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91" r:id="rId2"/>
    <p:sldId id="302" r:id="rId3"/>
    <p:sldId id="305" r:id="rId4"/>
    <p:sldId id="306" r:id="rId5"/>
    <p:sldId id="300" r:id="rId6"/>
    <p:sldId id="303" r:id="rId7"/>
    <p:sldId id="298" r:id="rId8"/>
    <p:sldId id="301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99" d="100"/>
          <a:sy n="99" d="100"/>
        </p:scale>
        <p:origin x="636" y="84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11.05.2023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smtClean="0"/>
              <a:t>21.02.2022</a:t>
            </a:r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r>
              <a:rPr lang="cs-CZ" smtClean="0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Autofit/>
          </a:bodyPr>
          <a:lstStyle/>
          <a:p>
            <a:pPr algn="r"/>
            <a:r>
              <a:rPr lang="cs-CZ" sz="3600" dirty="0" smtClean="0">
                <a:solidFill>
                  <a:srgbClr val="00549F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RAP OK – střední školství</a:t>
            </a:r>
            <a:br>
              <a:rPr lang="cs-CZ" sz="3600" dirty="0" smtClean="0">
                <a:solidFill>
                  <a:srgbClr val="00549F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</a:br>
            <a:endParaRPr lang="cs-CZ" sz="3600" dirty="0">
              <a:solidFill>
                <a:srgbClr val="00549F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Autofit/>
          </a:bodyPr>
          <a:lstStyle/>
          <a:p>
            <a:pPr algn="r"/>
            <a:r>
              <a:rPr lang="cs-CZ" sz="2000" dirty="0" smtClean="0">
                <a:solidFill>
                  <a:srgbClr val="00549F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13. jednání PS Vzdělávání RSK OK</a:t>
            </a:r>
          </a:p>
          <a:p>
            <a:pPr algn="r"/>
            <a:r>
              <a:rPr lang="cs-CZ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17. 5. 2023, Olomouc</a:t>
            </a:r>
            <a:endParaRPr lang="cs-CZ" sz="2000" dirty="0">
              <a:solidFill>
                <a:srgbClr val="00549F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Autofit/>
          </a:bodyPr>
          <a:lstStyle/>
          <a:p>
            <a:r>
              <a:rPr lang="cs-CZ" sz="36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RAP OK – střední školství</a:t>
            </a:r>
            <a:endParaRPr lang="cs-CZ" sz="36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RAP OK </a:t>
            </a: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– </a:t>
            </a: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střední školství, dvě části:</a:t>
            </a:r>
          </a:p>
          <a:p>
            <a:pPr marL="0" indent="0">
              <a:buNone/>
            </a:pPr>
            <a:endParaRPr lang="cs-CZ" sz="2400" dirty="0" smtClean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SŠ, VOŠ a konzervatoře – seznam projektů, rezervované prostředky, nesoutěžní výzva IROP 2</a:t>
            </a:r>
          </a:p>
          <a:p>
            <a:endParaRPr lang="cs-CZ" sz="2400" dirty="0" smtClean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Souhrnný </a:t>
            </a: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rámec pro investice do infrastruktury školských poradenských zařízení a vzdělávání ve školách a třídách zřízených dle § 16 odst. 9 školského </a:t>
            </a: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zákona (probíhají jednání na úrovni MMR, MŠMT a AKČR)</a:t>
            </a:r>
            <a:endParaRPr lang="cs-CZ" sz="24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endParaRPr lang="cs-CZ" sz="2400" dirty="0" smtClean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  <a:p>
            <a:pPr marL="0" indent="0">
              <a:buNone/>
            </a:pPr>
            <a:endParaRPr lang="cs-CZ" sz="2400" dirty="0" smtClean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  <a:p>
            <a:pPr marL="0" indent="0">
              <a:buNone/>
            </a:pPr>
            <a:endParaRPr lang="cs-CZ" sz="24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2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725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Autofit/>
          </a:bodyPr>
          <a:lstStyle/>
          <a:p>
            <a:r>
              <a:rPr lang="cs-CZ" sz="36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RAP OK – střední školství: aktuální stav</a:t>
            </a:r>
            <a:endParaRPr lang="cs-CZ" sz="36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SŠ, VOŠ a </a:t>
            </a: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konzervatoře</a:t>
            </a:r>
          </a:p>
          <a:p>
            <a:pPr marL="0" indent="0">
              <a:buNone/>
            </a:pPr>
            <a:endParaRPr lang="cs-CZ" sz="24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materiál projednán dne 17. 10. 2022 v PS Vzdělávání RSK OK a schválen dne 27. 10. 2022 v RSK OK</a:t>
            </a:r>
          </a:p>
          <a:p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aktualizace dokumentů 1x za 6 měsíců, tj. nejdříve 27. 4. 2023</a:t>
            </a:r>
          </a:p>
          <a:p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výzva IROP č. 42 Střední školy byla vyhlášena 30. 11. 2022</a:t>
            </a:r>
          </a:p>
          <a:p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ke dni </a:t>
            </a: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1</a:t>
            </a: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. </a:t>
            </a: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5. 2023 bylo do výzvy předloženo celkem </a:t>
            </a: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10 </a:t>
            </a: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projektů   </a:t>
            </a:r>
          </a:p>
          <a:p>
            <a:endParaRPr lang="cs-CZ" sz="24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  <a:p>
            <a:endParaRPr lang="cs-CZ" sz="2400" dirty="0" smtClean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  <a:p>
            <a:pPr marL="0" indent="0">
              <a:buNone/>
            </a:pPr>
            <a:endParaRPr lang="cs-CZ" sz="2400" dirty="0" smtClean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  <a:p>
            <a:pPr marL="0" indent="0">
              <a:buNone/>
            </a:pPr>
            <a:endParaRPr lang="cs-CZ" sz="24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3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194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1989" y="338348"/>
            <a:ext cx="10515600" cy="684213"/>
          </a:xfrm>
        </p:spPr>
        <p:txBody>
          <a:bodyPr anchor="t">
            <a:noAutofit/>
          </a:bodyPr>
          <a:lstStyle/>
          <a:p>
            <a:r>
              <a:rPr lang="cs-CZ" sz="36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RAP OK – střední školství</a:t>
            </a:r>
            <a:endParaRPr lang="cs-CZ" sz="36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9345" y="1022561"/>
            <a:ext cx="11144250" cy="38632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Projekty předložené do 42. výzvy IROP, data z MS 2021+ ke dni </a:t>
            </a: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1</a:t>
            </a: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. </a:t>
            </a: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5. 2023 </a:t>
            </a:r>
          </a:p>
          <a:p>
            <a:pPr marL="0" indent="0">
              <a:buNone/>
            </a:pPr>
            <a:endParaRPr lang="cs-CZ" sz="24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2400" dirty="0" smtClean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4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078768"/>
              </p:ext>
            </p:extLst>
          </p:nvPr>
        </p:nvGraphicFramePr>
        <p:xfrm>
          <a:off x="115502" y="1647304"/>
          <a:ext cx="11973829" cy="45206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56421">
                  <a:extLst>
                    <a:ext uri="{9D8B030D-6E8A-4147-A177-3AD203B41FA5}">
                      <a16:colId xmlns:a16="http://schemas.microsoft.com/office/drawing/2014/main" val="2043118502"/>
                    </a:ext>
                  </a:extLst>
                </a:gridCol>
                <a:gridCol w="3617408">
                  <a:extLst>
                    <a:ext uri="{9D8B030D-6E8A-4147-A177-3AD203B41FA5}">
                      <a16:colId xmlns:a16="http://schemas.microsoft.com/office/drawing/2014/main" val="3126830447"/>
                    </a:ext>
                  </a:extLst>
                </a:gridCol>
              </a:tblGrid>
              <a:tr h="378293"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Název projektu</a:t>
                      </a:r>
                      <a:endParaRPr lang="cs-CZ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Žadatel</a:t>
                      </a:r>
                      <a:endParaRPr lang="cs-CZ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374454"/>
                  </a:ext>
                </a:extLst>
              </a:tr>
              <a:tr h="4976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Modernizace učeben oborů fotograf a elektrikář na SOŠ Litovel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Střední odborná škola Litovel, Komenského 677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260967"/>
                  </a:ext>
                </a:extLst>
              </a:tr>
              <a:tr h="3067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Zlepšení konektivity v Art </a:t>
                      </a:r>
                      <a:r>
                        <a:rPr lang="cs-CZ" sz="14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Econ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 ECON - Střední škola, s.r.o.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1585927"/>
                  </a:ext>
                </a:extLst>
              </a:tr>
              <a:tr h="5005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Pořízení traktoru s návěsem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Střední odborná škola, Šumperk, Zemědělská 3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1351634"/>
                  </a:ext>
                </a:extLst>
              </a:tr>
              <a:tr h="3096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Modernizace odborného vzdělávání Moravské střední školy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Moravská střední škola s.r.o.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415217"/>
                  </a:ext>
                </a:extLst>
              </a:tr>
              <a:tr h="5390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Rekonstrukce a modernizace odborných učeben na Gymnáziu Lipník nad Bečvou, Komenského sady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Gymnázium, Lipník nad Bečvou, Komenského sady 62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8618596"/>
                  </a:ext>
                </a:extLst>
              </a:tr>
              <a:tr h="2887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Vybudování odborných učeben pro podporu přírodovědného vzdělání na Gymnáziu Hranice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Olomoucký kraj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2781937"/>
                  </a:ext>
                </a:extLst>
              </a:tr>
              <a:tr h="4844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Modernizace odborné učebny přípravy pokrmů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Střední odborná škola, Stromořadí 420, Uničov, s.r.o.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244706"/>
                  </a:ext>
                </a:extLst>
              </a:tr>
              <a:tr h="3031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Špičkovými technologiemi a interakcí k moderní výuce a úsporám energií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Olomoucký kraj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0299521"/>
                  </a:ext>
                </a:extLst>
              </a:tr>
              <a:tr h="2967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Odborné učebny pro 4. průmyslovou revoluci na SŠE Lipník nad Bečvou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Olomoucký kraj</a:t>
                      </a:r>
                      <a:endParaRPr lang="cs-CZ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8019631"/>
                  </a:ext>
                </a:extLst>
              </a:tr>
              <a:tr h="386615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Modernizace odborné učebny digitálního tisku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Střední škola polygrafická, Olomouc, Střední Novosadská 87/53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54756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871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Autofit/>
          </a:bodyPr>
          <a:lstStyle/>
          <a:p>
            <a:r>
              <a:rPr lang="cs-CZ" sz="36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Seznam projektů RAP </a:t>
            </a:r>
            <a:r>
              <a:rPr lang="cs-CZ" sz="3600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OK – střední školství</a:t>
            </a: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Dokumenty na jednání pracovní skupiny: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Seznam projektů středních škol (příspěvkové organizace Olomouckého kraje a jiní zřizovatelé) – tabulková část RAP OK – střední školství </a:t>
            </a:r>
          </a:p>
          <a:p>
            <a:pPr marL="0" indent="0">
              <a:buNone/>
            </a:pPr>
            <a:endParaRPr lang="cs-CZ" sz="24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>
              <a:buFontTx/>
              <a:buChar char="-"/>
            </a:pP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platná schválená verze</a:t>
            </a:r>
          </a:p>
          <a:p>
            <a:pPr>
              <a:buFontTx/>
              <a:buChar char="-"/>
            </a:pP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aktualizovaná verze – změny vyznačeny červeně, nejsou žádné změny </a:t>
            </a: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/>
            </a:r>
            <a:b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</a:b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v </a:t>
            </a: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sloupci „výdaje projektu“ (doposud žádný projekt předložený do výzvy nemá vydané rozhodnutí o poskytnutí dotace)</a:t>
            </a:r>
            <a:endParaRPr lang="cs-CZ" sz="24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5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148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668000" cy="684213"/>
          </a:xfrm>
        </p:spPr>
        <p:txBody>
          <a:bodyPr anchor="t">
            <a:noAutofit/>
          </a:bodyPr>
          <a:lstStyle/>
          <a:p>
            <a:r>
              <a:rPr lang="cs-CZ" sz="36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Stanoviska </a:t>
            </a:r>
            <a:r>
              <a:rPr lang="cs-CZ" sz="3600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Pracovní skupiny Vzdělávání RSK </a:t>
            </a:r>
            <a:r>
              <a:rPr lang="cs-CZ" sz="36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OK</a:t>
            </a:r>
            <a:endParaRPr lang="cs-CZ" sz="36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Stanovisko </a:t>
            </a: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č. PS V </a:t>
            </a: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13/3/2023 </a:t>
            </a:r>
            <a:endParaRPr lang="cs-CZ" sz="24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Pracovní skupina Vzdělávání RSK OK:</a:t>
            </a:r>
          </a:p>
          <a:p>
            <a:pPr lvl="0"/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projednala </a:t>
            </a: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RAP OK – střední školství</a:t>
            </a:r>
            <a:endParaRPr lang="cs-CZ" sz="24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 </a:t>
            </a:r>
            <a:endParaRPr lang="cs-CZ" sz="2400" dirty="0" smtClean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Stanovisko č. PS V 13/4/2023</a:t>
            </a:r>
          </a:p>
          <a:p>
            <a:pPr marL="0" indent="0">
              <a:buNone/>
            </a:pP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Pracovní </a:t>
            </a: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skupina Vzdělávání RSK OK:</a:t>
            </a:r>
          </a:p>
          <a:p>
            <a:pPr lvl="0"/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doporučuje RSK OK schválit RAP </a:t>
            </a: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OK – střední </a:t>
            </a: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školství</a:t>
            </a:r>
            <a:endParaRPr lang="cs-CZ" sz="24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6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079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Autofit/>
          </a:bodyPr>
          <a:lstStyle/>
          <a:p>
            <a:r>
              <a:rPr lang="cs-CZ" sz="3600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Další postup RAP OK – střední školství</a:t>
            </a: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Projednání v Pracovní skupině Vzdělávání RSK OK – </a:t>
            </a: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17. 5. 2023</a:t>
            </a:r>
            <a:endParaRPr lang="cs-CZ" sz="24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>
              <a:buFontTx/>
              <a:buChar char="-"/>
            </a:pP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Projednání a schválení v RSK OK – </a:t>
            </a: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25. 5. 2023</a:t>
            </a:r>
          </a:p>
          <a:p>
            <a:pPr>
              <a:buFontTx/>
              <a:buChar char="-"/>
            </a:pP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Odevzdání dokumentu na MMR – 31. 5. 2023</a:t>
            </a:r>
            <a:endParaRPr lang="cs-CZ" sz="24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>
              <a:buFontTx/>
              <a:buChar char="-"/>
            </a:pP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Předložení </a:t>
            </a: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projektů do MS2021+ (ISKP 21+) – </a:t>
            </a: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průběžně</a:t>
            </a:r>
          </a:p>
          <a:p>
            <a:pPr>
              <a:buFontTx/>
              <a:buChar char="-"/>
            </a:pP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Plnění milníků (předložené projekty do výzvy) – průběžně, termín pro splnění prvního milníku je 27. 10. 2023 </a:t>
            </a:r>
          </a:p>
          <a:p>
            <a:pPr>
              <a:buFontTx/>
              <a:buChar char="-"/>
            </a:pPr>
            <a:endParaRPr lang="cs-CZ" sz="24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>
              <a:buFontTx/>
              <a:buChar char="-"/>
            </a:pP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Informace budou předkládány na jednání PS Vzdělávání RSK OK a na zasedání RSK OK. </a:t>
            </a:r>
            <a:endParaRPr lang="cs-CZ" sz="24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24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7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092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cs-CZ" sz="2400" dirty="0" smtClean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  <a:p>
            <a:pPr marL="0" indent="0">
              <a:buNone/>
            </a:pPr>
            <a:endParaRPr lang="cs-CZ" sz="24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  <a:p>
            <a:pPr marL="0" indent="0">
              <a:buNone/>
            </a:pPr>
            <a:endParaRPr lang="cs-CZ" sz="2400" dirty="0" smtClean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  <a:p>
            <a:pPr marL="0" indent="0">
              <a:buNone/>
            </a:pP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Děkuji za pozornost.</a:t>
            </a:r>
          </a:p>
          <a:p>
            <a:pPr marL="0" indent="0" algn="r">
              <a:buNone/>
            </a:pP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Mgr. Miroslav Gajdůšek, MBA</a:t>
            </a:r>
          </a:p>
          <a:p>
            <a:pPr marL="0" indent="0" algn="r">
              <a:buNone/>
            </a:pP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vedoucí odboru školství a mládeže KÚOK</a:t>
            </a:r>
            <a:endParaRPr lang="cs-CZ" sz="24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8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401</TotalTime>
  <Words>562</Words>
  <Application>Microsoft Office PowerPoint</Application>
  <PresentationFormat>Širokoúhlá obrazovka</PresentationFormat>
  <Paragraphs>78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Inter</vt:lpstr>
      <vt:lpstr>Motiv Office</vt:lpstr>
      <vt:lpstr>RAP OK – střední školství </vt:lpstr>
      <vt:lpstr>RAP OK – střední školství</vt:lpstr>
      <vt:lpstr>RAP OK – střední školství: aktuální stav</vt:lpstr>
      <vt:lpstr>RAP OK – střední školství</vt:lpstr>
      <vt:lpstr>Seznam projektů RAP OK – střední školství</vt:lpstr>
      <vt:lpstr>Stanoviska Pracovní skupiny Vzdělávání RSK OK</vt:lpstr>
      <vt:lpstr>Další postup RAP OK – střední školství</vt:lpstr>
      <vt:lpstr>Prezentace aplikace PowerPoint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Heinisch Petr</cp:lastModifiedBy>
  <cp:revision>46</cp:revision>
  <dcterms:created xsi:type="dcterms:W3CDTF">2022-03-10T07:10:19Z</dcterms:created>
  <dcterms:modified xsi:type="dcterms:W3CDTF">2023-05-11T09:42:46Z</dcterms:modified>
</cp:coreProperties>
</file>