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3"/>
  </p:notesMasterIdLst>
  <p:sldIdLst>
    <p:sldId id="291" r:id="rId2"/>
    <p:sldId id="298" r:id="rId3"/>
    <p:sldId id="302" r:id="rId4"/>
    <p:sldId id="303" r:id="rId5"/>
    <p:sldId id="305" r:id="rId6"/>
    <p:sldId id="304" r:id="rId7"/>
    <p:sldId id="299" r:id="rId8"/>
    <p:sldId id="300" r:id="rId9"/>
    <p:sldId id="306" r:id="rId10"/>
    <p:sldId id="301" r:id="rId11"/>
    <p:sldId id="307" r:id="rId12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5" pos="529" userDrawn="1">
          <p15:clr>
            <a:srgbClr val="A4A3A4"/>
          </p15:clr>
        </p15:guide>
        <p15:guide id="6" orient="horz" userDrawn="1">
          <p15:clr>
            <a:srgbClr val="A4A3A4"/>
          </p15:clr>
        </p15:guide>
        <p15:guide id="7" pos="7151" userDrawn="1">
          <p15:clr>
            <a:srgbClr val="A4A3A4"/>
          </p15:clr>
        </p15:guide>
        <p15:guide id="8" orient="horz" pos="3861" userDrawn="1">
          <p15:clr>
            <a:srgbClr val="A4A3A4"/>
          </p15:clr>
        </p15:guide>
        <p15:guide id="10" orient="horz" pos="1434" userDrawn="1">
          <p15:clr>
            <a:srgbClr val="A4A3A4"/>
          </p15:clr>
        </p15:guide>
        <p15:guide id="11" orient="horz" pos="822" userDrawn="1">
          <p15:clr>
            <a:srgbClr val="A4A3A4"/>
          </p15:clr>
        </p15:guide>
        <p15:guide id="12" orient="horz" pos="1253" userDrawn="1">
          <p15:clr>
            <a:srgbClr val="A4A3A4"/>
          </p15:clr>
        </p15:guide>
        <p15:guide id="15" pos="413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549F"/>
    <a:srgbClr val="578A4C"/>
    <a:srgbClr val="A5C659"/>
    <a:srgbClr val="6BB7EB"/>
    <a:srgbClr val="EABB47"/>
    <a:srgbClr val="C4262E"/>
    <a:srgbClr val="92D400"/>
    <a:srgbClr val="A1C05B"/>
    <a:srgbClr val="93C84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4" autoAdjust="0"/>
    <p:restoredTop sz="96327"/>
  </p:normalViewPr>
  <p:slideViewPr>
    <p:cSldViewPr snapToGrid="0" snapToObjects="1" showGuides="1">
      <p:cViewPr varScale="1">
        <p:scale>
          <a:sx n="115" d="100"/>
          <a:sy n="115" d="100"/>
        </p:scale>
        <p:origin x="432" y="108"/>
      </p:cViewPr>
      <p:guideLst>
        <p:guide pos="3840"/>
        <p:guide pos="529"/>
        <p:guide orient="horz"/>
        <p:guide pos="7151"/>
        <p:guide orient="horz" pos="3861"/>
        <p:guide orient="horz" pos="1434"/>
        <p:guide orient="horz" pos="822"/>
        <p:guide orient="horz" pos="1253"/>
        <p:guide pos="4131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E40DC-3E09-D246-ACC8-8D44CF70B152}" type="datetimeFigureOut">
              <a:rPr lang="cs-CZ" smtClean="0"/>
              <a:t>02.03.2023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0055B3-7155-F446-AC50-9C579597B32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25321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sv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Skupina 6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 userDrawn="1"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8" name="Obdélník 7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9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10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E3D64F53-6641-8946-85D8-2D5EA31A8E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4800" y="3636000"/>
            <a:ext cx="6750000" cy="1533600"/>
          </a:xfrm>
        </p:spPr>
        <p:txBody>
          <a:bodyPr anchor="b">
            <a:normAutofit/>
          </a:bodyPr>
          <a:lstStyle>
            <a:lvl1pPr algn="r">
              <a:defRPr sz="3600"/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47204E7A-2188-624C-A10B-9B14021961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4800" y="5374800"/>
            <a:ext cx="6750000" cy="936000"/>
          </a:xfrm>
        </p:spPr>
        <p:txBody>
          <a:bodyPr/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dirty="0" smtClean="0"/>
              <a:t>Kliknutím můžete upravit styl předlohy.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5664672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D01DDCC-3029-9F4E-95D9-4BDAF75A3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B5EB361E-08D2-DE42-9AD2-2722B2FC99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9E58958E-BAF2-4043-9B6A-5788E57E13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30C7D488-F6DF-344A-AE4B-C17C5131FD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01984AC4-89DC-3048-BE97-584ACDBF8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7705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>
            <a:extLst>
              <a:ext uri="{FF2B5EF4-FFF2-40B4-BE49-F238E27FC236}">
                <a16:creationId xmlns:a16="http://schemas.microsoft.com/office/drawing/2014/main" id="{C9C61156-2D2A-6349-AB80-D946D1067A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>
            <a:extLst>
              <a:ext uri="{FF2B5EF4-FFF2-40B4-BE49-F238E27FC236}">
                <a16:creationId xmlns:a16="http://schemas.microsoft.com/office/drawing/2014/main" id="{AF63548B-0631-3842-ADED-8A09B1C320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C3FE42E-7771-CC48-BD71-BDE25A9F0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BC9DAF4E-587E-474E-9EC6-282F2EBC1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E6F5A078-CFCC-1D48-A208-343756D5F3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387293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20BC99E-F575-CD4F-BC8C-B6D0F1C7B1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846636C4-A3EA-684D-BB48-3F868DD7D6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  <a:lvl2pPr>
              <a:defRPr>
                <a:solidFill>
                  <a:srgbClr val="00549F"/>
                </a:solidFill>
              </a:defRPr>
            </a:lvl2pPr>
            <a:lvl3pPr>
              <a:defRPr>
                <a:solidFill>
                  <a:srgbClr val="00549F"/>
                </a:solidFill>
              </a:defRPr>
            </a:lvl3pPr>
            <a:lvl4pPr>
              <a:defRPr>
                <a:solidFill>
                  <a:srgbClr val="00549F"/>
                </a:solidFill>
              </a:defRPr>
            </a:lvl4pPr>
            <a:lvl5pPr>
              <a:defRPr>
                <a:solidFill>
                  <a:srgbClr val="00549F"/>
                </a:solidFill>
              </a:defRPr>
            </a:lvl5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77FA1B98-0F0A-804B-9EFB-6541F5139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r>
              <a:rPr lang="cs-CZ" dirty="0" smtClean="0"/>
              <a:t>21.02.2022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CE878FF5-0B17-9941-82F2-7572495708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67649C84-5642-254D-9462-884B598577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166616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oddí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C2A1488F-B8BD-6C4D-AB8D-B06252DD25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127B5E2E-DFC9-5A45-A199-DC7437FF0A4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549F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2F65DA62-5DB1-1846-9E72-4AF265C87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 dirty="0"/>
              <a:t>21.02.2022</a:t>
            </a:r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F8395789-FFA9-6A48-956B-EF1DC9AF1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11AC4762-22A7-B142-A230-5302F205D6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15879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D3175D58-12AD-B84A-9ACC-A82DD980FC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F0F0FCBF-CF8C-0C45-8F30-B1531CB45A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90799"/>
            <a:ext cx="5181600" cy="4186163"/>
          </a:xfrm>
        </p:spPr>
        <p:txBody>
          <a:bodyPr/>
          <a:lstStyle/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22E56DF1-50BA-E140-92EC-104EAB7003E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90799"/>
            <a:ext cx="5181600" cy="4186163"/>
          </a:xfrm>
        </p:spPr>
        <p:txBody>
          <a:bodyPr/>
          <a:lstStyle/>
          <a:p>
            <a:pPr lvl="0"/>
            <a:r>
              <a:rPr lang="cs-CZ" dirty="0" smtClean="0"/>
              <a:t>Upravte styly předlohy textu.</a:t>
            </a:r>
          </a:p>
          <a:p>
            <a:pPr lvl="1"/>
            <a:r>
              <a:rPr lang="cs-CZ" dirty="0" smtClean="0"/>
              <a:t>Druhá úroveň</a:t>
            </a:r>
          </a:p>
          <a:p>
            <a:pPr lvl="2"/>
            <a:r>
              <a:rPr lang="cs-CZ" dirty="0" smtClean="0"/>
              <a:t>Třetí úroveň</a:t>
            </a:r>
          </a:p>
          <a:p>
            <a:pPr lvl="3"/>
            <a:r>
              <a:rPr lang="cs-CZ" dirty="0" smtClean="0"/>
              <a:t>Čtvrtá úroveň</a:t>
            </a:r>
          </a:p>
          <a:p>
            <a:pPr lvl="4"/>
            <a:r>
              <a:rPr lang="cs-CZ" dirty="0" smtClean="0"/>
              <a:t>Pátá úroveň</a:t>
            </a:r>
            <a:endParaRPr lang="cs-CZ" dirty="0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1A118F6-91BB-5B4E-9105-4A744995A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D99D79A-A34B-5E4E-BD52-7B47EF30AF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2BC3DBA3-F30E-054A-A599-FE6A6D323A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357138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8A4D6D53-2781-654E-BC8D-8DCFAA2C6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1306800"/>
            <a:ext cx="10515600" cy="684000"/>
          </a:xfrm>
        </p:spPr>
        <p:txBody>
          <a:bodyPr/>
          <a:lstStyle/>
          <a:p>
            <a:r>
              <a:rPr lang="cs-CZ" dirty="0" smtClean="0"/>
              <a:t>Kliknutím lze upravit styl.</a:t>
            </a:r>
            <a:endParaRPr lang="cs-CZ" dirty="0"/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3864ED1C-7B69-0348-A11D-AEEBDD71F3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90799"/>
            <a:ext cx="5157787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356A51F1-1974-AC48-A80F-20A9EEBA9C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B00F50A2-1C4A-5948-BE8B-49F769660E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90799"/>
            <a:ext cx="5183188" cy="5142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dirty="0" smtClean="0"/>
              <a:t>Upravte styly předlohy textu.</a:t>
            </a:r>
          </a:p>
        </p:txBody>
      </p:sp>
      <p:sp>
        <p:nvSpPr>
          <p:cNvPr id="6" name="Zástupný obsah 5">
            <a:extLst>
              <a:ext uri="{FF2B5EF4-FFF2-40B4-BE49-F238E27FC236}">
                <a16:creationId xmlns:a16="http://schemas.microsoft.com/office/drawing/2014/main" id="{7F59BBBA-C966-8046-8253-6FA4A97369F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>
            <a:extLst>
              <a:ext uri="{FF2B5EF4-FFF2-40B4-BE49-F238E27FC236}">
                <a16:creationId xmlns:a16="http://schemas.microsoft.com/office/drawing/2014/main" id="{8431FEF3-E8E8-764A-8425-D76EC96F26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8" name="Zástupný symbol pro zápatí 7">
            <a:extLst>
              <a:ext uri="{FF2B5EF4-FFF2-40B4-BE49-F238E27FC236}">
                <a16:creationId xmlns:a16="http://schemas.microsoft.com/office/drawing/2014/main" id="{57760BE4-BEDE-EC45-829F-8B835D771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>
            <a:extLst>
              <a:ext uri="{FF2B5EF4-FFF2-40B4-BE49-F238E27FC236}">
                <a16:creationId xmlns:a16="http://schemas.microsoft.com/office/drawing/2014/main" id="{D55BC128-C9BD-2744-A437-600544B17F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52073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52A329B-A10A-1844-81FE-4F1BA6E8E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>
            <a:extLst>
              <a:ext uri="{FF2B5EF4-FFF2-40B4-BE49-F238E27FC236}">
                <a16:creationId xmlns:a16="http://schemas.microsoft.com/office/drawing/2014/main" id="{1EC71333-B3E7-D44C-923B-31A328BFD2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4" name="Zástupný symbol pro zápatí 3">
            <a:extLst>
              <a:ext uri="{FF2B5EF4-FFF2-40B4-BE49-F238E27FC236}">
                <a16:creationId xmlns:a16="http://schemas.microsoft.com/office/drawing/2014/main" id="{8D4F56B5-69F8-9842-89E0-8584572C2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>
            <a:extLst>
              <a:ext uri="{FF2B5EF4-FFF2-40B4-BE49-F238E27FC236}">
                <a16:creationId xmlns:a16="http://schemas.microsoft.com/office/drawing/2014/main" id="{A2C60967-6179-1748-9882-4147B7FD12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20914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>
            <a:extLst>
              <a:ext uri="{FF2B5EF4-FFF2-40B4-BE49-F238E27FC236}">
                <a16:creationId xmlns:a16="http://schemas.microsoft.com/office/drawing/2014/main" id="{8AFF1581-7E1B-4C4C-9E2B-241D2E59A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662A342E-B1A3-1E42-96F5-03D898A2BB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>
            <a:extLst>
              <a:ext uri="{FF2B5EF4-FFF2-40B4-BE49-F238E27FC236}">
                <a16:creationId xmlns:a16="http://schemas.microsoft.com/office/drawing/2014/main" id="{B41026D2-DDB7-2C4B-B64A-F7847D569F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781733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1C2A16DA-D7E8-5649-9C03-290A0510B4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A2DB8DE4-6BC5-A348-A7D5-D9F5B9E4022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C43F7F5D-4343-F540-A8D8-A55E9F556E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26B22C0C-88B0-3D4C-ABC1-BFCC0119A9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E7D2AC44-F960-D746-856F-0488AAABF0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A6E894C3-3974-3841-973A-EBDD4A18BF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40948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B143B6F-9D61-124F-9986-7DE8D91D78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obrázku 2">
            <a:extLst>
              <a:ext uri="{FF2B5EF4-FFF2-40B4-BE49-F238E27FC236}">
                <a16:creationId xmlns:a16="http://schemas.microsoft.com/office/drawing/2014/main" id="{B184FF4E-EDAE-4D40-BA8C-F6093CC30A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cs-CZ"/>
          </a:p>
        </p:txBody>
      </p:sp>
      <p:sp>
        <p:nvSpPr>
          <p:cNvPr id="4" name="Zástupný text 3">
            <a:extLst>
              <a:ext uri="{FF2B5EF4-FFF2-40B4-BE49-F238E27FC236}">
                <a16:creationId xmlns:a16="http://schemas.microsoft.com/office/drawing/2014/main" id="{60206F0B-6F67-3746-8B9F-FB42DE5A45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26AF41B-EB73-B049-ACCD-3FA0E9B4CC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cs-CZ"/>
              <a:t>21.02.2022</a:t>
            </a:r>
          </a:p>
        </p:txBody>
      </p:sp>
      <p:sp>
        <p:nvSpPr>
          <p:cNvPr id="6" name="Zástupný symbol pro zápatí 5">
            <a:extLst>
              <a:ext uri="{FF2B5EF4-FFF2-40B4-BE49-F238E27FC236}">
                <a16:creationId xmlns:a16="http://schemas.microsoft.com/office/drawing/2014/main" id="{1453D8BE-FDF7-5243-8A49-BBC8AEBE1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>
            <a:extLst>
              <a:ext uri="{FF2B5EF4-FFF2-40B4-BE49-F238E27FC236}">
                <a16:creationId xmlns:a16="http://schemas.microsoft.com/office/drawing/2014/main" id="{583D8E34-C96A-0649-A500-4C74135799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42340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sv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nadpis 1">
            <a:extLst>
              <a:ext uri="{FF2B5EF4-FFF2-40B4-BE49-F238E27FC236}">
                <a16:creationId xmlns:a16="http://schemas.microsoft.com/office/drawing/2014/main" id="{A1443AAB-CF41-0148-BC90-304F7189D4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306800"/>
            <a:ext cx="10515600" cy="68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dirty="0"/>
              <a:t>Kliknutím lze upravit styl.</a:t>
            </a:r>
          </a:p>
        </p:txBody>
      </p:sp>
      <p:sp>
        <p:nvSpPr>
          <p:cNvPr id="3" name="Zástupný text 2">
            <a:extLst>
              <a:ext uri="{FF2B5EF4-FFF2-40B4-BE49-F238E27FC236}">
                <a16:creationId xmlns:a16="http://schemas.microsoft.com/office/drawing/2014/main" id="{41188D97-627F-714B-A0B0-855A906B52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2268000"/>
            <a:ext cx="10515600" cy="3862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>
            <a:extLst>
              <a:ext uri="{FF2B5EF4-FFF2-40B4-BE49-F238E27FC236}">
                <a16:creationId xmlns:a16="http://schemas.microsoft.com/office/drawing/2014/main" id="{BD5F214B-FF17-2E4F-97E8-98C001A5C2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549F"/>
                </a:solidFill>
              </a:defRPr>
            </a:lvl1pPr>
          </a:lstStyle>
          <a:p>
            <a:r>
              <a:rPr lang="cs-CZ" dirty="0" smtClean="0"/>
              <a:t>21.02.2022</a:t>
            </a:r>
            <a:endParaRPr lang="cs-CZ" dirty="0"/>
          </a:p>
        </p:txBody>
      </p:sp>
      <p:sp>
        <p:nvSpPr>
          <p:cNvPr id="5" name="Zástupný symbol pro zápatí 4">
            <a:extLst>
              <a:ext uri="{FF2B5EF4-FFF2-40B4-BE49-F238E27FC236}">
                <a16:creationId xmlns:a16="http://schemas.microsoft.com/office/drawing/2014/main" id="{488D8351-1CFF-8748-B796-579D5EEDD7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549F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>
            <a:extLst>
              <a:ext uri="{FF2B5EF4-FFF2-40B4-BE49-F238E27FC236}">
                <a16:creationId xmlns:a16="http://schemas.microsoft.com/office/drawing/2014/main" id="{D66384A0-3575-644F-943F-3D8B6A8E5FC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549F"/>
                </a:solidFill>
              </a:defRPr>
            </a:lvl1pPr>
          </a:lstStyle>
          <a:p>
            <a:fld id="{F756C1FA-8DED-774F-A9BF-965BD70CC5BD}" type="slidenum">
              <a:rPr lang="cs-CZ" smtClean="0"/>
              <a:pPr/>
              <a:t>‹#›</a:t>
            </a:fld>
            <a:endParaRPr lang="cs-CZ"/>
          </a:p>
        </p:txBody>
      </p:sp>
      <p:pic>
        <p:nvPicPr>
          <p:cNvPr id="7" name="Grafický objekt 6">
            <a:extLst>
              <a:ext uri="{FF2B5EF4-FFF2-40B4-BE49-F238E27FC236}">
                <a16:creationId xmlns:a16="http://schemas.microsoft.com/office/drawing/2014/main" id="{7F005F39-F40F-D346-82E7-15471EBD534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96DAC541-7B7A-43D3-8B79-37D633B846F1}">
                <asvg:svgBlip xmlns:asvg="http://schemas.microsoft.com/office/drawing/2016/SVG/main" xmlns="" r:embed="rId14"/>
              </a:ext>
            </a:extLst>
          </a:blip>
          <a:stretch>
            <a:fillRect/>
          </a:stretch>
        </p:blipFill>
        <p:spPr>
          <a:xfrm>
            <a:off x="0" y="0"/>
            <a:ext cx="2111835" cy="1521065"/>
          </a:xfrm>
          <a:prstGeom prst="rect">
            <a:avLst/>
          </a:prstGeom>
        </p:spPr>
      </p:pic>
      <p:cxnSp>
        <p:nvCxnSpPr>
          <p:cNvPr id="8" name="Přímá spojnice 7">
            <a:extLst>
              <a:ext uri="{FF2B5EF4-FFF2-40B4-BE49-F238E27FC236}">
                <a16:creationId xmlns:a16="http://schemas.microsoft.com/office/drawing/2014/main" id="{E7DE0464-B0AE-E643-9683-91B407784A15}"/>
              </a:ext>
            </a:extLst>
          </p:cNvPr>
          <p:cNvCxnSpPr>
            <a:cxnSpLocks/>
          </p:cNvCxnSpPr>
          <p:nvPr userDrawn="1"/>
        </p:nvCxnSpPr>
        <p:spPr>
          <a:xfrm>
            <a:off x="0" y="6294210"/>
            <a:ext cx="12192000" cy="0"/>
          </a:xfrm>
          <a:prstGeom prst="line">
            <a:avLst/>
          </a:pr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437372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549F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0549F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0549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0549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0549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svg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Skupina 13">
            <a:extLst>
              <a:ext uri="{FF2B5EF4-FFF2-40B4-BE49-F238E27FC236}">
                <a16:creationId xmlns:a16="http://schemas.microsoft.com/office/drawing/2014/main" id="{1F89291F-BFF3-F149-8545-E5BD693BB10A}"/>
              </a:ext>
            </a:extLst>
          </p:cNvPr>
          <p:cNvGrpSpPr/>
          <p:nvPr/>
        </p:nvGrpSpPr>
        <p:grpSpPr>
          <a:xfrm>
            <a:off x="-1" y="0"/>
            <a:ext cx="12192001" cy="6858000"/>
            <a:chOff x="-1" y="0"/>
            <a:chExt cx="12192001" cy="6858000"/>
          </a:xfrm>
        </p:grpSpPr>
        <p:sp>
          <p:nvSpPr>
            <p:cNvPr id="7" name="Obdélník 6">
              <a:extLst>
                <a:ext uri="{FF2B5EF4-FFF2-40B4-BE49-F238E27FC236}">
                  <a16:creationId xmlns:a16="http://schemas.microsoft.com/office/drawing/2014/main" id="{9B8A71D6-4121-A049-9152-97C298ED2BB1}"/>
                </a:ext>
              </a:extLst>
            </p:cNvPr>
            <p:cNvSpPr/>
            <p:nvPr/>
          </p:nvSpPr>
          <p:spPr>
            <a:xfrm>
              <a:off x="-1" y="0"/>
              <a:ext cx="12192001" cy="685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 dirty="0"/>
            </a:p>
          </p:txBody>
        </p:sp>
        <p:pic>
          <p:nvPicPr>
            <p:cNvPr id="20" name="Grafický objekt 19">
              <a:extLst>
                <a:ext uri="{FF2B5EF4-FFF2-40B4-BE49-F238E27FC236}">
                  <a16:creationId xmlns:a16="http://schemas.microsoft.com/office/drawing/2014/main" id="{D859EB27-7C8D-FB4C-ABB8-C95E4E30107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xmlns="" r:embed="rId3"/>
                </a:ext>
              </a:extLst>
            </a:blip>
            <a:stretch>
              <a:fillRect/>
            </a:stretch>
          </p:blipFill>
          <p:spPr>
            <a:xfrm>
              <a:off x="6768667" y="765706"/>
              <a:ext cx="4259696" cy="532462"/>
            </a:xfrm>
            <a:prstGeom prst="rect">
              <a:avLst/>
            </a:prstGeom>
          </p:spPr>
        </p:pic>
        <p:pic>
          <p:nvPicPr>
            <p:cNvPr id="8" name="Grafický objekt 7">
              <a:extLst>
                <a:ext uri="{FF2B5EF4-FFF2-40B4-BE49-F238E27FC236}">
                  <a16:creationId xmlns:a16="http://schemas.microsoft.com/office/drawing/2014/main" id="{8F093256-8D25-044F-BFF0-EF923A8BDF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96DAC541-7B7A-43D3-8B79-37D633B846F1}">
                  <asvg:svgBlip xmlns:asvg="http://schemas.microsoft.com/office/drawing/2016/SVG/main" xmlns="" r:embed="rId5"/>
                </a:ext>
              </a:extLst>
            </a:blip>
            <a:stretch>
              <a:fillRect/>
            </a:stretch>
          </p:blipFill>
          <p:spPr>
            <a:xfrm>
              <a:off x="-1" y="0"/>
              <a:ext cx="7896226" cy="5687314"/>
            </a:xfrm>
            <a:prstGeom prst="rect">
              <a:avLst/>
            </a:prstGeom>
          </p:spPr>
        </p:pic>
      </p:grpSp>
      <p:sp>
        <p:nvSpPr>
          <p:cNvPr id="2" name="Nadpis 1">
            <a:extLst>
              <a:ext uri="{FF2B5EF4-FFF2-40B4-BE49-F238E27FC236}">
                <a16:creationId xmlns:a16="http://schemas.microsoft.com/office/drawing/2014/main" id="{C2A064BA-43CA-F941-BCEA-9499EDA1D9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386369" y="3636974"/>
            <a:ext cx="6751435" cy="1533451"/>
          </a:xfrm>
        </p:spPr>
        <p:txBody>
          <a:bodyPr anchor="b">
            <a:normAutofit/>
          </a:bodyPr>
          <a:lstStyle/>
          <a:p>
            <a:r>
              <a:rPr lang="cs-CZ" altLang="cs-CZ" dirty="0"/>
              <a:t>Rozpočtové hospodaření obcí</a:t>
            </a:r>
            <a:endParaRPr lang="cs-CZ" sz="3600" dirty="0">
              <a:solidFill>
                <a:srgbClr val="00549F"/>
              </a:solidFill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  <p:sp>
        <p:nvSpPr>
          <p:cNvPr id="3" name="Podnadpis 2">
            <a:extLst>
              <a:ext uri="{FF2B5EF4-FFF2-40B4-BE49-F238E27FC236}">
                <a16:creationId xmlns:a16="http://schemas.microsoft.com/office/drawing/2014/main" id="{130E3B1F-FFD6-DA4C-BD66-F1C7A0B2CBA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386370" y="5376396"/>
            <a:ext cx="6751435" cy="935027"/>
          </a:xfrm>
        </p:spPr>
        <p:txBody>
          <a:bodyPr>
            <a:normAutofit/>
          </a:bodyPr>
          <a:lstStyle/>
          <a:p>
            <a:pPr algn="r"/>
            <a:endParaRPr lang="cs-CZ" sz="2000" dirty="0" smtClean="0">
              <a:solidFill>
                <a:srgbClr val="00549F"/>
              </a:solidFill>
              <a:ea typeface="Inter" panose="02000503000000020004" pitchFamily="2" charset="0"/>
              <a:cs typeface="Arial" panose="020B0604020202020204" pitchFamily="34" charset="0"/>
            </a:endParaRPr>
          </a:p>
          <a:p>
            <a:pPr algn="r"/>
            <a:r>
              <a:rPr lang="cs-CZ" dirty="0" smtClean="0">
                <a:ea typeface="Inter" panose="02000503000000020004" pitchFamily="2" charset="0"/>
                <a:cs typeface="Arial" panose="020B0604020202020204" pitchFamily="34" charset="0"/>
              </a:rPr>
              <a:t>Únor – březen 2023</a:t>
            </a:r>
            <a:endParaRPr lang="cs-CZ" sz="2000" dirty="0">
              <a:solidFill>
                <a:srgbClr val="00549F"/>
              </a:solidFill>
              <a:ea typeface="Inter" panose="02000503000000020004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53212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Zveřejňování dle zákona č. 250/2000 Sb.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Rozpočet ÚSC – návrh, schválený rozpočet</a:t>
            </a:r>
          </a:p>
          <a:p>
            <a:r>
              <a:rPr lang="cs-CZ" dirty="0" smtClean="0"/>
              <a:t>Rozpočtové změny – po jejich schválení </a:t>
            </a:r>
          </a:p>
          <a:p>
            <a:r>
              <a:rPr lang="cs-CZ" dirty="0" smtClean="0"/>
              <a:t>Závěrečný účet – návrh, schválený závěrečný účet</a:t>
            </a:r>
          </a:p>
          <a:p>
            <a:r>
              <a:rPr lang="cs-CZ" dirty="0" smtClean="0"/>
              <a:t>Střednědobý výhled rozpočtu – návrh, schválený střednědobý výhled rozpočtu 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8076288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endParaRPr lang="cs-CZ" dirty="0"/>
          </a:p>
          <a:p>
            <a:pPr marL="0" indent="0" algn="ctr">
              <a:buNone/>
            </a:pPr>
            <a:r>
              <a:rPr lang="cs-CZ" dirty="0" smtClean="0"/>
              <a:t>Děkuji za pozornost 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341904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Změna metodiky od 1.1.2023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b="1" dirty="0" smtClean="0"/>
              <a:t>Dopravní obslužnost </a:t>
            </a:r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smtClean="0"/>
              <a:t>§ 2292 - </a:t>
            </a:r>
            <a:r>
              <a:rPr lang="cs-CZ" dirty="0"/>
              <a:t>Dopravní obslužnost veřejnými službami - linková 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 § 2294 - </a:t>
            </a:r>
            <a:r>
              <a:rPr lang="cs-CZ" dirty="0"/>
              <a:t>Dopravní obslužnost veřejnými službami – drážní </a:t>
            </a:r>
            <a:endParaRPr lang="cs-CZ" dirty="0" smtClean="0"/>
          </a:p>
          <a:p>
            <a:pPr marL="0" indent="0">
              <a:buNone/>
            </a:pPr>
            <a:r>
              <a:rPr lang="cs-CZ" dirty="0"/>
              <a:t> </a:t>
            </a:r>
            <a:r>
              <a:rPr lang="cs-CZ" dirty="0" smtClean="0"/>
              <a:t>§ 2295 -  </a:t>
            </a:r>
            <a:r>
              <a:rPr lang="cs-CZ" dirty="0"/>
              <a:t>Dopravní obslužnost veřejnými službami - smíšená </a:t>
            </a:r>
            <a:endParaRPr lang="cs-CZ" dirty="0" smtClean="0"/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r>
              <a:rPr lang="cs-CZ" dirty="0" smtClean="0"/>
              <a:t>Pol. 5323 - </a:t>
            </a:r>
            <a:r>
              <a:rPr lang="cs-CZ" dirty="0"/>
              <a:t>Neinvestiční transfery krajům </a:t>
            </a:r>
            <a:endParaRPr lang="cs-CZ" dirty="0" smtClean="0"/>
          </a:p>
          <a:p>
            <a:pPr marL="0" indent="0">
              <a:buNone/>
            </a:pPr>
            <a:r>
              <a:rPr lang="cs-CZ" dirty="0" smtClean="0"/>
              <a:t>Finanční prostředky jsou poukazovány na účet KIDSOK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430919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Změna metodiky od 1.1.2023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b="1" dirty="0" smtClean="0"/>
              <a:t>Transfery </a:t>
            </a:r>
          </a:p>
          <a:p>
            <a:pPr>
              <a:buFontTx/>
              <a:buChar char="-"/>
            </a:pPr>
            <a:r>
              <a:rPr lang="cs-CZ" dirty="0" smtClean="0"/>
              <a:t>Průtokové dotace – s UZ dle číselníku MF</a:t>
            </a:r>
          </a:p>
          <a:p>
            <a:pPr>
              <a:buFontTx/>
              <a:buChar char="-"/>
            </a:pPr>
            <a:r>
              <a:rPr lang="cs-CZ" dirty="0" smtClean="0"/>
              <a:t>Dotace, které přerozděluje kraj – není uveden státní UZ, ale UZ určený krajem </a:t>
            </a: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3</a:t>
            </a:fld>
            <a:endParaRPr lang="cs-CZ"/>
          </a:p>
        </p:txBody>
      </p:sp>
      <p:graphicFrame>
        <p:nvGraphicFramePr>
          <p:cNvPr id="7" name="Tabulk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2432973"/>
              </p:ext>
            </p:extLst>
          </p:nvPr>
        </p:nvGraphicFramePr>
        <p:xfrm>
          <a:off x="1720734" y="4455621"/>
          <a:ext cx="6192981" cy="86244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07252">
                  <a:extLst>
                    <a:ext uri="{9D8B030D-6E8A-4147-A177-3AD203B41FA5}">
                      <a16:colId xmlns:a16="http://schemas.microsoft.com/office/drawing/2014/main" val="1740361748"/>
                    </a:ext>
                  </a:extLst>
                </a:gridCol>
                <a:gridCol w="3957722">
                  <a:extLst>
                    <a:ext uri="{9D8B030D-6E8A-4147-A177-3AD203B41FA5}">
                      <a16:colId xmlns:a16="http://schemas.microsoft.com/office/drawing/2014/main" val="1348574968"/>
                    </a:ext>
                  </a:extLst>
                </a:gridCol>
                <a:gridCol w="1328007">
                  <a:extLst>
                    <a:ext uri="{9D8B030D-6E8A-4147-A177-3AD203B41FA5}">
                      <a16:colId xmlns:a16="http://schemas.microsoft.com/office/drawing/2014/main" val="4279637600"/>
                    </a:ext>
                  </a:extLst>
                </a:gridCol>
              </a:tblGrid>
              <a:tr h="287482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>
                          <a:effectLst/>
                        </a:rPr>
                        <a:t>ÚZ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>
                          <a:effectLst/>
                        </a:rPr>
                        <a:t>Název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>
                          <a:effectLst/>
                        </a:rPr>
                        <a:t>Státní ÚZ</a:t>
                      </a:r>
                      <a:endParaRPr lang="cs-CZ" sz="11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095547850"/>
                  </a:ext>
                </a:extLst>
              </a:tr>
              <a:tr h="287482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>
                          <a:effectLst/>
                        </a:rPr>
                        <a:t>950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dirty="0">
                          <a:effectLst/>
                        </a:rPr>
                        <a:t>Dotace pro poskytovatele sociálních služeb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>
                          <a:effectLst/>
                        </a:rPr>
                        <a:t>13 305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636451813"/>
                  </a:ext>
                </a:extLst>
              </a:tr>
              <a:tr h="287482"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>
                          <a:effectLst/>
                        </a:rPr>
                        <a:t>951</a:t>
                      </a:r>
                      <a:endParaRPr lang="cs-CZ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cs-CZ" sz="1100" u="none" strike="noStrike" dirty="0">
                          <a:effectLst/>
                        </a:rPr>
                        <a:t>Obědy do škol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u="none" strike="noStrike" dirty="0">
                          <a:effectLst/>
                        </a:rPr>
                        <a:t>13 014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50638838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579039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Změna metodiky od 1.1.2023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b="1" dirty="0" smtClean="0"/>
              <a:t>Finanční vypořádání</a:t>
            </a:r>
          </a:p>
          <a:p>
            <a:pPr>
              <a:buFontTx/>
              <a:buChar char="-"/>
            </a:pPr>
            <a:r>
              <a:rPr lang="cs-CZ" dirty="0" smtClean="0"/>
              <a:t>Nově používaný UZ při příjmu a výdaji </a:t>
            </a:r>
          </a:p>
          <a:p>
            <a:pPr>
              <a:buFontTx/>
              <a:buChar char="-"/>
            </a:pPr>
            <a:r>
              <a:rPr lang="cs-CZ" dirty="0" smtClean="0"/>
              <a:t>Vratky od PO označit UZ, se kterým bylo v roce 2022 vyplaceno</a:t>
            </a:r>
          </a:p>
          <a:p>
            <a:pPr marL="0" indent="0">
              <a:buNone/>
            </a:pPr>
            <a:r>
              <a:rPr lang="cs-CZ" dirty="0" smtClean="0"/>
              <a:t>- FV odeslané kraji – označit jednotlivými UZ 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500643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Změna metodiky od 1.1.2023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b="1" dirty="0" smtClean="0"/>
              <a:t>Účelová dotace na volby </a:t>
            </a:r>
          </a:p>
          <a:p>
            <a:pPr>
              <a:buFontTx/>
              <a:buChar char="-"/>
            </a:pPr>
            <a:r>
              <a:rPr lang="cs-CZ" dirty="0" smtClean="0"/>
              <a:t>Poskytnutá dotace v roce 2022 – vypořádání za rok 2022</a:t>
            </a:r>
          </a:p>
          <a:p>
            <a:pPr>
              <a:buFontTx/>
              <a:buChar char="-"/>
            </a:pPr>
            <a:r>
              <a:rPr lang="cs-CZ" dirty="0" smtClean="0"/>
              <a:t>Poskytnutá dotace v roce 2023  - vypořádání za rok 2023</a:t>
            </a:r>
          </a:p>
          <a:p>
            <a:pPr marL="0" indent="0">
              <a:buNone/>
            </a:pPr>
            <a:r>
              <a:rPr lang="cs-CZ" dirty="0" smtClean="0"/>
              <a:t>- Doplatek za rok 2022 bude poskytnutý jako dotace s UZ 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90606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cs-CZ"/>
          </a:p>
        </p:txBody>
      </p:sp>
      <p:graphicFrame>
        <p:nvGraphicFramePr>
          <p:cNvPr id="7" name="Zástupný symbol pro obsah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9112353"/>
              </p:ext>
            </p:extLst>
          </p:nvPr>
        </p:nvGraphicFramePr>
        <p:xfrm>
          <a:off x="1903616" y="1388224"/>
          <a:ext cx="7246734" cy="445742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605287">
                  <a:extLst>
                    <a:ext uri="{9D8B030D-6E8A-4147-A177-3AD203B41FA5}">
                      <a16:colId xmlns:a16="http://schemas.microsoft.com/office/drawing/2014/main" val="925983891"/>
                    </a:ext>
                  </a:extLst>
                </a:gridCol>
                <a:gridCol w="1060645">
                  <a:extLst>
                    <a:ext uri="{9D8B030D-6E8A-4147-A177-3AD203B41FA5}">
                      <a16:colId xmlns:a16="http://schemas.microsoft.com/office/drawing/2014/main" val="3895906936"/>
                    </a:ext>
                  </a:extLst>
                </a:gridCol>
                <a:gridCol w="1071191">
                  <a:extLst>
                    <a:ext uri="{9D8B030D-6E8A-4147-A177-3AD203B41FA5}">
                      <a16:colId xmlns:a16="http://schemas.microsoft.com/office/drawing/2014/main" val="1305254873"/>
                    </a:ext>
                  </a:extLst>
                </a:gridCol>
                <a:gridCol w="1509611">
                  <a:extLst>
                    <a:ext uri="{9D8B030D-6E8A-4147-A177-3AD203B41FA5}">
                      <a16:colId xmlns:a16="http://schemas.microsoft.com/office/drawing/2014/main" val="3012871915"/>
                    </a:ext>
                  </a:extLst>
                </a:gridCol>
              </a:tblGrid>
              <a:tr h="262202"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cs-CZ" sz="1200">
                          <a:effectLst/>
                        </a:rPr>
                        <a:t>popis</a:t>
                      </a:r>
                      <a:endParaRPr lang="cs-CZ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cs-CZ" sz="1200">
                          <a:effectLst/>
                        </a:rPr>
                        <a:t>paragraf</a:t>
                      </a:r>
                      <a:endParaRPr lang="cs-CZ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cs-CZ" sz="1200">
                          <a:effectLst/>
                        </a:rPr>
                        <a:t>položka</a:t>
                      </a:r>
                      <a:endParaRPr lang="cs-CZ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cs-CZ" sz="1200">
                          <a:effectLst/>
                        </a:rPr>
                        <a:t>účelový znak</a:t>
                      </a:r>
                      <a:endParaRPr lang="cs-CZ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83756452"/>
                  </a:ext>
                </a:extLst>
              </a:tr>
              <a:tr h="786605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cs-CZ" sz="1200" dirty="0">
                          <a:effectLst/>
                        </a:rPr>
                        <a:t>vratka nečerpané dotace na volby do zastupitelstev obcí – odvod na MF prostřednictvím kraje</a:t>
                      </a:r>
                      <a:endParaRPr lang="cs-CZ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cs-CZ" sz="1200">
                          <a:effectLst/>
                        </a:rPr>
                        <a:t>6402</a:t>
                      </a:r>
                      <a:endParaRPr lang="cs-CZ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cs-CZ" sz="1200">
                          <a:effectLst/>
                        </a:rPr>
                        <a:t>5364</a:t>
                      </a:r>
                      <a:endParaRPr lang="cs-CZ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cs-CZ" sz="1200">
                          <a:effectLst/>
                        </a:rPr>
                        <a:t>98 187</a:t>
                      </a:r>
                      <a:endParaRPr lang="cs-CZ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11148948"/>
                  </a:ext>
                </a:extLst>
              </a:tr>
              <a:tr h="786605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cs-CZ" sz="1200">
                          <a:effectLst/>
                        </a:rPr>
                        <a:t>doplatek dotace na volby do zastupitelstev obcí – příjem z MF prostřednictvím kraje</a:t>
                      </a:r>
                      <a:endParaRPr lang="cs-CZ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cs-CZ" sz="1200">
                          <a:effectLst/>
                        </a:rPr>
                        <a:t> </a:t>
                      </a:r>
                      <a:endParaRPr lang="cs-CZ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cs-CZ" sz="1200">
                          <a:effectLst/>
                        </a:rPr>
                        <a:t>4111</a:t>
                      </a:r>
                      <a:endParaRPr lang="cs-CZ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cs-CZ" sz="1200">
                          <a:effectLst/>
                        </a:rPr>
                        <a:t>98 187</a:t>
                      </a:r>
                      <a:endParaRPr lang="cs-CZ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02737855"/>
                  </a:ext>
                </a:extLst>
              </a:tr>
              <a:tr h="524403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cs-CZ" sz="1200">
                          <a:effectLst/>
                        </a:rPr>
                        <a:t>příjem nevyčerpané dotace od své  příspěvkové organizace </a:t>
                      </a:r>
                      <a:endParaRPr lang="cs-CZ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cs-CZ" sz="1200">
                          <a:effectLst/>
                        </a:rPr>
                        <a:t>6402</a:t>
                      </a:r>
                      <a:endParaRPr lang="cs-CZ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cs-CZ" sz="1200">
                          <a:effectLst/>
                        </a:rPr>
                        <a:t>2229</a:t>
                      </a:r>
                      <a:endParaRPr lang="cs-CZ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cs-CZ" sz="1200">
                          <a:effectLst/>
                        </a:rPr>
                        <a:t>34 070</a:t>
                      </a:r>
                      <a:endParaRPr lang="cs-CZ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8026892"/>
                  </a:ext>
                </a:extLst>
              </a:tr>
              <a:tr h="1048806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cs-CZ" sz="1200">
                          <a:effectLst/>
                        </a:rPr>
                        <a:t>odvod nevyčerpané dotace od své příspěvkové organizace – odvod na příslušné ministerstvo příp. odvod prostřednictvím kraje</a:t>
                      </a:r>
                      <a:endParaRPr lang="cs-CZ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cs-CZ" sz="1200">
                          <a:effectLst/>
                        </a:rPr>
                        <a:t>6402</a:t>
                      </a:r>
                      <a:endParaRPr lang="cs-CZ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cs-CZ" sz="1200">
                          <a:effectLst/>
                        </a:rPr>
                        <a:t>5364</a:t>
                      </a:r>
                      <a:endParaRPr lang="cs-CZ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cs-CZ" sz="1200" dirty="0" smtClean="0">
                          <a:effectLst/>
                        </a:rPr>
                        <a:t>34 070</a:t>
                      </a:r>
                      <a:endParaRPr lang="cs-CZ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47111520"/>
                  </a:ext>
                </a:extLst>
              </a:tr>
              <a:tr h="1048806">
                <a:tc>
                  <a:txBody>
                    <a:bodyPr/>
                    <a:lstStyle/>
                    <a:p>
                      <a:pPr algn="just">
                        <a:spcAft>
                          <a:spcPts val="600"/>
                        </a:spcAft>
                      </a:pPr>
                      <a:r>
                        <a:rPr lang="cs-CZ" sz="1200">
                          <a:effectLst/>
                        </a:rPr>
                        <a:t>vratka dotace na základě výzvy ministerstva – odvod na příslušné ministerstvo případně odvod prostřednictvím kraje</a:t>
                      </a:r>
                      <a:endParaRPr lang="cs-CZ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cs-CZ" sz="1200">
                          <a:effectLst/>
                        </a:rPr>
                        <a:t>6409</a:t>
                      </a:r>
                      <a:endParaRPr lang="cs-CZ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cs-CZ" sz="1200">
                          <a:effectLst/>
                        </a:rPr>
                        <a:t>5904</a:t>
                      </a:r>
                      <a:endParaRPr lang="cs-CZ" sz="120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600"/>
                        </a:spcAft>
                      </a:pPr>
                      <a:r>
                        <a:rPr lang="cs-CZ" sz="1200" dirty="0">
                          <a:effectLst/>
                        </a:rPr>
                        <a:t>33 063</a:t>
                      </a:r>
                      <a:endParaRPr lang="cs-CZ" sz="120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479955669"/>
                  </a:ext>
                </a:extLst>
              </a:tr>
            </a:tbl>
          </a:graphicData>
        </a:graphic>
      </p:graphicFrame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817371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Termínované vklady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b="1" dirty="0" smtClean="0"/>
              <a:t>Termínované vklady</a:t>
            </a:r>
          </a:p>
          <a:p>
            <a:pPr>
              <a:buFontTx/>
              <a:buChar char="-"/>
            </a:pPr>
            <a:r>
              <a:rPr lang="cs-CZ" dirty="0" smtClean="0"/>
              <a:t>Musí být zapojeno do rozpočtu </a:t>
            </a:r>
          </a:p>
          <a:p>
            <a:pPr>
              <a:buFontTx/>
              <a:buChar char="-"/>
            </a:pPr>
            <a:r>
              <a:rPr lang="cs-CZ" dirty="0"/>
              <a:t> </a:t>
            </a:r>
            <a:r>
              <a:rPr lang="cs-CZ" u="sng" dirty="0" smtClean="0"/>
              <a:t>výdaj</a:t>
            </a:r>
            <a:r>
              <a:rPr lang="cs-CZ" dirty="0" smtClean="0"/>
              <a:t>: pol. </a:t>
            </a:r>
            <a:r>
              <a:rPr lang="cs-CZ" dirty="0"/>
              <a:t>8118 - Aktivní krátkodobé operace řízení likvidity - výdaje </a:t>
            </a:r>
            <a:endParaRPr lang="cs-CZ" dirty="0" smtClean="0"/>
          </a:p>
          <a:p>
            <a:pPr>
              <a:buFontTx/>
              <a:buChar char="-"/>
            </a:pPr>
            <a:r>
              <a:rPr lang="cs-CZ" dirty="0" smtClean="0"/>
              <a:t> </a:t>
            </a:r>
            <a:r>
              <a:rPr lang="cs-CZ" u="sng" dirty="0" smtClean="0"/>
              <a:t>příjmy</a:t>
            </a:r>
            <a:r>
              <a:rPr lang="cs-CZ" dirty="0" smtClean="0"/>
              <a:t>: pol. 8117 - </a:t>
            </a:r>
            <a:r>
              <a:rPr lang="cs-CZ" dirty="0"/>
              <a:t>Aktivní krátkodobé operace řízení likvidity - příjmy </a:t>
            </a:r>
            <a:endParaRPr lang="cs-CZ" dirty="0" smtClean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438293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Termínované vklady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b="1" dirty="0"/>
              <a:t>Spořící účty </a:t>
            </a:r>
          </a:p>
          <a:p>
            <a:pPr>
              <a:buFontTx/>
              <a:buChar char="-"/>
            </a:pPr>
            <a:r>
              <a:rPr lang="cs-CZ" dirty="0" smtClean="0"/>
              <a:t>Pouze převody mezi účty – nerozpočtuje se </a:t>
            </a:r>
          </a:p>
          <a:p>
            <a:pPr>
              <a:buFontTx/>
              <a:buChar char="-"/>
            </a:pPr>
            <a:r>
              <a:rPr lang="cs-CZ" dirty="0" smtClean="0"/>
              <a:t>Výdaj: § 6330, pol. 5345</a:t>
            </a:r>
          </a:p>
          <a:p>
            <a:pPr>
              <a:buFontTx/>
              <a:buChar char="-"/>
            </a:pPr>
            <a:r>
              <a:rPr lang="cs-CZ" dirty="0" smtClean="0"/>
              <a:t>příjem: § 6330, pol. 4134</a:t>
            </a:r>
          </a:p>
          <a:p>
            <a:pPr>
              <a:buFontTx/>
              <a:buChar char="-"/>
            </a:pP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363754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Různé 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Dorovnávání daňových příjmů na konci kalendářního roku </a:t>
            </a:r>
          </a:p>
          <a:p>
            <a:r>
              <a:rPr lang="cs-CZ" dirty="0" smtClean="0"/>
              <a:t>Přijaté dotace – konec roku </a:t>
            </a:r>
          </a:p>
          <a:p>
            <a:r>
              <a:rPr lang="cs-CZ" dirty="0" smtClean="0"/>
              <a:t>Státní závěrečný účet – za rok 2022 jsou nastavené nové kontroly </a:t>
            </a:r>
          </a:p>
          <a:p>
            <a:r>
              <a:rPr lang="cs-CZ" dirty="0" smtClean="0"/>
              <a:t>Zasílání dat rozpočtu a účetnictví za každý měsíc na KÚOK</a:t>
            </a:r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56C1FA-8DED-774F-A9BF-965BD70CC5BD}" type="slidenum">
              <a:rPr lang="cs-CZ" smtClean="0"/>
              <a:pPr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80873671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lomoucký kraj">
      <a:dk1>
        <a:srgbClr val="000000"/>
      </a:dk1>
      <a:lt1>
        <a:srgbClr val="FFFFFF"/>
      </a:lt1>
      <a:dk2>
        <a:srgbClr val="02539F"/>
      </a:dk2>
      <a:lt2>
        <a:srgbClr val="E7E6E6"/>
      </a:lt2>
      <a:accent1>
        <a:srgbClr val="02539F"/>
      </a:accent1>
      <a:accent2>
        <a:srgbClr val="58894C"/>
      </a:accent2>
      <a:accent3>
        <a:srgbClr val="C4262D"/>
      </a:accent3>
      <a:accent4>
        <a:srgbClr val="9FBF5B"/>
      </a:accent4>
      <a:accent5>
        <a:srgbClr val="6AB6EA"/>
      </a:accent5>
      <a:accent6>
        <a:srgbClr val="E9BB46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3175" cap="flat" cmpd="sng">
              <a:solidFill>
                <a:srgbClr val="000000"/>
              </a:solidFill>
              <a:prstDash val="solid"/>
              <a:miter lim="400000"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 lIns="38100" tIns="38100" rIns="38100" bIns="38100"/>
      <a:lstStyle>
        <a:defPPr algn="l">
          <a:lnSpc>
            <a:spcPct val="150000"/>
          </a:lnSpc>
          <a:defRPr sz="1400" dirty="0">
            <a:solidFill>
              <a:schemeClr val="tx2"/>
            </a:solidFill>
            <a:ea typeface="+mj-ea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Prezentace OK.potx" id="{6F3F9BF8-1F67-4B46-B308-B76B3766940E}" vid="{C58A957F-67F5-6440-9449-FF9D378E82FB}"/>
    </a:ext>
  </a:extLst>
</a:theme>
</file>

<file path=ppt/theme/theme2.xml><?xml version="1.0" encoding="utf-8"?>
<a:theme xmlns:a="http://schemas.openxmlformats.org/drawingml/2006/main" name="Motiv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Prezentace OK</Template>
  <TotalTime>265</TotalTime>
  <Words>418</Words>
  <Application>Microsoft Office PowerPoint</Application>
  <PresentationFormat>Širokoúhlá obrazovka</PresentationFormat>
  <Paragraphs>91</Paragraphs>
  <Slides>11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4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6" baseType="lpstr">
      <vt:lpstr>Arial</vt:lpstr>
      <vt:lpstr>Calibri</vt:lpstr>
      <vt:lpstr>Inter</vt:lpstr>
      <vt:lpstr>Times New Roman</vt:lpstr>
      <vt:lpstr>Motiv Office</vt:lpstr>
      <vt:lpstr>Rozpočtové hospodaření obcí</vt:lpstr>
      <vt:lpstr>Změna metodiky od 1.1.2023</vt:lpstr>
      <vt:lpstr>Změna metodiky od 1.1.2023</vt:lpstr>
      <vt:lpstr>Změna metodiky od 1.1.2023</vt:lpstr>
      <vt:lpstr>Změna metodiky od 1.1.2023</vt:lpstr>
      <vt:lpstr>Prezentace aplikace PowerPoint</vt:lpstr>
      <vt:lpstr>Termínované vklady </vt:lpstr>
      <vt:lpstr>Termínované vklady </vt:lpstr>
      <vt:lpstr>Různé </vt:lpstr>
      <vt:lpstr>Zveřejňování dle zákona č. 250/2000 Sb. </vt:lpstr>
      <vt:lpstr>Prezentace aplikace PowerPoint</vt:lpstr>
    </vt:vector>
  </TitlesOfParts>
  <Company>VDI0101W10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Niče Luděk</dc:creator>
  <cp:lastModifiedBy>Zbožínek Jiří</cp:lastModifiedBy>
  <cp:revision>22</cp:revision>
  <dcterms:created xsi:type="dcterms:W3CDTF">2022-03-10T07:10:19Z</dcterms:created>
  <dcterms:modified xsi:type="dcterms:W3CDTF">2023-03-02T07:12:24Z</dcterms:modified>
</cp:coreProperties>
</file>