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58" r:id="rId3"/>
    <p:sldId id="259" r:id="rId4"/>
    <p:sldId id="266" r:id="rId5"/>
    <p:sldId id="267" r:id="rId6"/>
    <p:sldId id="264" r:id="rId7"/>
    <p:sldId id="263" r:id="rId8"/>
    <p:sldId id="260" r:id="rId9"/>
    <p:sldId id="265" r:id="rId10"/>
    <p:sldId id="262" r:id="rId11"/>
    <p:sldId id="261" r:id="rId12"/>
  </p:sldIdLst>
  <p:sldSz cx="8999538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4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90" y="-150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43000"/>
            <a:ext cx="4060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5987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8173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720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764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/>
              <a:t>autor prezentace, datum prezentace, univerzitní oddělení, fakulta, adresa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99" y="2904775"/>
            <a:ext cx="3342139" cy="103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980001"/>
            <a:ext cx="7560000" cy="1612866"/>
          </a:xfrm>
        </p:spPr>
        <p:txBody>
          <a:bodyPr anchor="t">
            <a:normAutofit/>
          </a:bodyPr>
          <a:lstStyle>
            <a:lvl1pPr algn="l">
              <a:defRPr sz="2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592866"/>
            <a:ext cx="7560000" cy="1552712"/>
          </a:xfrm>
        </p:spPr>
        <p:txBody>
          <a:bodyPr/>
          <a:lstStyle>
            <a:lvl1pPr marL="0" indent="0" algn="l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autor prezentace, datum prezentace, univerzitní oddělení, fakulta, adresa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4380949"/>
            <a:ext cx="7560000" cy="982528"/>
          </a:xfrm>
        </p:spPr>
        <p:txBody>
          <a:bodyPr anchor="t">
            <a:normAutofit/>
          </a:bodyPr>
          <a:lstStyle>
            <a:lvl1pPr algn="ctr">
              <a:defRPr sz="2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5363477"/>
            <a:ext cx="7560000" cy="945883"/>
          </a:xfrm>
        </p:spPr>
        <p:txBody>
          <a:bodyPr/>
          <a:lstStyle>
            <a:lvl1pPr marL="0" indent="0" algn="ctr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/>
              <a:t>autor prezentace, datum prezentace, univerzitní oddělení, fakulta, adresa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15" y="1260000"/>
            <a:ext cx="2203708" cy="18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462400"/>
            <a:ext cx="3622702" cy="3898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298" y="2462400"/>
            <a:ext cx="3622702" cy="3898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3151650"/>
            <a:ext cx="3621600" cy="320955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3151650"/>
            <a:ext cx="3621600" cy="320955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3004102" cy="748800"/>
          </a:xfrm>
        </p:spPr>
        <p:txBody>
          <a:bodyPr anchor="b">
            <a:normAutofit/>
          </a:bodyPr>
          <a:lstStyle>
            <a:lvl1pPr>
              <a:defRPr sz="2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620000"/>
            <a:ext cx="4454024" cy="47332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458274"/>
            <a:ext cx="3004102" cy="3902926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460567"/>
            <a:ext cx="7560000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450675"/>
            <a:ext cx="7118902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593" y="6450675"/>
            <a:ext cx="31640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40000"/>
            <a:ext cx="2560325" cy="7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6700" indent="-266700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−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9750" indent="-27305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6450" indent="-26670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1563" indent="-265113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27463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milan.klement@upol.cz" TargetMode="External"/><Relationship Id="rId2" Type="http://schemas.openxmlformats.org/officeDocument/2006/relationships/hyperlink" Target="http://www.pdf.upol.cz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142453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nabízené aktivity </a:t>
            </a:r>
            <a:r>
              <a:rPr lang="cs-CZ" dirty="0" err="1"/>
              <a:t>PdF</a:t>
            </a:r>
            <a:r>
              <a:rPr lang="cs-CZ" dirty="0"/>
              <a:t> UP v oblasti budování infrastruktury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cs-CZ" u="sng" dirty="0"/>
              <a:t>Konzultace a workshopy pro správce výpočetních infrastruktur</a:t>
            </a:r>
            <a:r>
              <a:rPr lang="cs-CZ" dirty="0"/>
              <a:t>: konsolidace provozu hardwarové vrstvy školních informačních systémů na základě implementace virtualizačních technologií (technologie </a:t>
            </a:r>
            <a:r>
              <a:rPr lang="cs-CZ" dirty="0" err="1"/>
              <a:t>VmWare</a:t>
            </a:r>
            <a:r>
              <a:rPr lang="cs-CZ" dirty="0"/>
              <a:t>, Hyper-V, Microsoft Azure apod.).</a:t>
            </a:r>
          </a:p>
          <a:p>
            <a:pPr algn="just"/>
            <a:endParaRPr lang="cs-CZ" sz="500" dirty="0"/>
          </a:p>
          <a:p>
            <a:pPr algn="just"/>
            <a:r>
              <a:rPr lang="cs-CZ" u="sng" dirty="0"/>
              <a:t>Konzultace a workshopy pro správce síťových infrastruktur: </a:t>
            </a:r>
            <a:r>
              <a:rPr lang="cs-CZ" dirty="0"/>
              <a:t>konsolidace provozu a rozšíření rozsahu a dosahu lokálních počítačových sítí na metalické, optické a bezdrátové bázi (technologie </a:t>
            </a:r>
            <a:r>
              <a:rPr lang="cs-CZ" dirty="0" err="1"/>
              <a:t>Juniper</a:t>
            </a:r>
            <a:r>
              <a:rPr lang="cs-CZ" dirty="0"/>
              <a:t>, HP </a:t>
            </a:r>
            <a:r>
              <a:rPr lang="cs-CZ" dirty="0" err="1"/>
              <a:t>Wireless</a:t>
            </a:r>
            <a:r>
              <a:rPr lang="cs-CZ" dirty="0"/>
              <a:t>, Cisco apod.).</a:t>
            </a:r>
          </a:p>
          <a:p>
            <a:pPr algn="just"/>
            <a:endParaRPr lang="cs-CZ" sz="500" dirty="0"/>
          </a:p>
          <a:p>
            <a:pPr algn="just"/>
            <a:r>
              <a:rPr lang="cs-CZ" u="sng" dirty="0"/>
              <a:t>Konzultace v oblasti řešení bezbariérových přístupů do školských zařízení: </a:t>
            </a:r>
            <a:r>
              <a:rPr lang="cs-CZ" dirty="0"/>
              <a:t>způsoby zpřístupnění školských zařízení pro studenty se specifickými potřebami.</a:t>
            </a:r>
            <a:endParaRPr lang="cs-CZ" u="sng" dirty="0"/>
          </a:p>
          <a:p>
            <a:endParaRPr lang="cs-CZ" dirty="0"/>
          </a:p>
          <a:p>
            <a:pPr marL="0" indent="0" algn="ctr">
              <a:buNone/>
            </a:pPr>
            <a:r>
              <a:rPr lang="cs-CZ" sz="1600" dirty="0"/>
              <a:t>Konzultace i workshopy jsou realizovány na vyžádání a po předchozí dohodě!</a:t>
            </a:r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2995507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6893" y="1886136"/>
            <a:ext cx="7560000" cy="3898669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u="sng" dirty="0"/>
              <a:t>Kontakt:</a:t>
            </a:r>
            <a:r>
              <a:rPr lang="cs-CZ" dirty="0"/>
              <a:t>	doc. PhDr. Milan Klement, Ph.D.</a:t>
            </a:r>
          </a:p>
          <a:p>
            <a:pPr marL="0" indent="0">
              <a:buNone/>
            </a:pPr>
            <a:r>
              <a:rPr lang="cs-CZ" dirty="0"/>
              <a:t>		proděkan pro informační a vzdělávací technologie</a:t>
            </a:r>
          </a:p>
          <a:p>
            <a:pPr marL="0" indent="0">
              <a:buNone/>
            </a:pPr>
            <a:r>
              <a:rPr lang="cs-CZ" dirty="0"/>
              <a:t>		web: </a:t>
            </a:r>
            <a:r>
              <a:rPr lang="cs-CZ" dirty="0">
                <a:hlinkClick r:id="rId2"/>
              </a:rPr>
              <a:t>www.pdf.upol.cz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e-mail: </a:t>
            </a:r>
            <a:r>
              <a:rPr lang="cs-CZ" dirty="0">
                <a:hlinkClick r:id="rId3"/>
              </a:rPr>
              <a:t>milan.klement@upol.cz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3255551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0000" y="3243817"/>
            <a:ext cx="7560000" cy="1303511"/>
          </a:xfrm>
        </p:spPr>
        <p:txBody>
          <a:bodyPr>
            <a:normAutofit fontScale="90000"/>
          </a:bodyPr>
          <a:lstStyle/>
          <a:p>
            <a:r>
              <a:rPr lang="cs-CZ" b="0" dirty="0"/>
              <a:t/>
            </a:r>
            <a:br>
              <a:rPr lang="cs-CZ" b="0" dirty="0"/>
            </a:br>
            <a:r>
              <a:rPr lang="cs-CZ" sz="3600" dirty="0"/>
              <a:t> </a:t>
            </a:r>
            <a:r>
              <a:rPr lang="cs-CZ" sz="3100" dirty="0"/>
              <a:t>Pedagogická fakulta UP a její možnosti podpory v oblasti rozvoje digitálního vzdělávání a budování infrastruktur</a:t>
            </a:r>
            <a:r>
              <a:rPr lang="cs-CZ" b="0" dirty="0"/>
              <a:t/>
            </a:r>
            <a:br>
              <a:rPr lang="cs-CZ" b="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20000" y="5311857"/>
            <a:ext cx="7560000" cy="945883"/>
          </a:xfrm>
        </p:spPr>
        <p:txBody>
          <a:bodyPr>
            <a:normAutofit/>
          </a:bodyPr>
          <a:lstStyle/>
          <a:p>
            <a:r>
              <a:rPr lang="cs-CZ" sz="2400" dirty="0"/>
              <a:t>Infrastruktura škol a digitální vzdělávání</a:t>
            </a:r>
            <a:r>
              <a:rPr lang="cs-CZ" sz="1600" dirty="0"/>
              <a:t/>
            </a:r>
            <a:br>
              <a:rPr lang="cs-CZ" sz="1600" dirty="0"/>
            </a:br>
            <a:r>
              <a:rPr lang="cs-CZ" sz="1600" dirty="0"/>
              <a:t>pracovní setkání platformy pro infrastrukturu a investice, 27. 4. 2017, Olomouc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Nové výzvy v oblasti digitálního vzdělávání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b="1" dirty="0"/>
              <a:t>Hlavní výzvou je implementace STRATEGIE DIGITÁLNÍHO VZDĚLÁVÁNÍ DO ROKU 2020 (SDV 2020), postavená na dvou pilířích:</a:t>
            </a:r>
          </a:p>
          <a:p>
            <a:pPr marL="0" indent="0">
              <a:buNone/>
            </a:pPr>
            <a:endParaRPr lang="cs-CZ" sz="100" b="1" dirty="0"/>
          </a:p>
          <a:p>
            <a:r>
              <a:rPr lang="cs-CZ" sz="1600" dirty="0"/>
              <a:t> Rozvoj digitální gramotnosti (DG)</a:t>
            </a:r>
          </a:p>
          <a:p>
            <a:r>
              <a:rPr lang="cs-CZ" sz="1600" dirty="0"/>
              <a:t> Rozvoj digitálního myšlení (DM)</a:t>
            </a:r>
          </a:p>
          <a:p>
            <a:pPr marL="0" indent="0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b="1" dirty="0"/>
              <a:t>Hlavní podstatou je úprava RVP pro všechny stupně škol v těchto intencích:</a:t>
            </a:r>
          </a:p>
          <a:p>
            <a:pPr marL="0" indent="0" algn="just">
              <a:buNone/>
            </a:pPr>
            <a:endParaRPr lang="cs-CZ" sz="100" b="1" dirty="0"/>
          </a:p>
          <a:p>
            <a:pPr marL="361950" indent="-361950" algn="just"/>
            <a:r>
              <a:rPr lang="cs-CZ" sz="1600" dirty="0"/>
              <a:t>DG – zařazení „informatických“ témat do výuky i „neinformatických“ předmětů (nikoliv pouze digitální podpora výuky daného předmětu)</a:t>
            </a:r>
          </a:p>
          <a:p>
            <a:pPr marL="361950" indent="-361950" algn="just"/>
            <a:r>
              <a:rPr lang="cs-CZ" sz="1600" dirty="0"/>
              <a:t>DM – inovace výuky informatiky směrem k utlumení „tradičních témat“ (práce s texty, vyhledávání na Internetu apod.) a zařazení nových témat s výrazným akcentem na algoritmizaci a programování.</a:t>
            </a:r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267501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9757" y="1620000"/>
            <a:ext cx="7620243" cy="748080"/>
          </a:xfrm>
        </p:spPr>
        <p:txBody>
          <a:bodyPr/>
          <a:lstStyle/>
          <a:p>
            <a:r>
              <a:rPr lang="cs-CZ" dirty="0"/>
              <a:t>Některé pohledy učitelů na SDV 2020</a:t>
            </a:r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048114"/>
              </p:ext>
            </p:extLst>
          </p:nvPr>
        </p:nvGraphicFramePr>
        <p:xfrm>
          <a:off x="659758" y="2145598"/>
          <a:ext cx="4988874" cy="2217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HOTO-PAINT" r:id="rId5" imgW="8334360" imgH="3705120" progId="CorelPHOTOPAINT.Image.16">
                  <p:embed/>
                </p:oleObj>
              </mc:Choice>
              <mc:Fallback>
                <p:oleObj name="PHOTO-PAINT" r:id="rId5" imgW="8334360" imgH="3705120" progId="CorelPHOTOPAINT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9758" y="2145598"/>
                        <a:ext cx="4988874" cy="22179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28007"/>
              </p:ext>
            </p:extLst>
          </p:nvPr>
        </p:nvGraphicFramePr>
        <p:xfrm>
          <a:off x="4388112" y="4151358"/>
          <a:ext cx="4114333" cy="2085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HOTO-PAINT" r:id="rId7" imgW="8362800" imgH="4238280" progId="CorelPHOTOPAINT.Image.16">
                  <p:embed/>
                </p:oleObj>
              </mc:Choice>
              <mc:Fallback>
                <p:oleObj name="PHOTO-PAINT" r:id="rId7" imgW="8362800" imgH="4238280" progId="CorelPHOTOPAINT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88112" y="4151358"/>
                        <a:ext cx="4114333" cy="20852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7866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9757" y="1620000"/>
            <a:ext cx="7620243" cy="748080"/>
          </a:xfrm>
        </p:spPr>
        <p:txBody>
          <a:bodyPr/>
          <a:lstStyle/>
          <a:p>
            <a:r>
              <a:rPr lang="cs-CZ" dirty="0"/>
              <a:t>Některé pohledy studentů na SDV 2020</a:t>
            </a:r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0447670"/>
              </p:ext>
            </p:extLst>
          </p:nvPr>
        </p:nvGraphicFramePr>
        <p:xfrm>
          <a:off x="659754" y="2093506"/>
          <a:ext cx="4666155" cy="2124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PHOTO-PAINT" r:id="rId5" imgW="6819840" imgH="3105000" progId="CorelPHOTOPAINT.Image.16">
                  <p:embed/>
                </p:oleObj>
              </mc:Choice>
              <mc:Fallback>
                <p:oleObj name="PHOTO-PAINT" r:id="rId5" imgW="6819840" imgH="3105000" progId="CorelPHOTOPAINT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9754" y="2093506"/>
                        <a:ext cx="4666155" cy="2124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35379"/>
              </p:ext>
            </p:extLst>
          </p:nvPr>
        </p:nvGraphicFramePr>
        <p:xfrm>
          <a:off x="3656104" y="4044968"/>
          <a:ext cx="4772599" cy="2156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PHOTO-PAINT" r:id="rId7" imgW="7629480" imgH="3447720" progId="CorelPHOTOPAINT.Image.16">
                  <p:embed/>
                </p:oleObj>
              </mc:Choice>
              <mc:Fallback>
                <p:oleObj name="PHOTO-PAINT" r:id="rId7" imgW="7629480" imgH="3447720" progId="CorelPHOTOPAINT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56104" y="4044968"/>
                        <a:ext cx="4772599" cy="21569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617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Nástroje pro implementaci SDV 2020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b="1" dirty="0"/>
              <a:t>Realizace dvou strukturálních projektů v rámci výzev OP VVV (projekty jsou ve fázi hodnocení, předpokládané zahájení 1. 1. 2018):</a:t>
            </a:r>
          </a:p>
          <a:p>
            <a:pPr marL="0" indent="0">
              <a:buNone/>
            </a:pPr>
            <a:endParaRPr lang="cs-CZ" sz="100" b="1" dirty="0"/>
          </a:p>
          <a:p>
            <a:r>
              <a:rPr lang="cs-CZ" sz="1600" dirty="0"/>
              <a:t> ISDV-DG: Podpora rozvíjení informatického myšlení (</a:t>
            </a:r>
            <a:r>
              <a:rPr lang="cs-CZ" sz="1600" dirty="0" err="1"/>
              <a:t>PdF</a:t>
            </a:r>
            <a:r>
              <a:rPr lang="cs-CZ" sz="1600" dirty="0"/>
              <a:t> JČU + </a:t>
            </a:r>
            <a:r>
              <a:rPr lang="cs-CZ" sz="1600" dirty="0" err="1"/>
              <a:t>PdF</a:t>
            </a:r>
            <a:r>
              <a:rPr lang="cs-CZ" sz="1600" dirty="0"/>
              <a:t> UP)</a:t>
            </a:r>
          </a:p>
          <a:p>
            <a:r>
              <a:rPr lang="cs-CZ" sz="1600" dirty="0"/>
              <a:t> ISDV-DM: Podpora rozvoje digitální gramotnosti (</a:t>
            </a:r>
            <a:r>
              <a:rPr lang="cs-CZ" sz="1600" dirty="0" err="1"/>
              <a:t>PdF</a:t>
            </a:r>
            <a:r>
              <a:rPr lang="cs-CZ" sz="1600" dirty="0"/>
              <a:t> UK + </a:t>
            </a:r>
            <a:r>
              <a:rPr lang="cs-CZ" sz="1600" dirty="0" err="1"/>
              <a:t>PdF</a:t>
            </a:r>
            <a:r>
              <a:rPr lang="cs-CZ" sz="1600" dirty="0"/>
              <a:t> UP)</a:t>
            </a:r>
          </a:p>
          <a:p>
            <a:pPr marL="0" indent="0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b="1" dirty="0"/>
              <a:t>Možnosti zapojení škol:</a:t>
            </a:r>
          </a:p>
          <a:p>
            <a:pPr marL="0" indent="0" algn="just">
              <a:buNone/>
            </a:pPr>
            <a:endParaRPr lang="cs-CZ" sz="100" b="1" dirty="0"/>
          </a:p>
          <a:p>
            <a:pPr marL="361950" indent="-361950"/>
            <a:r>
              <a:rPr lang="cs-CZ" sz="1600" dirty="0"/>
              <a:t>Účast zástupců škol na přípravě koncepce inovovaného kurikula</a:t>
            </a:r>
          </a:p>
          <a:p>
            <a:pPr marL="361950" indent="-361950"/>
            <a:r>
              <a:rPr lang="cs-CZ" sz="1600" dirty="0"/>
              <a:t>Participace na tvorbě inovovaného kurikula</a:t>
            </a:r>
          </a:p>
          <a:p>
            <a:pPr marL="361950" indent="-361950"/>
            <a:r>
              <a:rPr lang="cs-CZ" sz="1600" dirty="0"/>
              <a:t>Pilotní ověřování inovovaného kurikula ve výuce</a:t>
            </a:r>
          </a:p>
          <a:p>
            <a:pPr marL="361950" indent="-361950"/>
            <a:r>
              <a:rPr lang="cs-CZ" sz="1600" dirty="0"/>
              <a:t>Evaluace přínosů inovovaného kurikula</a:t>
            </a:r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3371708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Nabídka celoživotní vzdělávání na </a:t>
            </a:r>
            <a:r>
              <a:rPr lang="cs-CZ" dirty="0" err="1"/>
              <a:t>PdF</a:t>
            </a:r>
            <a:r>
              <a:rPr lang="cs-CZ" dirty="0"/>
              <a:t> UP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b="1" dirty="0" err="1"/>
              <a:t>PdF</a:t>
            </a:r>
            <a:r>
              <a:rPr lang="cs-CZ" b="1" dirty="0"/>
              <a:t> UP v této chvíli nabízí v rámci DVPP celou řadu vzdělávacích programů a kurzů zejména v těchto oblastech </a:t>
            </a:r>
            <a:r>
              <a:rPr lang="cs-CZ" dirty="0"/>
              <a:t>(</a:t>
            </a:r>
            <a:r>
              <a:rPr lang="pl-PL" sz="1600" dirty="0"/>
              <a:t>kompletní nabídka všech kurzů a programů je dostupná na adrese: </a:t>
            </a:r>
            <a:r>
              <a:rPr lang="pl-PL" sz="1600" b="1" dirty="0"/>
              <a:t>http://ccv.upol.cz/</a:t>
            </a:r>
            <a:r>
              <a:rPr lang="pl-PL" dirty="0"/>
              <a:t>)</a:t>
            </a:r>
            <a:r>
              <a:rPr lang="cs-CZ" dirty="0"/>
              <a:t>:</a:t>
            </a:r>
          </a:p>
          <a:p>
            <a:r>
              <a:rPr lang="cs-CZ" dirty="0"/>
              <a:t>Studium ke splnění kvalifikačních předpokladů</a:t>
            </a:r>
          </a:p>
          <a:p>
            <a:pPr>
              <a:lnSpc>
                <a:spcPct val="110000"/>
              </a:lnSpc>
            </a:pPr>
            <a:r>
              <a:rPr lang="cs-CZ" dirty="0"/>
              <a:t>Studium ke splnění kvalifikačních předpokladů</a:t>
            </a:r>
          </a:p>
          <a:p>
            <a:pPr>
              <a:lnSpc>
                <a:spcPct val="110000"/>
              </a:lnSpc>
            </a:pPr>
            <a:r>
              <a:rPr lang="cs-CZ" dirty="0"/>
              <a:t>Studium k rozšíření odborné kvalifikace</a:t>
            </a:r>
          </a:p>
          <a:p>
            <a:pPr>
              <a:lnSpc>
                <a:spcPct val="110000"/>
              </a:lnSpc>
            </a:pPr>
            <a:r>
              <a:rPr lang="cs-CZ" dirty="0"/>
              <a:t>Studium ke splnění kvalifikačních předpokladů</a:t>
            </a:r>
          </a:p>
          <a:p>
            <a:pPr>
              <a:lnSpc>
                <a:spcPct val="110000"/>
              </a:lnSpc>
            </a:pPr>
            <a:r>
              <a:rPr lang="cs-CZ" dirty="0"/>
              <a:t>Studium k prohlubování odborné kvalifikace a programy celoživotního vzdělávání</a:t>
            </a:r>
          </a:p>
          <a:p>
            <a:pPr>
              <a:lnSpc>
                <a:spcPct val="110000"/>
              </a:lnSpc>
            </a:pPr>
            <a:endParaRPr lang="cs-CZ" sz="1100" dirty="0"/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4195623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78615" y="1397262"/>
            <a:ext cx="7560000" cy="748080"/>
          </a:xfrm>
        </p:spPr>
        <p:txBody>
          <a:bodyPr/>
          <a:lstStyle/>
          <a:p>
            <a:r>
              <a:rPr lang="cs-CZ" dirty="0"/>
              <a:t>Oblasti digitálního vzdělávání v rámci DVPP na </a:t>
            </a:r>
            <a:r>
              <a:rPr lang="cs-CZ" dirty="0" err="1"/>
              <a:t>PdF</a:t>
            </a:r>
            <a:r>
              <a:rPr lang="cs-CZ" dirty="0"/>
              <a:t> UP v Olomouci – „soft“ </a:t>
            </a:r>
            <a:r>
              <a:rPr lang="cs-CZ" dirty="0" err="1"/>
              <a:t>skills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dirty="0"/>
              <a:t>Koordinátor ICT</a:t>
            </a:r>
          </a:p>
          <a:p>
            <a:pPr lvl="0"/>
            <a:r>
              <a:rPr lang="en-US" dirty="0" err="1"/>
              <a:t>Digitální</a:t>
            </a:r>
            <a:r>
              <a:rPr lang="en-US" dirty="0"/>
              <a:t> </a:t>
            </a:r>
            <a:r>
              <a:rPr lang="en-US" dirty="0" err="1"/>
              <a:t>gramotnost</a:t>
            </a:r>
            <a:r>
              <a:rPr lang="en-US" dirty="0"/>
              <a:t> pro 2. </a:t>
            </a:r>
            <a:r>
              <a:rPr lang="en-US" dirty="0" err="1"/>
              <a:t>st.</a:t>
            </a:r>
            <a:r>
              <a:rPr lang="en-US" dirty="0"/>
              <a:t> ZŠ a SŠ</a:t>
            </a:r>
            <a:endParaRPr lang="cs-CZ" dirty="0"/>
          </a:p>
          <a:p>
            <a:pPr lvl="0"/>
            <a:r>
              <a:rPr lang="cs-CZ" dirty="0"/>
              <a:t>E-</a:t>
            </a:r>
            <a:r>
              <a:rPr lang="cs-CZ" dirty="0" err="1"/>
              <a:t>learning</a:t>
            </a:r>
            <a:r>
              <a:rPr lang="cs-CZ" dirty="0"/>
              <a:t> pro pedagogy</a:t>
            </a:r>
          </a:p>
          <a:p>
            <a:pPr lvl="0"/>
            <a:r>
              <a:rPr lang="cs-CZ" dirty="0"/>
              <a:t>ICT ve výuce angličtiny</a:t>
            </a:r>
          </a:p>
          <a:p>
            <a:pPr lvl="0"/>
            <a:r>
              <a:rPr lang="cs-CZ" dirty="0"/>
              <a:t>ICT ve výuce českého jazyka a literatury</a:t>
            </a:r>
          </a:p>
          <a:p>
            <a:pPr lvl="0"/>
            <a:r>
              <a:rPr lang="cs-CZ" dirty="0"/>
              <a:t>ICT ve výuce matematiky</a:t>
            </a:r>
          </a:p>
          <a:p>
            <a:pPr lvl="0"/>
            <a:r>
              <a:rPr lang="cs-CZ" dirty="0"/>
              <a:t>ICT ve výuce německého jazyka a literatury</a:t>
            </a:r>
          </a:p>
          <a:p>
            <a:pPr lvl="0"/>
            <a:r>
              <a:rPr lang="cs-CZ" dirty="0"/>
              <a:t>Kurz ICT pro pokročilé</a:t>
            </a:r>
          </a:p>
          <a:p>
            <a:pPr lvl="0"/>
            <a:r>
              <a:rPr lang="cs-CZ" dirty="0"/>
              <a:t>Nebezpečné komunikační techniky spojené s ICT</a:t>
            </a:r>
          </a:p>
          <a:p>
            <a:pPr lvl="0"/>
            <a:r>
              <a:rPr lang="cs-CZ" dirty="0"/>
              <a:t>Apod.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4128400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78615" y="1397262"/>
            <a:ext cx="7560000" cy="748080"/>
          </a:xfrm>
        </p:spPr>
        <p:txBody>
          <a:bodyPr/>
          <a:lstStyle/>
          <a:p>
            <a:r>
              <a:rPr lang="cs-CZ" dirty="0"/>
              <a:t>Oblasti digitálního vzdělávání v rámci DVPP na </a:t>
            </a:r>
            <a:r>
              <a:rPr lang="cs-CZ" dirty="0" err="1"/>
              <a:t>PdF</a:t>
            </a:r>
            <a:r>
              <a:rPr lang="cs-CZ" dirty="0"/>
              <a:t> UP v Olomouci – „hard“ </a:t>
            </a:r>
            <a:r>
              <a:rPr lang="cs-CZ" dirty="0" err="1"/>
              <a:t>skills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it-IT" sz="2200" dirty="0"/>
              <a:t>Technická a informační výchova pro SŠ </a:t>
            </a:r>
            <a:endParaRPr lang="cs-CZ" sz="2200" dirty="0"/>
          </a:p>
          <a:p>
            <a:pPr lvl="0" algn="just"/>
            <a:r>
              <a:rPr lang="cs-CZ" sz="2200" dirty="0"/>
              <a:t>Informatika - učitelství pro 2. stupeň ZŠ</a:t>
            </a:r>
          </a:p>
          <a:p>
            <a:pPr lvl="0" algn="just"/>
            <a:r>
              <a:rPr lang="cs-CZ" sz="2200" dirty="0"/>
              <a:t>Koordinátor ICT</a:t>
            </a:r>
          </a:p>
          <a:p>
            <a:pPr lvl="0" algn="just"/>
            <a:r>
              <a:rPr lang="cs-CZ" sz="2200" dirty="0"/>
              <a:t>Použití dotykového zařízení ve výuce na základních a středních školách</a:t>
            </a:r>
          </a:p>
          <a:p>
            <a:pPr lvl="0" algn="just"/>
            <a:r>
              <a:rPr lang="cs-CZ" sz="2200" dirty="0"/>
              <a:t>Provoz hardwarových a softwarových prostředků školní počítačové sítě pro metodiky ICT základních a středních škol</a:t>
            </a:r>
          </a:p>
          <a:p>
            <a:pPr lvl="0" algn="just"/>
            <a:r>
              <a:rPr lang="cs-CZ" sz="2200" dirty="0"/>
              <a:t>Vzdělávání pedagogických pracovníků v oblasti programování v objektovém jazyce Microsoft® </a:t>
            </a:r>
            <a:r>
              <a:rPr lang="cs-CZ" sz="2200" dirty="0" err="1"/>
              <a:t>Visual</a:t>
            </a:r>
            <a:r>
              <a:rPr lang="cs-CZ" sz="2200" dirty="0"/>
              <a:t> Basic™</a:t>
            </a:r>
          </a:p>
          <a:p>
            <a:pPr lvl="0" algn="just"/>
            <a:r>
              <a:rPr lang="cs-CZ" sz="2200" dirty="0"/>
              <a:t>Vzdělávání pedagogických pracovníků v oblasti použití systému </a:t>
            </a:r>
            <a:r>
              <a:rPr lang="cs-CZ" sz="2200" dirty="0" err="1"/>
              <a:t>AutoDesk</a:t>
            </a:r>
            <a:r>
              <a:rPr lang="cs-CZ" sz="2200" dirty="0"/>
              <a:t>® </a:t>
            </a:r>
            <a:r>
              <a:rPr lang="cs-CZ" sz="2200" dirty="0" err="1"/>
              <a:t>AutoCAD</a:t>
            </a:r>
            <a:r>
              <a:rPr lang="cs-CZ" sz="2200" dirty="0"/>
              <a:t>™</a:t>
            </a:r>
          </a:p>
          <a:p>
            <a:pPr lvl="0" algn="just"/>
            <a:r>
              <a:rPr lang="cs-CZ" sz="2200" dirty="0"/>
              <a:t>Apod</a:t>
            </a:r>
            <a:r>
              <a:rPr lang="cs-CZ" dirty="0"/>
              <a:t>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080000" y="6334432"/>
            <a:ext cx="6840000" cy="332243"/>
          </a:xfrm>
        </p:spPr>
        <p:txBody>
          <a:bodyPr/>
          <a:lstStyle/>
          <a:p>
            <a:pPr algn="ctr"/>
            <a:r>
              <a:rPr lang="cs-CZ" dirty="0"/>
              <a:t>doc. PhDr. Milan Klement, Ph.D., proděkan pro informační a vzdělávací technologie,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2564687990"/>
      </p:ext>
    </p:extLst>
  </p:cSld>
  <p:clrMapOvr>
    <a:masterClrMapping/>
  </p:clrMapOvr>
</p:sld>
</file>

<file path=ppt/theme/theme1.xml><?xml version="1.0" encoding="utf-8"?>
<a:theme xmlns:a="http://schemas.openxmlformats.org/drawingml/2006/main" name="UP_prezentace_cz_4x3 (1)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UP_Prezentace_2.potx" id="{755D0361-9207-4673-B4A5-8DE80FB40899}" vid="{B1A348AD-3F36-40BB-80C1-28390A7D89F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UP_prezentace_cz_4x3 (1)</Template>
  <TotalTime>580</TotalTime>
  <Words>691</Words>
  <Application>Microsoft Office PowerPoint</Application>
  <PresentationFormat>Vlastní</PresentationFormat>
  <Paragraphs>87</Paragraphs>
  <Slides>11</Slides>
  <Notes>6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3" baseType="lpstr">
      <vt:lpstr>UP_prezentace_cz_4x3 (1)</vt:lpstr>
      <vt:lpstr>PHOTO-PAINT</vt:lpstr>
      <vt:lpstr>Prezentace aplikace PowerPoint</vt:lpstr>
      <vt:lpstr>  Pedagogická fakulta UP a její možnosti podpory v oblasti rozvoje digitálního vzdělávání a budování infrastruktur </vt:lpstr>
      <vt:lpstr>Nové výzvy v oblasti digitálního vzdělávání</vt:lpstr>
      <vt:lpstr>Některé pohledy učitelů na SDV 2020</vt:lpstr>
      <vt:lpstr>Některé pohledy studentů na SDV 2020</vt:lpstr>
      <vt:lpstr>Nástroje pro implementaci SDV 2020</vt:lpstr>
      <vt:lpstr>Nabídka celoživotní vzdělávání na PdF UP</vt:lpstr>
      <vt:lpstr>Oblasti digitálního vzdělávání v rámci DVPP na PdF UP v Olomouci – „soft“ skills</vt:lpstr>
      <vt:lpstr>Oblasti digitálního vzdělávání v rámci DVPP na PdF UP v Olomouci – „hard“ skills</vt:lpstr>
      <vt:lpstr>Další nabízené aktivity PdF UP v oblasti budování infrastruktury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Alena Opletalová</dc:creator>
  <cp:lastModifiedBy>Mišo David</cp:lastModifiedBy>
  <cp:revision>26</cp:revision>
  <dcterms:created xsi:type="dcterms:W3CDTF">2017-03-21T20:46:48Z</dcterms:created>
  <dcterms:modified xsi:type="dcterms:W3CDTF">2017-05-03T06:50:17Z</dcterms:modified>
</cp:coreProperties>
</file>