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media/image17.jpg" ContentType="image/gif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5" r:id="rId1"/>
  </p:sldMasterIdLst>
  <p:notesMasterIdLst>
    <p:notesMasterId r:id="rId24"/>
  </p:notesMasterIdLst>
  <p:handoutMasterIdLst>
    <p:handoutMasterId r:id="rId25"/>
  </p:handoutMasterIdLst>
  <p:sldIdLst>
    <p:sldId id="304" r:id="rId2"/>
    <p:sldId id="305" r:id="rId3"/>
    <p:sldId id="319" r:id="rId4"/>
    <p:sldId id="275" r:id="rId5"/>
    <p:sldId id="278" r:id="rId6"/>
    <p:sldId id="316" r:id="rId7"/>
    <p:sldId id="309" r:id="rId8"/>
    <p:sldId id="280" r:id="rId9"/>
    <p:sldId id="281" r:id="rId10"/>
    <p:sldId id="314" r:id="rId11"/>
    <p:sldId id="312" r:id="rId12"/>
    <p:sldId id="306" r:id="rId13"/>
    <p:sldId id="282" r:id="rId14"/>
    <p:sldId id="308" r:id="rId15"/>
    <p:sldId id="310" r:id="rId16"/>
    <p:sldId id="313" r:id="rId17"/>
    <p:sldId id="311" r:id="rId18"/>
    <p:sldId id="289" r:id="rId19"/>
    <p:sldId id="315" r:id="rId20"/>
    <p:sldId id="320" r:id="rId21"/>
    <p:sldId id="318" r:id="rId22"/>
    <p:sldId id="279" r:id="rId23"/>
  </p:sldIdLst>
  <p:sldSz cx="9906000" cy="6858000" type="A4"/>
  <p:notesSz cx="9144000" cy="6858000"/>
  <p:defaultTextStyle>
    <a:defPPr>
      <a:defRPr lang="cs-CZ"/>
    </a:defPPr>
    <a:lvl1pPr marL="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8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Y" initials="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F50"/>
    <a:srgbClr val="000054"/>
    <a:srgbClr val="002060"/>
    <a:srgbClr val="F6F8FC"/>
    <a:srgbClr val="EDF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2" autoAdjust="0"/>
    <p:restoredTop sz="94187" autoAdjust="0"/>
  </p:normalViewPr>
  <p:slideViewPr>
    <p:cSldViewPr>
      <p:cViewPr varScale="1">
        <p:scale>
          <a:sx n="101" d="100"/>
          <a:sy n="101" d="100"/>
        </p:scale>
        <p:origin x="-108" y="-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1170" y="96"/>
      </p:cViewPr>
      <p:guideLst/>
    </p:cSldViewPr>
  </p:notes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quarter" idx="1"/>
          </p:nvPr>
        </p:nvSpPr>
        <p:spPr>
          <a:xfrm>
            <a:off x="5181600" y="6505123"/>
            <a:ext cx="3962400" cy="344488"/>
          </a:xfrm>
          <a:prstGeom prst="rect">
            <a:avLst/>
          </a:prstGeom>
        </p:spPr>
        <p:txBody>
          <a:bodyPr vert="horz" lIns="91440" tIns="45720" rIns="612000" bIns="45720" rtlCol="0"/>
          <a:lstStyle>
            <a:lvl1pPr algn="r">
              <a:defRPr sz="1200"/>
            </a:lvl1pPr>
          </a:lstStyle>
          <a:p>
            <a:fld id="{426FD384-D035-43AF-8B3E-D7E26B794101}" type="datetimeFigureOut">
              <a:rPr lang="cs-CZ" sz="800" smtClean="0"/>
              <a:pPr/>
              <a:t>22.6.2016</a:t>
            </a:fld>
            <a:endParaRPr lang="cs-CZ" sz="800" dirty="0"/>
          </a:p>
        </p:txBody>
      </p:sp>
    </p:spTree>
    <p:extLst>
      <p:ext uri="{BB962C8B-B14F-4D97-AF65-F5344CB8AC3E}">
        <p14:creationId xmlns:p14="http://schemas.microsoft.com/office/powerpoint/2010/main" val="30673521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4932004" y="650603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800"/>
            </a:lvl1pPr>
          </a:lstStyle>
          <a:p>
            <a:fld id="{D96F02EE-927F-4DCD-A0F3-42968C968697}" type="datetimeFigureOut">
              <a:rPr lang="cs-CZ" smtClean="0"/>
              <a:pPr/>
              <a:t>22.6.2016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61951" y="1448978"/>
            <a:ext cx="6390071" cy="442389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42023" y="1448977"/>
            <a:ext cx="2250026" cy="44100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52699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478940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5787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436819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915758" algn="l" defTabSz="957879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394698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6pPr>
    <a:lvl7pPr marL="2873637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7pPr>
    <a:lvl8pPr marL="335257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8pPr>
    <a:lvl9pPr marL="3831516" algn="l" defTabSz="957879" rtl="0" eaLnBrk="1" latinLnBrk="0" hangingPunct="1">
      <a:defRPr sz="125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6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t>0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2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4738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PA</a:t>
            </a:r>
            <a:r>
              <a:rPr lang="en-US" baseline="0" smtClean="0"/>
              <a:t> PLÁN AKTIVIT ROZVOJE VZDĚLÁVÁNÍ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813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61925" y="1449388"/>
            <a:ext cx="6389688" cy="4422775"/>
          </a:xfrm>
          <a:solidFill>
            <a:srgbClr val="FFFFFF"/>
          </a:solidFill>
          <a:ln/>
        </p:spPr>
      </p:sp>
      <p:sp>
        <p:nvSpPr>
          <p:cNvPr id="13315" name="Zástupný symbol pro poznámky 2"/>
          <p:cNvSpPr>
            <a:spLocks noGrp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cs-CZ" altLang="cs-CZ" smtClean="0"/>
          </a:p>
        </p:txBody>
      </p:sp>
      <p:sp>
        <p:nvSpPr>
          <p:cNvPr id="13316" name="Zástupný symbol pro číslo snímku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4D01A021-EC96-49F1-B31D-8BC036D7442B}" type="slidenum">
              <a:rPr lang="cs-CZ" altLang="cs-CZ" sz="1200">
                <a:solidFill>
                  <a:schemeClr val="tx1"/>
                </a:solidFill>
              </a:rPr>
              <a:pPr algn="r" eaLnBrk="1" hangingPunct="1"/>
              <a:t>5</a:t>
            </a:fld>
            <a:endParaRPr lang="cs-CZ" altLang="cs-CZ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300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0386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8468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7007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61925" y="1449388"/>
            <a:ext cx="6389688" cy="4422775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7304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71438" y="1268413"/>
            <a:ext cx="5980112" cy="41402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102017" y="1268976"/>
            <a:ext cx="2880032" cy="504005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/>
          <a:lstStyle/>
          <a:p>
            <a:fld id="{7845D7C1-3DAD-4E4B-9E84-F564AF2E2340}" type="slidenum">
              <a:rPr lang="cs-CZ" smtClean="0"/>
              <a:pPr/>
              <a:t>21</a:t>
            </a:fld>
            <a:endParaRPr lang="cs-CZ"/>
          </a:p>
        </p:txBody>
      </p:sp>
      <p:sp>
        <p:nvSpPr>
          <p:cNvPr id="6" name="Zástupný symbol pro poznámky 2"/>
          <p:cNvSpPr txBox="1">
            <a:spLocks/>
          </p:cNvSpPr>
          <p:nvPr/>
        </p:nvSpPr>
        <p:spPr>
          <a:xfrm>
            <a:off x="5962015" y="1808982"/>
            <a:ext cx="2880032" cy="39600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8940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787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6819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1575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94698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73637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5257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31516" algn="l" defTabSz="957879" rtl="0" eaLnBrk="1" latinLnBrk="0" hangingPunct="1">
              <a:defRPr sz="125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8149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0" y="2978995"/>
            <a:ext cx="9906000" cy="785557"/>
          </a:xfrm>
          <a:prstGeom prst="rect">
            <a:avLst/>
          </a:prstGeom>
        </p:spPr>
        <p:txBody>
          <a:bodyPr vert="horz" lIns="36000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0" y="3969006"/>
            <a:ext cx="9905999" cy="2888993"/>
          </a:xfrm>
          <a:prstGeom prst="rect">
            <a:avLst/>
          </a:prstGeom>
        </p:spPr>
        <p:txBody>
          <a:bodyPr lIns="36000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pPr lvl="0"/>
            <a:r>
              <a:rPr lang="cs-CZ" dirty="0" smtClean="0"/>
              <a:t>Kliknutím lze upravit styly předlohy textu.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11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1878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316039746"/>
              </p:ext>
            </p:extLst>
          </p:nvPr>
        </p:nvGraphicFramePr>
        <p:xfrm>
          <a:off x="-8924" y="2258987"/>
          <a:ext cx="4683125" cy="441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7" name="CorelDRAW" r:id="rId3" imgW="6239160" imgH="5880600" progId="">
                  <p:embed/>
                </p:oleObj>
              </mc:Choice>
              <mc:Fallback>
                <p:oleObj name="CorelDRAW" r:id="rId3" imgW="6239160" imgH="5880600" progId="">
                  <p:embed/>
                  <p:pic>
                    <p:nvPicPr>
                      <p:cNvPr id="0" name="Picture 1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8924" y="2258987"/>
                        <a:ext cx="4683125" cy="441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004457337"/>
              </p:ext>
            </p:extLst>
          </p:nvPr>
        </p:nvGraphicFramePr>
        <p:xfrm>
          <a:off x="362949" y="207290"/>
          <a:ext cx="1422810" cy="409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8" name="CorelDRAW" r:id="rId5" imgW="9027360" imgH="2598840" progId="">
                  <p:embed/>
                </p:oleObj>
              </mc:Choice>
              <mc:Fallback>
                <p:oleObj name="CorelDRAW" r:id="rId5" imgW="9027360" imgH="2598840" progId="">
                  <p:embed/>
                  <p:pic>
                    <p:nvPicPr>
                      <p:cNvPr id="0" name="Picture 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49" y="207290"/>
                        <a:ext cx="1422810" cy="4097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9635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66388911"/>
              </p:ext>
            </p:extLst>
          </p:nvPr>
        </p:nvGraphicFramePr>
        <p:xfrm>
          <a:off x="0" y="2270074"/>
          <a:ext cx="4683125" cy="439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2" name="CorelDRAW" r:id="rId3" imgW="6239160" imgH="5861160" progId="">
                  <p:embed/>
                </p:oleObj>
              </mc:Choice>
              <mc:Fallback>
                <p:oleObj name="CorelDRAW" r:id="rId3" imgW="6239160" imgH="5861160" progId="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70074"/>
                        <a:ext cx="4683125" cy="4398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bdélník 5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Obdélník 8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777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m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156731534"/>
              </p:ext>
            </p:extLst>
          </p:nvPr>
        </p:nvGraphicFramePr>
        <p:xfrm>
          <a:off x="0" y="2258987"/>
          <a:ext cx="4683125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6" name="CorelDRAW" r:id="rId3" imgW="6239160" imgH="2903040" progId="">
                  <p:embed/>
                </p:oleObj>
              </mc:Choice>
              <mc:Fallback>
                <p:oleObj name="CorelDRAW" r:id="rId3" imgW="6239160" imgH="2903040" progId="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258987"/>
                        <a:ext cx="4683125" cy="2179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élník 8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007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67507121"/>
              </p:ext>
            </p:extLst>
          </p:nvPr>
        </p:nvGraphicFramePr>
        <p:xfrm>
          <a:off x="4322993" y="2298648"/>
          <a:ext cx="5456786" cy="4190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60" name="CorelDRAW" r:id="rId3" imgW="7582680" imgH="5822640" progId="">
                  <p:embed/>
                </p:oleObj>
              </mc:Choice>
              <mc:Fallback>
                <p:oleObj name="CorelDRAW" r:id="rId3" imgW="7582680" imgH="5822640" progId="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2993" y="2298648"/>
                        <a:ext cx="5456786" cy="41903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bdélník 4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 userDrawn="1"/>
        </p:nvSpPr>
        <p:spPr>
          <a:xfrm>
            <a:off x="0" y="0"/>
            <a:ext cx="9906000" cy="7289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5825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000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lIns="360000" tIns="180000" rIns="360000" bIns="36000" anchor="ctr" anchorCtr="0"/>
          <a:lstStyle>
            <a:lvl1pPr algn="l">
              <a:defRPr sz="3200" b="0" cap="all" baseline="0">
                <a:solidFill>
                  <a:schemeClr val="bg1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4" name="Zástupný symbol pro text 2"/>
          <p:cNvSpPr>
            <a:spLocks noGrp="1"/>
          </p:cNvSpPr>
          <p:nvPr>
            <p:ph idx="1"/>
          </p:nvPr>
        </p:nvSpPr>
        <p:spPr>
          <a:xfrm>
            <a:off x="0" y="728970"/>
            <a:ext cx="9906001" cy="6129030"/>
          </a:xfrm>
          <a:prstGeom prst="rect">
            <a:avLst/>
          </a:prstGeom>
        </p:spPr>
        <p:txBody>
          <a:bodyPr vert="horz" wrap="square" lIns="360000" tIns="360000" rIns="360000" bIns="45720" rtlCol="0">
            <a:normAutofit/>
          </a:bodyPr>
          <a:lstStyle>
            <a:lvl1pPr marL="0" indent="0" algn="l">
              <a:buFont typeface="Wingdings" panose="05000000000000000000" pitchFamily="2" charset="2"/>
              <a:buNone/>
              <a:defRPr sz="2000" b="0" cap="none" baseline="0"/>
            </a:lvl1pPr>
            <a:lvl2pPr marL="685800" indent="-228600" algn="l">
              <a:buSzPct val="110000"/>
              <a:buFont typeface="Wingdings" panose="05000000000000000000" pitchFamily="2" charset="2"/>
              <a:buChar char="§"/>
              <a:defRPr sz="1800" b="0"/>
            </a:lvl2pPr>
            <a:lvl3pPr marL="1143000" indent="-228600" algn="l">
              <a:buFont typeface="Wingdings" panose="05000000000000000000" pitchFamily="2" charset="2"/>
              <a:buChar char="§"/>
              <a:defRPr sz="2000"/>
            </a:lvl3pPr>
            <a:lvl4pPr algn="r">
              <a:defRPr sz="2800" i="0"/>
            </a:lvl4pPr>
            <a:lvl5pPr algn="r"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2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</p:txBody>
      </p:sp>
      <p:sp>
        <p:nvSpPr>
          <p:cNvPr id="3" name="Obdélník 2"/>
          <p:cNvSpPr/>
          <p:nvPr userDrawn="1"/>
        </p:nvSpPr>
        <p:spPr>
          <a:xfrm>
            <a:off x="0" y="6669036"/>
            <a:ext cx="9906000" cy="1889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046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5" name="Skupina 4"/>
          <p:cNvGrpSpPr/>
          <p:nvPr userDrawn="1"/>
        </p:nvGrpSpPr>
        <p:grpSpPr>
          <a:xfrm>
            <a:off x="232173" y="260352"/>
            <a:ext cx="447576" cy="677863"/>
            <a:chOff x="285750" y="260350"/>
            <a:chExt cx="550863" cy="67786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4074673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657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040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92" r:id="rId3"/>
    <p:sldLayoutId id="2147483693" r:id="rId4"/>
    <p:sldLayoutId id="2147483694" r:id="rId5"/>
    <p:sldLayoutId id="2147483691" r:id="rId6"/>
    <p:sldLayoutId id="2147483689" r:id="rId7"/>
    <p:sldLayoutId id="2147483695" r:id="rId8"/>
    <p:sldLayoutId id="2147483696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"/>
          <p:cNvSpPr txBox="1">
            <a:spLocks/>
          </p:cNvSpPr>
          <p:nvPr/>
        </p:nvSpPr>
        <p:spPr>
          <a:xfrm>
            <a:off x="0" y="0"/>
            <a:ext cx="9906000" cy="1178975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3600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 smtClean="0"/>
          </a:p>
        </p:txBody>
      </p:sp>
      <p:sp>
        <p:nvSpPr>
          <p:cNvPr id="2" name="Obdélník 1"/>
          <p:cNvSpPr/>
          <p:nvPr/>
        </p:nvSpPr>
        <p:spPr>
          <a:xfrm>
            <a:off x="3872988" y="3879005"/>
            <a:ext cx="1350015" cy="1260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0" y="3957049"/>
            <a:ext cx="9540875" cy="461962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4000" b="1" cap="all" dirty="0">
                <a:solidFill>
                  <a:srgbClr val="333F50"/>
                </a:solidFill>
              </a:rPr>
              <a:t>PODPORA KRAJSKÉHO AKČNÍHO PLÁNOVÁNÍ</a:t>
            </a:r>
            <a:endParaRPr lang="cs-CZ" sz="4000" b="1" cap="all" spc="50" dirty="0">
              <a:solidFill>
                <a:srgbClr val="333F50"/>
              </a:solidFill>
            </a:endParaRPr>
          </a:p>
        </p:txBody>
      </p:sp>
      <p:pic>
        <p:nvPicPr>
          <p:cNvPr id="3" name="Obrázek 2"/>
          <p:cNvPicPr preferRelativeResize="0"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4545" y="368966"/>
            <a:ext cx="4088246" cy="2725496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6526393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180762" y="4959017"/>
            <a:ext cx="7380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 smtClean="0">
                <a:solidFill>
                  <a:srgbClr val="333F50"/>
                </a:solidFill>
                <a:latin typeface="Calibri" panose="020F0502020204030204" pitchFamily="34" charset="0"/>
              </a:rPr>
              <a:t>METODICKÁ PODPORA P-KAP</a:t>
            </a:r>
          </a:p>
          <a:p>
            <a:pPr algn="ctr"/>
            <a:r>
              <a:rPr lang="cs-CZ" sz="2400" dirty="0" smtClean="0">
                <a:solidFill>
                  <a:srgbClr val="333F50"/>
                </a:solidFill>
                <a:latin typeface="Calibri" panose="020F0502020204030204" pitchFamily="34" charset="0"/>
              </a:rPr>
              <a:t>HLEDÁNÍ A SDÍLENÍ ŘEŠENÍ – DOSAVADNÍ VÝSTUPY</a:t>
            </a:r>
            <a:endParaRPr lang="cs-CZ" sz="2400" dirty="0">
              <a:solidFill>
                <a:srgbClr val="333F50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963" y="458967"/>
            <a:ext cx="6675483" cy="441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0335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METODICKÁ PODPORA TVORBY </a:t>
            </a:r>
            <a:r>
              <a:rPr lang="cs-CZ" dirty="0" err="1" smtClean="0"/>
              <a:t>kaP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spcBef>
                <a:spcPts val="2400"/>
              </a:spcBef>
            </a:pP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</a:t>
            </a: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etodické listy:</a:t>
            </a: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ML 01 – „Analýza potřeb v území“</a:t>
            </a: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ML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 B – „Rámec pro investice do infrastruktury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jejich </a:t>
            </a:r>
            <a:r>
              <a:rPr lang="cs-CZ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prioritizace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ML 03 – „Analýza potřeb škol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ML 04 – „</a:t>
            </a:r>
            <a:r>
              <a:rPr lang="cs-CZ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Prioritizace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potřeb“</a:t>
            </a:r>
          </a:p>
          <a:p>
            <a:pPr marL="342900" indent="-3429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ML 05 – „Sestavení KAP“ (struktura)</a:t>
            </a:r>
          </a:p>
          <a:p>
            <a:pPr>
              <a:spcBef>
                <a:spcPts val="2400"/>
              </a:spcBef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Permanentní </a:t>
            </a: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konzultace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odbornými garanty v krajích i se zástupci realizačních týmů krajských projektů KAP</a:t>
            </a:r>
          </a:p>
          <a:p>
            <a:pPr lvl="0"/>
            <a:endParaRPr lang="cs-CZ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4973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049018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 smtClean="0">
                <a:solidFill>
                  <a:srgbClr val="333F50"/>
                </a:solidFill>
              </a:rPr>
              <a:t>Šetření - Analýza potřeb škol</a:t>
            </a:r>
            <a:endParaRPr lang="cs-CZ" sz="2800" b="1" cap="all" spc="50" dirty="0">
              <a:solidFill>
                <a:srgbClr val="333F50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964" y="1088974"/>
            <a:ext cx="6096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4695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šetření</a:t>
            </a:r>
            <a:endParaRPr lang="cs-CZ" dirty="0"/>
          </a:p>
        </p:txBody>
      </p:sp>
      <p:sp>
        <p:nvSpPr>
          <p:cNvPr id="9" name="Zástupný symbol pro obsah 4"/>
          <p:cNvSpPr>
            <a:spLocks noGrp="1"/>
          </p:cNvSpPr>
          <p:nvPr>
            <p:ph idx="1"/>
          </p:nvPr>
        </p:nvSpPr>
        <p:spPr>
          <a:xfrm>
            <a:off x="261938" y="765175"/>
            <a:ext cx="9359900" cy="5400675"/>
          </a:xfrm>
        </p:spPr>
        <p:txBody>
          <a:bodyPr>
            <a:normAutofit/>
          </a:bodyPr>
          <a:lstStyle/>
          <a:p>
            <a:pPr marL="0" lvl="1" indent="0" eaLnBrk="1" hangingPunct="1">
              <a:buFont typeface="Wingdings" pitchFamily="2" charset="2"/>
              <a:buNone/>
              <a:defRPr/>
            </a:pPr>
            <a:r>
              <a:rPr lang="cs-CZ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Příprava</a:t>
            </a:r>
            <a:r>
              <a:rPr lang="cs-CZ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, realizace, zpracování a interpretace šetření </a:t>
            </a:r>
            <a:r>
              <a:rPr lang="cs-CZ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škol</a:t>
            </a:r>
          </a:p>
          <a:p>
            <a:pPr marL="0" lvl="1" indent="0" eaLnBrk="1" hangingPunct="1">
              <a:buFont typeface="Wingdings" pitchFamily="2" charset="2"/>
              <a:buNone/>
              <a:defRPr/>
            </a:pPr>
            <a:endParaRPr lang="cs-CZ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eaLnBrk="1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cíle = poskytnout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realizačním týmům KAP informace o aktuálních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potřebách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škol především v oblastech povinných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intervencí;</a:t>
            </a:r>
          </a:p>
          <a:p>
            <a:pPr marL="342900" lvl="1" indent="-342900" eaLnBrk="1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šetření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bude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realizováno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celkem třikrát – pro potřeby KAP I, KAP II a před ukončením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projektu;</a:t>
            </a:r>
          </a:p>
          <a:p>
            <a:pPr marL="342900" lvl="1" indent="-342900" eaLnBrk="1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analýza a interpretace pro každý kraj; mezikrajová; celorepubliková;</a:t>
            </a: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regionálně specifická data;</a:t>
            </a: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agregovaná data pro oblast investic předané ŘO IROP pro přípravu výzev;</a:t>
            </a: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agregovaná data v oblasti infrastruktury pro zřizovatele škol.</a:t>
            </a:r>
          </a:p>
          <a:p>
            <a:pPr marL="342900" lvl="1" indent="-342900" eaLnBrk="1" hangingPunct="1">
              <a:buClr>
                <a:srgbClr val="003399"/>
              </a:buClr>
              <a:defRPr/>
            </a:pPr>
            <a:endParaRPr lang="cs-CZ" altLang="cs-CZ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517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r>
              <a:rPr lang="cs-CZ" dirty="0"/>
              <a:t> </a:t>
            </a:r>
            <a:r>
              <a:rPr lang="cs-CZ" dirty="0" smtClean="0"/>
              <a:t>analýza potřeb – prioritizace povinných oblastí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" y="1088974"/>
            <a:ext cx="9311640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433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049018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2800" b="1" cap="all" dirty="0">
                <a:solidFill>
                  <a:srgbClr val="333F50"/>
                </a:solidFill>
              </a:rPr>
              <a:t>DC 2  podpora škol při přípravě </a:t>
            </a:r>
            <a:r>
              <a:rPr lang="cs-CZ" sz="2800" b="1" cap="all" dirty="0" err="1">
                <a:solidFill>
                  <a:srgbClr val="333F50"/>
                </a:solidFill>
              </a:rPr>
              <a:t>pa</a:t>
            </a:r>
            <a:r>
              <a:rPr lang="cs-CZ" sz="2800" b="1" cap="all" dirty="0">
                <a:solidFill>
                  <a:srgbClr val="333F50"/>
                </a:solidFill>
              </a:rPr>
              <a:t>/</a:t>
            </a:r>
            <a:r>
              <a:rPr lang="cs-CZ" sz="2800" b="1" cap="all" dirty="0" err="1">
                <a:solidFill>
                  <a:srgbClr val="333F50"/>
                </a:solidFill>
              </a:rPr>
              <a:t>šap</a:t>
            </a:r>
            <a:endParaRPr lang="cs-CZ" sz="2800" b="1" cap="all" spc="50" dirty="0">
              <a:solidFill>
                <a:srgbClr val="333F5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399" y="1417448"/>
            <a:ext cx="6615636" cy="342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815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ŠKOL PŘI PLÁNOVÁNÍ AKTIVIT (</a:t>
            </a:r>
            <a:r>
              <a:rPr lang="cs-CZ" dirty="0" err="1" smtClean="0"/>
              <a:t>pa</a:t>
            </a:r>
            <a:r>
              <a:rPr lang="cs-CZ" dirty="0" smtClean="0"/>
              <a:t>/</a:t>
            </a:r>
            <a:r>
              <a:rPr lang="cs-CZ" dirty="0" err="1" smtClean="0"/>
              <a:t>šap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 aktuální fázi projektu P-KAP formou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účasti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garantů intervencí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setkání tematických </a:t>
            </a:r>
            <a:r>
              <a:rPr lang="cs-CZ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minitýmů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které vytvářejí znalostní platformu pro budoucí podporu škol.</a:t>
            </a:r>
          </a:p>
          <a:p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 každou oblast intervence:</a:t>
            </a:r>
            <a:endParaRPr lang="cs-CZ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charakteristika oblasti intervence (obsah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výzvy, překážky, zdroje) </a:t>
            </a:r>
          </a:p>
          <a:p>
            <a:pPr marL="342900" lvl="0" indent="-3429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mapa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oblasti intervence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cíle, dílčí cíle, kroky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k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nim)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lvl="0" indent="-342900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jednotné prezentace na </a:t>
            </a:r>
            <a:r>
              <a:rPr lang="cs-CZ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minitýmech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854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180762" y="4959017"/>
            <a:ext cx="7380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rgbClr val="333F50"/>
                </a:solidFill>
                <a:latin typeface="Calibri" panose="020F0502020204030204" pitchFamily="34" charset="0"/>
              </a:rPr>
              <a:t>PŘEHLED NÁVŠTĚV </a:t>
            </a:r>
            <a:r>
              <a:rPr lang="cs-CZ" sz="2400" dirty="0" smtClean="0">
                <a:solidFill>
                  <a:srgbClr val="333F50"/>
                </a:solidFill>
                <a:latin typeface="Calibri" panose="020F0502020204030204" pitchFamily="34" charset="0"/>
              </a:rPr>
              <a:t>A SPOLUPRÁCE V  </a:t>
            </a:r>
            <a:r>
              <a:rPr lang="cs-CZ" sz="2400" dirty="0">
                <a:solidFill>
                  <a:srgbClr val="333F50"/>
                </a:solidFill>
                <a:latin typeface="Calibri" panose="020F0502020204030204" pitchFamily="34" charset="0"/>
              </a:rPr>
              <a:t>KRAJÍCH</a:t>
            </a:r>
            <a:endParaRPr lang="cs-CZ" sz="2400" dirty="0">
              <a:solidFill>
                <a:srgbClr val="333F50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49" y="728970"/>
            <a:ext cx="8285982" cy="414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792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PŘEHLED NÁVŠTĚV a spolupráce V KRAJÍCH</a:t>
            </a:r>
            <a:endParaRPr lang="cs-CZ" dirty="0"/>
          </a:p>
        </p:txBody>
      </p:sp>
      <p:sp>
        <p:nvSpPr>
          <p:cNvPr id="8" name="Zástupný symbol pro obsah 1"/>
          <p:cNvSpPr>
            <a:spLocks noGrp="1"/>
          </p:cNvSpPr>
          <p:nvPr>
            <p:ph idx="1"/>
          </p:nvPr>
        </p:nvSpPr>
        <p:spPr>
          <a:xfrm>
            <a:off x="2945" y="765175"/>
            <a:ext cx="7274590" cy="5445125"/>
          </a:xfrm>
        </p:spPr>
        <p:txBody>
          <a:bodyPr>
            <a:normAutofit/>
          </a:bodyPr>
          <a:lstStyle/>
          <a:p>
            <a:pPr>
              <a:buClr>
                <a:srgbClr val="002060"/>
              </a:buClr>
              <a:defRPr/>
            </a:pPr>
            <a:endParaRPr lang="cs-CZ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PRACOVNÍ SKUPINA VZDĚLÁVÁNÍ</a:t>
            </a:r>
          </a:p>
          <a:p>
            <a:pPr marL="342900" indent="-342900">
              <a:buClr>
                <a:schemeClr val="tx1">
                  <a:lumMod val="75000"/>
                  <a:lumOff val="25000"/>
                </a:schemeClr>
              </a:buClr>
              <a:buFont typeface="Arial" panose="020B0604020202020204" pitchFamily="34" charset="0"/>
              <a:buChar char="•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11 krajů</a:t>
            </a:r>
          </a:p>
          <a:p>
            <a:pPr marL="342900" indent="-342900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SETKÁNÍ </a:t>
            </a: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ŘEDITELŮ ŠKOL </a:t>
            </a: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6 krajů (15 setkání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)</a:t>
            </a: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>
              <a:buClr>
                <a:srgbClr val="002060"/>
              </a:buClr>
              <a:defRPr/>
            </a:pP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SETKÁNÍ </a:t>
            </a: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MINITÝMŮ</a:t>
            </a:r>
          </a:p>
          <a:p>
            <a:pPr marL="342900" indent="-342900">
              <a:buClr>
                <a:srgbClr val="002060"/>
              </a:buClr>
              <a:buFont typeface="Arial" panose="020B0604020202020204" pitchFamily="34" charset="0"/>
              <a:buChar char="•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8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krajů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(25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setkání)</a:t>
            </a:r>
          </a:p>
          <a:p>
            <a:pPr>
              <a:buClr>
                <a:srgbClr val="002060"/>
              </a:buClr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027" y="4357690"/>
            <a:ext cx="2198695" cy="1951342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027" y="2703878"/>
            <a:ext cx="2198695" cy="1473126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3027" y="1057395"/>
            <a:ext cx="2198695" cy="146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10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 dosavadních aktivit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P-KAP zajišťuje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Datové a analytické výstupy ze šetření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Komunikace a interpretace výstupů ze šetření – priority SŠ a VOŠ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Sběr záměrů pro výzvy IROP</a:t>
            </a:r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Metodická podpora tvorby KAP, garanti pro každý kraj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Metodická podpora v oblastech intervence</a:t>
            </a:r>
            <a:endParaRPr lang="cs-CZ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cs-CZ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vše s ohledem na regionální specifika, možnosti a zkušenosti a dobrou praxi.</a:t>
            </a:r>
          </a:p>
          <a:p>
            <a:endParaRPr lang="cs-CZ" sz="1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Spolupráce s MŠMT, MMR a KÚ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společné semináře se zástupci </a:t>
            </a:r>
            <a:r>
              <a:rPr lang="cs-CZ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Ipo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KAP, porady, jednání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Účast na programu a spolupráce ve více než 5O regionálních akcích.</a:t>
            </a:r>
          </a:p>
          <a:p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671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ástupný symbol pro obsah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2947" y="5139019"/>
            <a:ext cx="7911416" cy="139904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50584" y="3519001"/>
            <a:ext cx="747244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</a:pPr>
            <a:r>
              <a:rPr lang="cs-CZ" sz="2000" b="1" dirty="0">
                <a:solidFill>
                  <a:srgbClr val="333F50"/>
                </a:solidFill>
              </a:rPr>
              <a:t>Materiál byl vytvořen v rámci projektu </a:t>
            </a:r>
            <a:r>
              <a:rPr lang="cs-CZ" sz="2000" b="1" dirty="0" smtClean="0">
                <a:solidFill>
                  <a:srgbClr val="333F50"/>
                </a:solidFill>
              </a:rPr>
              <a:t>P-KAP, </a:t>
            </a:r>
            <a:r>
              <a:rPr lang="cs-CZ" sz="2000" b="1" dirty="0">
                <a:solidFill>
                  <a:srgbClr val="333F50"/>
                </a:solidFill>
              </a:rPr>
              <a:t>který je podporován z </a:t>
            </a:r>
            <a:r>
              <a:rPr lang="cs-CZ" sz="2000" b="1" dirty="0" smtClean="0">
                <a:solidFill>
                  <a:srgbClr val="333F50"/>
                </a:solidFill>
              </a:rPr>
              <a:t>fondu/Evropských strukturálních </a:t>
            </a:r>
            <a:r>
              <a:rPr lang="cs-CZ" sz="2000" b="1" dirty="0">
                <a:solidFill>
                  <a:srgbClr val="333F50"/>
                </a:solidFill>
              </a:rPr>
              <a:t>a investičních fondů</a:t>
            </a:r>
            <a:r>
              <a:rPr lang="cs-CZ" sz="2000" b="1" dirty="0" smtClean="0">
                <a:solidFill>
                  <a:srgbClr val="333F50"/>
                </a:solidFill>
              </a:rPr>
              <a:t>.</a:t>
            </a:r>
          </a:p>
          <a:p>
            <a:pPr>
              <a:spcBef>
                <a:spcPts val="1800"/>
              </a:spcBef>
            </a:pPr>
            <a:r>
              <a:rPr lang="cs-CZ" sz="2000" b="1" dirty="0">
                <a:solidFill>
                  <a:srgbClr val="333F50"/>
                </a:solidFill>
              </a:rPr>
              <a:t>Řešitelem projektu je Národní ústav pro vzdělávání</a:t>
            </a:r>
            <a:r>
              <a:rPr lang="cs-CZ" sz="2000" b="1" dirty="0" smtClean="0">
                <a:solidFill>
                  <a:srgbClr val="333F50"/>
                </a:solidFill>
              </a:rPr>
              <a:t>.</a:t>
            </a:r>
            <a:endParaRPr lang="cs-CZ" sz="2000" b="1" dirty="0">
              <a:solidFill>
                <a:srgbClr val="333F50"/>
              </a:solidFill>
            </a:endParaRPr>
          </a:p>
          <a:p>
            <a:pPr>
              <a:spcBef>
                <a:spcPts val="1800"/>
              </a:spcBef>
            </a:pPr>
            <a:r>
              <a:rPr lang="cs-CZ" sz="2000" b="1" dirty="0">
                <a:solidFill>
                  <a:srgbClr val="333F50"/>
                </a:solidFill>
              </a:rPr>
              <a:t>Projekt byl zahájen 1.3.2016.</a:t>
            </a:r>
          </a:p>
        </p:txBody>
      </p:sp>
      <p:sp>
        <p:nvSpPr>
          <p:cNvPr id="12" name="Nadpis 1"/>
          <p:cNvSpPr txBox="1">
            <a:spLocks/>
          </p:cNvSpPr>
          <p:nvPr/>
        </p:nvSpPr>
        <p:spPr>
          <a:xfrm>
            <a:off x="0" y="0"/>
            <a:ext cx="9906000" cy="1178975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3600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dirty="0" smtClean="0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549015" y="672401"/>
            <a:ext cx="892252" cy="1088112"/>
            <a:chOff x="4666" y="661"/>
            <a:chExt cx="1156" cy="141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4666" y="661"/>
              <a:ext cx="1148" cy="1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666" y="661"/>
              <a:ext cx="529" cy="570"/>
            </a:xfrm>
            <a:custGeom>
              <a:avLst/>
              <a:gdLst>
                <a:gd name="T0" fmla="*/ 516 w 645"/>
                <a:gd name="T1" fmla="*/ 536 h 705"/>
                <a:gd name="T2" fmla="*/ 645 w 645"/>
                <a:gd name="T3" fmla="*/ 169 h 705"/>
                <a:gd name="T4" fmla="*/ 625 w 645"/>
                <a:gd name="T5" fmla="*/ 0 h 705"/>
                <a:gd name="T6" fmla="*/ 299 w 645"/>
                <a:gd name="T7" fmla="*/ 0 h 705"/>
                <a:gd name="T8" fmla="*/ 330 w 645"/>
                <a:gd name="T9" fmla="*/ 166 h 705"/>
                <a:gd name="T10" fmla="*/ 107 w 645"/>
                <a:gd name="T11" fmla="*/ 457 h 705"/>
                <a:gd name="T12" fmla="*/ 0 w 645"/>
                <a:gd name="T13" fmla="*/ 427 h 705"/>
                <a:gd name="T14" fmla="*/ 0 w 645"/>
                <a:gd name="T15" fmla="*/ 696 h 705"/>
                <a:gd name="T16" fmla="*/ 107 w 645"/>
                <a:gd name="T17" fmla="*/ 705 h 705"/>
                <a:gd name="T18" fmla="*/ 516 w 645"/>
                <a:gd name="T19" fmla="*/ 536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" h="705">
                  <a:moveTo>
                    <a:pt x="516" y="536"/>
                  </a:moveTo>
                  <a:cubicBezTo>
                    <a:pt x="597" y="443"/>
                    <a:pt x="645" y="306"/>
                    <a:pt x="645" y="169"/>
                  </a:cubicBezTo>
                  <a:cubicBezTo>
                    <a:pt x="645" y="109"/>
                    <a:pt x="638" y="53"/>
                    <a:pt x="625" y="0"/>
                  </a:cubicBezTo>
                  <a:lnTo>
                    <a:pt x="299" y="0"/>
                  </a:lnTo>
                  <a:cubicBezTo>
                    <a:pt x="319" y="46"/>
                    <a:pt x="330" y="102"/>
                    <a:pt x="330" y="166"/>
                  </a:cubicBezTo>
                  <a:cubicBezTo>
                    <a:pt x="330" y="341"/>
                    <a:pt x="241" y="457"/>
                    <a:pt x="107" y="457"/>
                  </a:cubicBezTo>
                  <a:cubicBezTo>
                    <a:pt x="67" y="457"/>
                    <a:pt x="31" y="446"/>
                    <a:pt x="0" y="427"/>
                  </a:cubicBezTo>
                  <a:lnTo>
                    <a:pt x="0" y="696"/>
                  </a:lnTo>
                  <a:cubicBezTo>
                    <a:pt x="34" y="702"/>
                    <a:pt x="70" y="705"/>
                    <a:pt x="107" y="705"/>
                  </a:cubicBezTo>
                  <a:cubicBezTo>
                    <a:pt x="277" y="705"/>
                    <a:pt x="418" y="646"/>
                    <a:pt x="516" y="53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4666" y="661"/>
              <a:ext cx="1156" cy="1410"/>
            </a:xfrm>
            <a:custGeom>
              <a:avLst/>
              <a:gdLst>
                <a:gd name="T0" fmla="*/ 107 w 1411"/>
                <a:gd name="T1" fmla="*/ 702 h 1744"/>
                <a:gd name="T2" fmla="*/ 404 w 1411"/>
                <a:gd name="T3" fmla="*/ 1042 h 1744"/>
                <a:gd name="T4" fmla="*/ 735 w 1411"/>
                <a:gd name="T5" fmla="*/ 1042 h 1744"/>
                <a:gd name="T6" fmla="*/ 974 w 1411"/>
                <a:gd name="T7" fmla="*/ 1042 h 1744"/>
                <a:gd name="T8" fmla="*/ 1259 w 1411"/>
                <a:gd name="T9" fmla="*/ 1042 h 1744"/>
                <a:gd name="T10" fmla="*/ 1411 w 1411"/>
                <a:gd name="T11" fmla="*/ 0 h 1744"/>
                <a:gd name="T12" fmla="*/ 121 w 1411"/>
                <a:gd name="T13" fmla="*/ 1574 h 1744"/>
                <a:gd name="T14" fmla="*/ 91 w 1411"/>
                <a:gd name="T15" fmla="*/ 1641 h 1744"/>
                <a:gd name="T16" fmla="*/ 62 w 1411"/>
                <a:gd name="T17" fmla="*/ 1574 h 1744"/>
                <a:gd name="T18" fmla="*/ 80 w 1411"/>
                <a:gd name="T19" fmla="*/ 1676 h 1744"/>
                <a:gd name="T20" fmla="*/ 177 w 1411"/>
                <a:gd name="T21" fmla="*/ 1632 h 1744"/>
                <a:gd name="T22" fmla="*/ 139 w 1411"/>
                <a:gd name="T23" fmla="*/ 1518 h 1744"/>
                <a:gd name="T24" fmla="*/ 52 w 1411"/>
                <a:gd name="T25" fmla="*/ 1517 h 1744"/>
                <a:gd name="T26" fmla="*/ 57 w 1411"/>
                <a:gd name="T27" fmla="*/ 1656 h 1744"/>
                <a:gd name="T28" fmla="*/ 188 w 1411"/>
                <a:gd name="T29" fmla="*/ 1598 h 1744"/>
                <a:gd name="T30" fmla="*/ 331 w 1411"/>
                <a:gd name="T31" fmla="*/ 1672 h 1744"/>
                <a:gd name="T32" fmla="*/ 331 w 1411"/>
                <a:gd name="T33" fmla="*/ 1523 h 1744"/>
                <a:gd name="T34" fmla="*/ 311 w 1411"/>
                <a:gd name="T35" fmla="*/ 1573 h 1744"/>
                <a:gd name="T36" fmla="*/ 281 w 1411"/>
                <a:gd name="T37" fmla="*/ 1643 h 1744"/>
                <a:gd name="T38" fmla="*/ 250 w 1411"/>
                <a:gd name="T39" fmla="*/ 1573 h 1744"/>
                <a:gd name="T40" fmla="*/ 505 w 1411"/>
                <a:gd name="T41" fmla="*/ 1539 h 1744"/>
                <a:gd name="T42" fmla="*/ 389 w 1411"/>
                <a:gd name="T43" fmla="*/ 1551 h 1744"/>
                <a:gd name="T44" fmla="*/ 423 w 1411"/>
                <a:gd name="T45" fmla="*/ 1675 h 1744"/>
                <a:gd name="T46" fmla="*/ 511 w 1411"/>
                <a:gd name="T47" fmla="*/ 1678 h 1744"/>
                <a:gd name="T48" fmla="*/ 505 w 1411"/>
                <a:gd name="T49" fmla="*/ 1242 h 1744"/>
                <a:gd name="T50" fmla="*/ 488 w 1411"/>
                <a:gd name="T51" fmla="*/ 1558 h 1744"/>
                <a:gd name="T52" fmla="*/ 489 w 1411"/>
                <a:gd name="T53" fmla="*/ 1635 h 1744"/>
                <a:gd name="T54" fmla="*/ 437 w 1411"/>
                <a:gd name="T55" fmla="*/ 1597 h 1744"/>
                <a:gd name="T56" fmla="*/ 667 w 1411"/>
                <a:gd name="T57" fmla="*/ 1554 h 1744"/>
                <a:gd name="T58" fmla="*/ 696 w 1411"/>
                <a:gd name="T59" fmla="*/ 1620 h 1744"/>
                <a:gd name="T60" fmla="*/ 637 w 1411"/>
                <a:gd name="T61" fmla="*/ 1621 h 1744"/>
                <a:gd name="T62" fmla="*/ 667 w 1411"/>
                <a:gd name="T63" fmla="*/ 1554 h 1744"/>
                <a:gd name="T64" fmla="*/ 714 w 1411"/>
                <a:gd name="T65" fmla="*/ 1677 h 1744"/>
                <a:gd name="T66" fmla="*/ 752 w 1411"/>
                <a:gd name="T67" fmla="*/ 1562 h 1744"/>
                <a:gd name="T68" fmla="*/ 651 w 1411"/>
                <a:gd name="T69" fmla="*/ 1522 h 1744"/>
                <a:gd name="T70" fmla="*/ 577 w 1411"/>
                <a:gd name="T71" fmla="*/ 1744 h 1744"/>
                <a:gd name="T72" fmla="*/ 810 w 1411"/>
                <a:gd name="T73" fmla="*/ 1523 h 1744"/>
                <a:gd name="T74" fmla="*/ 810 w 1411"/>
                <a:gd name="T75" fmla="*/ 1672 h 1744"/>
                <a:gd name="T76" fmla="*/ 953 w 1411"/>
                <a:gd name="T77" fmla="*/ 1598 h 1744"/>
                <a:gd name="T78" fmla="*/ 860 w 1411"/>
                <a:gd name="T79" fmla="*/ 1551 h 1744"/>
                <a:gd name="T80" fmla="*/ 890 w 1411"/>
                <a:gd name="T81" fmla="*/ 1622 h 1744"/>
                <a:gd name="T82" fmla="*/ 829 w 1411"/>
                <a:gd name="T83" fmla="*/ 1622 h 1744"/>
                <a:gd name="T84" fmla="*/ 860 w 1411"/>
                <a:gd name="T85" fmla="*/ 1551 h 1744"/>
                <a:gd name="T86" fmla="*/ 1034 w 1411"/>
                <a:gd name="T87" fmla="*/ 1521 h 1744"/>
                <a:gd name="T88" fmla="*/ 964 w 1411"/>
                <a:gd name="T89" fmla="*/ 1678 h 1744"/>
                <a:gd name="T90" fmla="*/ 1059 w 1411"/>
                <a:gd name="T91" fmla="*/ 1559 h 1744"/>
                <a:gd name="T92" fmla="*/ 1230 w 1411"/>
                <a:gd name="T93" fmla="*/ 1594 h 1744"/>
                <a:gd name="T94" fmla="*/ 1120 w 1411"/>
                <a:gd name="T95" fmla="*/ 1515 h 1744"/>
                <a:gd name="T96" fmla="*/ 1139 w 1411"/>
                <a:gd name="T97" fmla="*/ 1547 h 1744"/>
                <a:gd name="T98" fmla="*/ 1157 w 1411"/>
                <a:gd name="T99" fmla="*/ 1576 h 1744"/>
                <a:gd name="T100" fmla="*/ 1095 w 1411"/>
                <a:gd name="T101" fmla="*/ 1674 h 1744"/>
                <a:gd name="T102" fmla="*/ 1182 w 1411"/>
                <a:gd name="T103" fmla="*/ 1678 h 1744"/>
                <a:gd name="T104" fmla="*/ 1178 w 1411"/>
                <a:gd name="T105" fmla="*/ 1605 h 1744"/>
                <a:gd name="T106" fmla="*/ 1144 w 1411"/>
                <a:gd name="T107" fmla="*/ 1646 h 1744"/>
                <a:gd name="T108" fmla="*/ 1128 w 1411"/>
                <a:gd name="T109" fmla="*/ 1614 h 1744"/>
                <a:gd name="T110" fmla="*/ 1008 w 1411"/>
                <a:gd name="T111" fmla="*/ 1411 h 1744"/>
                <a:gd name="T112" fmla="*/ 1225 w 1411"/>
                <a:gd name="T113" fmla="*/ 1411 h 1744"/>
                <a:gd name="T114" fmla="*/ 1268 w 1411"/>
                <a:gd name="T115" fmla="*/ 1285 h 1744"/>
                <a:gd name="T116" fmla="*/ 959 w 1411"/>
                <a:gd name="T117" fmla="*/ 1265 h 1744"/>
                <a:gd name="T118" fmla="*/ 1252 w 1411"/>
                <a:gd name="T119" fmla="*/ 1109 h 1744"/>
                <a:gd name="T120" fmla="*/ 1251 w 1411"/>
                <a:gd name="T121" fmla="*/ 1218 h 1744"/>
                <a:gd name="T122" fmla="*/ 299 w 1411"/>
                <a:gd name="T123" fmla="*/ 0 h 1744"/>
                <a:gd name="T124" fmla="*/ 330 w 1411"/>
                <a:gd name="T125" fmla="*/ 166 h 1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1" h="1744">
                  <a:moveTo>
                    <a:pt x="623" y="0"/>
                  </a:moveTo>
                  <a:cubicBezTo>
                    <a:pt x="636" y="52"/>
                    <a:pt x="643" y="108"/>
                    <a:pt x="643" y="169"/>
                  </a:cubicBezTo>
                  <a:cubicBezTo>
                    <a:pt x="643" y="305"/>
                    <a:pt x="595" y="441"/>
                    <a:pt x="514" y="534"/>
                  </a:cubicBezTo>
                  <a:cubicBezTo>
                    <a:pt x="417" y="643"/>
                    <a:pt x="276" y="702"/>
                    <a:pt x="107" y="702"/>
                  </a:cubicBezTo>
                  <a:cubicBezTo>
                    <a:pt x="70" y="702"/>
                    <a:pt x="34" y="699"/>
                    <a:pt x="0" y="694"/>
                  </a:cubicBezTo>
                  <a:lnTo>
                    <a:pt x="0" y="1411"/>
                  </a:lnTo>
                  <a:lnTo>
                    <a:pt x="404" y="1411"/>
                  </a:lnTo>
                  <a:lnTo>
                    <a:pt x="404" y="1042"/>
                  </a:lnTo>
                  <a:lnTo>
                    <a:pt x="505" y="1042"/>
                  </a:lnTo>
                  <a:lnTo>
                    <a:pt x="505" y="1203"/>
                  </a:lnTo>
                  <a:lnTo>
                    <a:pt x="622" y="1042"/>
                  </a:lnTo>
                  <a:lnTo>
                    <a:pt x="735" y="1042"/>
                  </a:lnTo>
                  <a:lnTo>
                    <a:pt x="596" y="1214"/>
                  </a:lnTo>
                  <a:lnTo>
                    <a:pt x="723" y="1380"/>
                  </a:lnTo>
                  <a:lnTo>
                    <a:pt x="853" y="1042"/>
                  </a:lnTo>
                  <a:lnTo>
                    <a:pt x="974" y="1042"/>
                  </a:lnTo>
                  <a:lnTo>
                    <a:pt x="1116" y="1411"/>
                  </a:lnTo>
                  <a:lnTo>
                    <a:pt x="1124" y="1411"/>
                  </a:lnTo>
                  <a:lnTo>
                    <a:pt x="1124" y="1042"/>
                  </a:lnTo>
                  <a:lnTo>
                    <a:pt x="1259" y="1042"/>
                  </a:lnTo>
                  <a:cubicBezTo>
                    <a:pt x="1294" y="1042"/>
                    <a:pt x="1323" y="1046"/>
                    <a:pt x="1346" y="1054"/>
                  </a:cubicBezTo>
                  <a:cubicBezTo>
                    <a:pt x="1369" y="1063"/>
                    <a:pt x="1386" y="1076"/>
                    <a:pt x="1398" y="1094"/>
                  </a:cubicBezTo>
                  <a:cubicBezTo>
                    <a:pt x="1404" y="1104"/>
                    <a:pt x="1409" y="1115"/>
                    <a:pt x="1411" y="1128"/>
                  </a:cubicBezTo>
                  <a:lnTo>
                    <a:pt x="1411" y="0"/>
                  </a:lnTo>
                  <a:lnTo>
                    <a:pt x="623" y="0"/>
                  </a:lnTo>
                  <a:close/>
                  <a:moveTo>
                    <a:pt x="92" y="1554"/>
                  </a:moveTo>
                  <a:cubicBezTo>
                    <a:pt x="99" y="1554"/>
                    <a:pt x="105" y="1556"/>
                    <a:pt x="109" y="1559"/>
                  </a:cubicBezTo>
                  <a:cubicBezTo>
                    <a:pt x="114" y="1562"/>
                    <a:pt x="118" y="1567"/>
                    <a:pt x="121" y="1574"/>
                  </a:cubicBezTo>
                  <a:cubicBezTo>
                    <a:pt x="124" y="1580"/>
                    <a:pt x="125" y="1587"/>
                    <a:pt x="125" y="1596"/>
                  </a:cubicBezTo>
                  <a:cubicBezTo>
                    <a:pt x="125" y="1605"/>
                    <a:pt x="124" y="1614"/>
                    <a:pt x="121" y="1620"/>
                  </a:cubicBezTo>
                  <a:cubicBezTo>
                    <a:pt x="118" y="1627"/>
                    <a:pt x="114" y="1632"/>
                    <a:pt x="109" y="1635"/>
                  </a:cubicBezTo>
                  <a:cubicBezTo>
                    <a:pt x="104" y="1639"/>
                    <a:pt x="98" y="1641"/>
                    <a:pt x="91" y="1641"/>
                  </a:cubicBezTo>
                  <a:cubicBezTo>
                    <a:pt x="84" y="1641"/>
                    <a:pt x="78" y="1639"/>
                    <a:pt x="73" y="1636"/>
                  </a:cubicBezTo>
                  <a:cubicBezTo>
                    <a:pt x="68" y="1632"/>
                    <a:pt x="64" y="1627"/>
                    <a:pt x="62" y="1621"/>
                  </a:cubicBezTo>
                  <a:cubicBezTo>
                    <a:pt x="59" y="1614"/>
                    <a:pt x="57" y="1607"/>
                    <a:pt x="57" y="1598"/>
                  </a:cubicBezTo>
                  <a:cubicBezTo>
                    <a:pt x="57" y="1588"/>
                    <a:pt x="59" y="1580"/>
                    <a:pt x="62" y="1574"/>
                  </a:cubicBezTo>
                  <a:cubicBezTo>
                    <a:pt x="65" y="1567"/>
                    <a:pt x="69" y="1563"/>
                    <a:pt x="74" y="1559"/>
                  </a:cubicBezTo>
                  <a:cubicBezTo>
                    <a:pt x="79" y="1556"/>
                    <a:pt x="85" y="1554"/>
                    <a:pt x="92" y="1554"/>
                  </a:cubicBezTo>
                  <a:close/>
                  <a:moveTo>
                    <a:pt x="57" y="1656"/>
                  </a:moveTo>
                  <a:cubicBezTo>
                    <a:pt x="64" y="1665"/>
                    <a:pt x="72" y="1671"/>
                    <a:pt x="80" y="1676"/>
                  </a:cubicBezTo>
                  <a:cubicBezTo>
                    <a:pt x="89" y="1681"/>
                    <a:pt x="99" y="1683"/>
                    <a:pt x="111" y="1683"/>
                  </a:cubicBezTo>
                  <a:cubicBezTo>
                    <a:pt x="121" y="1683"/>
                    <a:pt x="130" y="1681"/>
                    <a:pt x="139" y="1677"/>
                  </a:cubicBezTo>
                  <a:cubicBezTo>
                    <a:pt x="148" y="1673"/>
                    <a:pt x="156" y="1667"/>
                    <a:pt x="162" y="1659"/>
                  </a:cubicBezTo>
                  <a:cubicBezTo>
                    <a:pt x="168" y="1652"/>
                    <a:pt x="174" y="1643"/>
                    <a:pt x="177" y="1632"/>
                  </a:cubicBezTo>
                  <a:cubicBezTo>
                    <a:pt x="181" y="1622"/>
                    <a:pt x="183" y="1610"/>
                    <a:pt x="183" y="1597"/>
                  </a:cubicBezTo>
                  <a:cubicBezTo>
                    <a:pt x="183" y="1584"/>
                    <a:pt x="181" y="1572"/>
                    <a:pt x="177" y="1562"/>
                  </a:cubicBezTo>
                  <a:cubicBezTo>
                    <a:pt x="174" y="1551"/>
                    <a:pt x="169" y="1542"/>
                    <a:pt x="162" y="1535"/>
                  </a:cubicBezTo>
                  <a:cubicBezTo>
                    <a:pt x="156" y="1528"/>
                    <a:pt x="148" y="1522"/>
                    <a:pt x="139" y="1518"/>
                  </a:cubicBezTo>
                  <a:cubicBezTo>
                    <a:pt x="130" y="1514"/>
                    <a:pt x="121" y="1512"/>
                    <a:pt x="110" y="1512"/>
                  </a:cubicBezTo>
                  <a:cubicBezTo>
                    <a:pt x="97" y="1512"/>
                    <a:pt x="86" y="1516"/>
                    <a:pt x="76" y="1522"/>
                  </a:cubicBezTo>
                  <a:cubicBezTo>
                    <a:pt x="66" y="1528"/>
                    <a:pt x="58" y="1536"/>
                    <a:pt x="52" y="1548"/>
                  </a:cubicBezTo>
                  <a:lnTo>
                    <a:pt x="52" y="1517"/>
                  </a:lnTo>
                  <a:lnTo>
                    <a:pt x="2" y="1517"/>
                  </a:lnTo>
                  <a:lnTo>
                    <a:pt x="2" y="1744"/>
                  </a:lnTo>
                  <a:lnTo>
                    <a:pt x="57" y="1744"/>
                  </a:lnTo>
                  <a:lnTo>
                    <a:pt x="57" y="1656"/>
                  </a:lnTo>
                  <a:close/>
                  <a:moveTo>
                    <a:pt x="281" y="1512"/>
                  </a:moveTo>
                  <a:cubicBezTo>
                    <a:pt x="261" y="1512"/>
                    <a:pt x="244" y="1516"/>
                    <a:pt x="231" y="1523"/>
                  </a:cubicBezTo>
                  <a:cubicBezTo>
                    <a:pt x="217" y="1529"/>
                    <a:pt x="206" y="1539"/>
                    <a:pt x="199" y="1552"/>
                  </a:cubicBezTo>
                  <a:cubicBezTo>
                    <a:pt x="192" y="1565"/>
                    <a:pt x="188" y="1580"/>
                    <a:pt x="188" y="1598"/>
                  </a:cubicBezTo>
                  <a:cubicBezTo>
                    <a:pt x="188" y="1615"/>
                    <a:pt x="192" y="1631"/>
                    <a:pt x="199" y="1643"/>
                  </a:cubicBezTo>
                  <a:cubicBezTo>
                    <a:pt x="206" y="1656"/>
                    <a:pt x="217" y="1666"/>
                    <a:pt x="231" y="1672"/>
                  </a:cubicBezTo>
                  <a:cubicBezTo>
                    <a:pt x="244" y="1679"/>
                    <a:pt x="261" y="1682"/>
                    <a:pt x="281" y="1682"/>
                  </a:cubicBezTo>
                  <a:cubicBezTo>
                    <a:pt x="300" y="1682"/>
                    <a:pt x="317" y="1679"/>
                    <a:pt x="331" y="1672"/>
                  </a:cubicBezTo>
                  <a:cubicBezTo>
                    <a:pt x="345" y="1666"/>
                    <a:pt x="355" y="1656"/>
                    <a:pt x="363" y="1643"/>
                  </a:cubicBezTo>
                  <a:cubicBezTo>
                    <a:pt x="370" y="1631"/>
                    <a:pt x="374" y="1615"/>
                    <a:pt x="374" y="1598"/>
                  </a:cubicBezTo>
                  <a:cubicBezTo>
                    <a:pt x="374" y="1580"/>
                    <a:pt x="370" y="1565"/>
                    <a:pt x="363" y="1552"/>
                  </a:cubicBezTo>
                  <a:cubicBezTo>
                    <a:pt x="355" y="1539"/>
                    <a:pt x="345" y="1529"/>
                    <a:pt x="331" y="1523"/>
                  </a:cubicBezTo>
                  <a:cubicBezTo>
                    <a:pt x="317" y="1516"/>
                    <a:pt x="300" y="1512"/>
                    <a:pt x="281" y="1512"/>
                  </a:cubicBezTo>
                  <a:close/>
                  <a:moveTo>
                    <a:pt x="281" y="1551"/>
                  </a:moveTo>
                  <a:cubicBezTo>
                    <a:pt x="288" y="1551"/>
                    <a:pt x="294" y="1553"/>
                    <a:pt x="299" y="1557"/>
                  </a:cubicBezTo>
                  <a:cubicBezTo>
                    <a:pt x="304" y="1560"/>
                    <a:pt x="308" y="1566"/>
                    <a:pt x="311" y="1573"/>
                  </a:cubicBezTo>
                  <a:cubicBezTo>
                    <a:pt x="314" y="1579"/>
                    <a:pt x="316" y="1588"/>
                    <a:pt x="316" y="1597"/>
                  </a:cubicBezTo>
                  <a:cubicBezTo>
                    <a:pt x="316" y="1607"/>
                    <a:pt x="314" y="1615"/>
                    <a:pt x="311" y="1622"/>
                  </a:cubicBezTo>
                  <a:cubicBezTo>
                    <a:pt x="308" y="1629"/>
                    <a:pt x="304" y="1634"/>
                    <a:pt x="299" y="1638"/>
                  </a:cubicBezTo>
                  <a:cubicBezTo>
                    <a:pt x="294" y="1641"/>
                    <a:pt x="288" y="1643"/>
                    <a:pt x="281" y="1643"/>
                  </a:cubicBezTo>
                  <a:cubicBezTo>
                    <a:pt x="274" y="1643"/>
                    <a:pt x="268" y="1641"/>
                    <a:pt x="263" y="1638"/>
                  </a:cubicBezTo>
                  <a:cubicBezTo>
                    <a:pt x="257" y="1634"/>
                    <a:pt x="253" y="1629"/>
                    <a:pt x="250" y="1622"/>
                  </a:cubicBezTo>
                  <a:cubicBezTo>
                    <a:pt x="247" y="1615"/>
                    <a:pt x="245" y="1607"/>
                    <a:pt x="245" y="1597"/>
                  </a:cubicBezTo>
                  <a:cubicBezTo>
                    <a:pt x="245" y="1588"/>
                    <a:pt x="247" y="1580"/>
                    <a:pt x="250" y="1573"/>
                  </a:cubicBezTo>
                  <a:cubicBezTo>
                    <a:pt x="253" y="1566"/>
                    <a:pt x="257" y="1561"/>
                    <a:pt x="262" y="1557"/>
                  </a:cubicBezTo>
                  <a:cubicBezTo>
                    <a:pt x="268" y="1553"/>
                    <a:pt x="274" y="1551"/>
                    <a:pt x="281" y="1551"/>
                  </a:cubicBezTo>
                  <a:close/>
                  <a:moveTo>
                    <a:pt x="505" y="1411"/>
                  </a:moveTo>
                  <a:lnTo>
                    <a:pt x="505" y="1539"/>
                  </a:lnTo>
                  <a:cubicBezTo>
                    <a:pt x="499" y="1530"/>
                    <a:pt x="491" y="1523"/>
                    <a:pt x="482" y="1519"/>
                  </a:cubicBezTo>
                  <a:cubicBezTo>
                    <a:pt x="473" y="1515"/>
                    <a:pt x="463" y="1512"/>
                    <a:pt x="452" y="1512"/>
                  </a:cubicBezTo>
                  <a:cubicBezTo>
                    <a:pt x="437" y="1513"/>
                    <a:pt x="425" y="1516"/>
                    <a:pt x="414" y="1523"/>
                  </a:cubicBezTo>
                  <a:cubicBezTo>
                    <a:pt x="403" y="1529"/>
                    <a:pt x="395" y="1539"/>
                    <a:pt x="389" y="1551"/>
                  </a:cubicBezTo>
                  <a:cubicBezTo>
                    <a:pt x="383" y="1564"/>
                    <a:pt x="380" y="1578"/>
                    <a:pt x="380" y="1595"/>
                  </a:cubicBezTo>
                  <a:cubicBezTo>
                    <a:pt x="380" y="1608"/>
                    <a:pt x="382" y="1620"/>
                    <a:pt x="385" y="1631"/>
                  </a:cubicBezTo>
                  <a:cubicBezTo>
                    <a:pt x="389" y="1641"/>
                    <a:pt x="394" y="1650"/>
                    <a:pt x="400" y="1658"/>
                  </a:cubicBezTo>
                  <a:cubicBezTo>
                    <a:pt x="407" y="1665"/>
                    <a:pt x="414" y="1671"/>
                    <a:pt x="423" y="1675"/>
                  </a:cubicBezTo>
                  <a:cubicBezTo>
                    <a:pt x="432" y="1679"/>
                    <a:pt x="442" y="1681"/>
                    <a:pt x="452" y="1681"/>
                  </a:cubicBezTo>
                  <a:cubicBezTo>
                    <a:pt x="465" y="1681"/>
                    <a:pt x="476" y="1678"/>
                    <a:pt x="486" y="1672"/>
                  </a:cubicBezTo>
                  <a:cubicBezTo>
                    <a:pt x="496" y="1666"/>
                    <a:pt x="504" y="1657"/>
                    <a:pt x="511" y="1646"/>
                  </a:cubicBezTo>
                  <a:lnTo>
                    <a:pt x="511" y="1678"/>
                  </a:lnTo>
                  <a:lnTo>
                    <a:pt x="560" y="1678"/>
                  </a:lnTo>
                  <a:lnTo>
                    <a:pt x="560" y="1411"/>
                  </a:lnTo>
                  <a:lnTo>
                    <a:pt x="621" y="1411"/>
                  </a:lnTo>
                  <a:lnTo>
                    <a:pt x="505" y="1242"/>
                  </a:lnTo>
                  <a:lnTo>
                    <a:pt x="505" y="1410"/>
                  </a:lnTo>
                  <a:lnTo>
                    <a:pt x="505" y="1411"/>
                  </a:lnTo>
                  <a:close/>
                  <a:moveTo>
                    <a:pt x="469" y="1553"/>
                  </a:moveTo>
                  <a:cubicBezTo>
                    <a:pt x="476" y="1553"/>
                    <a:pt x="483" y="1555"/>
                    <a:pt x="488" y="1558"/>
                  </a:cubicBezTo>
                  <a:cubicBezTo>
                    <a:pt x="493" y="1562"/>
                    <a:pt x="497" y="1567"/>
                    <a:pt x="500" y="1573"/>
                  </a:cubicBezTo>
                  <a:cubicBezTo>
                    <a:pt x="503" y="1580"/>
                    <a:pt x="505" y="1587"/>
                    <a:pt x="505" y="1596"/>
                  </a:cubicBezTo>
                  <a:cubicBezTo>
                    <a:pt x="505" y="1606"/>
                    <a:pt x="503" y="1613"/>
                    <a:pt x="500" y="1620"/>
                  </a:cubicBezTo>
                  <a:cubicBezTo>
                    <a:pt x="498" y="1626"/>
                    <a:pt x="494" y="1631"/>
                    <a:pt x="489" y="1635"/>
                  </a:cubicBezTo>
                  <a:cubicBezTo>
                    <a:pt x="484" y="1638"/>
                    <a:pt x="477" y="1640"/>
                    <a:pt x="470" y="1640"/>
                  </a:cubicBezTo>
                  <a:cubicBezTo>
                    <a:pt x="464" y="1640"/>
                    <a:pt x="458" y="1638"/>
                    <a:pt x="453" y="1635"/>
                  </a:cubicBezTo>
                  <a:cubicBezTo>
                    <a:pt x="448" y="1631"/>
                    <a:pt x="444" y="1626"/>
                    <a:pt x="441" y="1620"/>
                  </a:cubicBezTo>
                  <a:cubicBezTo>
                    <a:pt x="438" y="1614"/>
                    <a:pt x="437" y="1606"/>
                    <a:pt x="437" y="1597"/>
                  </a:cubicBezTo>
                  <a:cubicBezTo>
                    <a:pt x="437" y="1588"/>
                    <a:pt x="438" y="1580"/>
                    <a:pt x="441" y="1574"/>
                  </a:cubicBezTo>
                  <a:cubicBezTo>
                    <a:pt x="444" y="1567"/>
                    <a:pt x="448" y="1562"/>
                    <a:pt x="453" y="1558"/>
                  </a:cubicBezTo>
                  <a:cubicBezTo>
                    <a:pt x="458" y="1555"/>
                    <a:pt x="463" y="1553"/>
                    <a:pt x="469" y="1553"/>
                  </a:cubicBezTo>
                  <a:close/>
                  <a:moveTo>
                    <a:pt x="667" y="1554"/>
                  </a:moveTo>
                  <a:cubicBezTo>
                    <a:pt x="674" y="1554"/>
                    <a:pt x="679" y="1556"/>
                    <a:pt x="684" y="1559"/>
                  </a:cubicBezTo>
                  <a:cubicBezTo>
                    <a:pt x="689" y="1563"/>
                    <a:pt x="693" y="1567"/>
                    <a:pt x="696" y="1574"/>
                  </a:cubicBezTo>
                  <a:cubicBezTo>
                    <a:pt x="699" y="1580"/>
                    <a:pt x="700" y="1587"/>
                    <a:pt x="700" y="1596"/>
                  </a:cubicBezTo>
                  <a:cubicBezTo>
                    <a:pt x="700" y="1605"/>
                    <a:pt x="699" y="1614"/>
                    <a:pt x="696" y="1620"/>
                  </a:cubicBezTo>
                  <a:cubicBezTo>
                    <a:pt x="693" y="1627"/>
                    <a:pt x="689" y="1632"/>
                    <a:pt x="684" y="1635"/>
                  </a:cubicBezTo>
                  <a:cubicBezTo>
                    <a:pt x="679" y="1639"/>
                    <a:pt x="673" y="1641"/>
                    <a:pt x="666" y="1641"/>
                  </a:cubicBezTo>
                  <a:cubicBezTo>
                    <a:pt x="659" y="1641"/>
                    <a:pt x="653" y="1639"/>
                    <a:pt x="648" y="1636"/>
                  </a:cubicBezTo>
                  <a:cubicBezTo>
                    <a:pt x="643" y="1632"/>
                    <a:pt x="639" y="1627"/>
                    <a:pt x="637" y="1621"/>
                  </a:cubicBezTo>
                  <a:cubicBezTo>
                    <a:pt x="634" y="1614"/>
                    <a:pt x="632" y="1607"/>
                    <a:pt x="632" y="1598"/>
                  </a:cubicBezTo>
                  <a:cubicBezTo>
                    <a:pt x="632" y="1588"/>
                    <a:pt x="634" y="1580"/>
                    <a:pt x="637" y="1574"/>
                  </a:cubicBezTo>
                  <a:cubicBezTo>
                    <a:pt x="639" y="1567"/>
                    <a:pt x="643" y="1563"/>
                    <a:pt x="649" y="1559"/>
                  </a:cubicBezTo>
                  <a:cubicBezTo>
                    <a:pt x="654" y="1556"/>
                    <a:pt x="660" y="1554"/>
                    <a:pt x="667" y="1554"/>
                  </a:cubicBezTo>
                  <a:close/>
                  <a:moveTo>
                    <a:pt x="632" y="1656"/>
                  </a:moveTo>
                  <a:cubicBezTo>
                    <a:pt x="639" y="1665"/>
                    <a:pt x="646" y="1671"/>
                    <a:pt x="655" y="1676"/>
                  </a:cubicBezTo>
                  <a:cubicBezTo>
                    <a:pt x="664" y="1681"/>
                    <a:pt x="674" y="1683"/>
                    <a:pt x="685" y="1683"/>
                  </a:cubicBezTo>
                  <a:cubicBezTo>
                    <a:pt x="696" y="1683"/>
                    <a:pt x="705" y="1681"/>
                    <a:pt x="714" y="1677"/>
                  </a:cubicBezTo>
                  <a:cubicBezTo>
                    <a:pt x="723" y="1673"/>
                    <a:pt x="730" y="1667"/>
                    <a:pt x="737" y="1659"/>
                  </a:cubicBezTo>
                  <a:cubicBezTo>
                    <a:pt x="743" y="1652"/>
                    <a:pt x="748" y="1643"/>
                    <a:pt x="752" y="1632"/>
                  </a:cubicBezTo>
                  <a:cubicBezTo>
                    <a:pt x="756" y="1622"/>
                    <a:pt x="757" y="1610"/>
                    <a:pt x="757" y="1597"/>
                  </a:cubicBezTo>
                  <a:cubicBezTo>
                    <a:pt x="757" y="1584"/>
                    <a:pt x="756" y="1572"/>
                    <a:pt x="752" y="1562"/>
                  </a:cubicBezTo>
                  <a:cubicBezTo>
                    <a:pt x="749" y="1551"/>
                    <a:pt x="744" y="1542"/>
                    <a:pt x="737" y="1535"/>
                  </a:cubicBezTo>
                  <a:cubicBezTo>
                    <a:pt x="731" y="1528"/>
                    <a:pt x="723" y="1522"/>
                    <a:pt x="714" y="1518"/>
                  </a:cubicBezTo>
                  <a:cubicBezTo>
                    <a:pt x="705" y="1514"/>
                    <a:pt x="696" y="1512"/>
                    <a:pt x="685" y="1512"/>
                  </a:cubicBezTo>
                  <a:cubicBezTo>
                    <a:pt x="672" y="1512"/>
                    <a:pt x="661" y="1516"/>
                    <a:pt x="651" y="1522"/>
                  </a:cubicBezTo>
                  <a:cubicBezTo>
                    <a:pt x="641" y="1528"/>
                    <a:pt x="633" y="1536"/>
                    <a:pt x="627" y="1548"/>
                  </a:cubicBezTo>
                  <a:lnTo>
                    <a:pt x="627" y="1517"/>
                  </a:lnTo>
                  <a:lnTo>
                    <a:pt x="577" y="1517"/>
                  </a:lnTo>
                  <a:lnTo>
                    <a:pt x="577" y="1744"/>
                  </a:lnTo>
                  <a:lnTo>
                    <a:pt x="632" y="1744"/>
                  </a:lnTo>
                  <a:lnTo>
                    <a:pt x="632" y="1656"/>
                  </a:lnTo>
                  <a:close/>
                  <a:moveTo>
                    <a:pt x="860" y="1512"/>
                  </a:moveTo>
                  <a:cubicBezTo>
                    <a:pt x="840" y="1512"/>
                    <a:pt x="823" y="1516"/>
                    <a:pt x="810" y="1523"/>
                  </a:cubicBezTo>
                  <a:cubicBezTo>
                    <a:pt x="796" y="1529"/>
                    <a:pt x="785" y="1539"/>
                    <a:pt x="778" y="1552"/>
                  </a:cubicBezTo>
                  <a:cubicBezTo>
                    <a:pt x="771" y="1565"/>
                    <a:pt x="767" y="1580"/>
                    <a:pt x="767" y="1598"/>
                  </a:cubicBezTo>
                  <a:cubicBezTo>
                    <a:pt x="767" y="1615"/>
                    <a:pt x="771" y="1631"/>
                    <a:pt x="778" y="1643"/>
                  </a:cubicBezTo>
                  <a:cubicBezTo>
                    <a:pt x="785" y="1656"/>
                    <a:pt x="796" y="1666"/>
                    <a:pt x="810" y="1672"/>
                  </a:cubicBezTo>
                  <a:cubicBezTo>
                    <a:pt x="824" y="1679"/>
                    <a:pt x="840" y="1682"/>
                    <a:pt x="860" y="1682"/>
                  </a:cubicBezTo>
                  <a:cubicBezTo>
                    <a:pt x="879" y="1682"/>
                    <a:pt x="896" y="1679"/>
                    <a:pt x="910" y="1672"/>
                  </a:cubicBezTo>
                  <a:cubicBezTo>
                    <a:pt x="924" y="1666"/>
                    <a:pt x="934" y="1656"/>
                    <a:pt x="942" y="1643"/>
                  </a:cubicBezTo>
                  <a:cubicBezTo>
                    <a:pt x="949" y="1631"/>
                    <a:pt x="953" y="1615"/>
                    <a:pt x="953" y="1598"/>
                  </a:cubicBezTo>
                  <a:cubicBezTo>
                    <a:pt x="953" y="1580"/>
                    <a:pt x="949" y="1565"/>
                    <a:pt x="942" y="1552"/>
                  </a:cubicBezTo>
                  <a:cubicBezTo>
                    <a:pt x="934" y="1539"/>
                    <a:pt x="924" y="1529"/>
                    <a:pt x="910" y="1523"/>
                  </a:cubicBezTo>
                  <a:cubicBezTo>
                    <a:pt x="896" y="1516"/>
                    <a:pt x="879" y="1512"/>
                    <a:pt x="860" y="1512"/>
                  </a:cubicBezTo>
                  <a:close/>
                  <a:moveTo>
                    <a:pt x="860" y="1551"/>
                  </a:moveTo>
                  <a:cubicBezTo>
                    <a:pt x="867" y="1551"/>
                    <a:pt x="873" y="1553"/>
                    <a:pt x="878" y="1557"/>
                  </a:cubicBezTo>
                  <a:cubicBezTo>
                    <a:pt x="883" y="1560"/>
                    <a:pt x="887" y="1566"/>
                    <a:pt x="890" y="1573"/>
                  </a:cubicBezTo>
                  <a:cubicBezTo>
                    <a:pt x="893" y="1579"/>
                    <a:pt x="895" y="1588"/>
                    <a:pt x="895" y="1597"/>
                  </a:cubicBezTo>
                  <a:cubicBezTo>
                    <a:pt x="895" y="1607"/>
                    <a:pt x="893" y="1615"/>
                    <a:pt x="890" y="1622"/>
                  </a:cubicBezTo>
                  <a:cubicBezTo>
                    <a:pt x="887" y="1629"/>
                    <a:pt x="883" y="1634"/>
                    <a:pt x="878" y="1638"/>
                  </a:cubicBezTo>
                  <a:cubicBezTo>
                    <a:pt x="873" y="1641"/>
                    <a:pt x="867" y="1643"/>
                    <a:pt x="860" y="1643"/>
                  </a:cubicBezTo>
                  <a:cubicBezTo>
                    <a:pt x="853" y="1643"/>
                    <a:pt x="847" y="1641"/>
                    <a:pt x="842" y="1638"/>
                  </a:cubicBezTo>
                  <a:cubicBezTo>
                    <a:pt x="836" y="1634"/>
                    <a:pt x="832" y="1629"/>
                    <a:pt x="829" y="1622"/>
                  </a:cubicBezTo>
                  <a:cubicBezTo>
                    <a:pt x="826" y="1615"/>
                    <a:pt x="825" y="1607"/>
                    <a:pt x="824" y="1597"/>
                  </a:cubicBezTo>
                  <a:cubicBezTo>
                    <a:pt x="825" y="1588"/>
                    <a:pt x="826" y="1580"/>
                    <a:pt x="829" y="1573"/>
                  </a:cubicBezTo>
                  <a:cubicBezTo>
                    <a:pt x="832" y="1566"/>
                    <a:pt x="836" y="1561"/>
                    <a:pt x="841" y="1557"/>
                  </a:cubicBezTo>
                  <a:cubicBezTo>
                    <a:pt x="847" y="1553"/>
                    <a:pt x="853" y="1551"/>
                    <a:pt x="860" y="1551"/>
                  </a:cubicBezTo>
                  <a:close/>
                  <a:moveTo>
                    <a:pt x="1079" y="1514"/>
                  </a:moveTo>
                  <a:cubicBezTo>
                    <a:pt x="1076" y="1514"/>
                    <a:pt x="1073" y="1513"/>
                    <a:pt x="1070" y="1513"/>
                  </a:cubicBezTo>
                  <a:cubicBezTo>
                    <a:pt x="1068" y="1513"/>
                    <a:pt x="1065" y="1512"/>
                    <a:pt x="1063" y="1512"/>
                  </a:cubicBezTo>
                  <a:cubicBezTo>
                    <a:pt x="1052" y="1512"/>
                    <a:pt x="1042" y="1515"/>
                    <a:pt x="1034" y="1521"/>
                  </a:cubicBezTo>
                  <a:cubicBezTo>
                    <a:pt x="1026" y="1527"/>
                    <a:pt x="1019" y="1536"/>
                    <a:pt x="1013" y="1548"/>
                  </a:cubicBezTo>
                  <a:lnTo>
                    <a:pt x="1013" y="1517"/>
                  </a:lnTo>
                  <a:lnTo>
                    <a:pt x="964" y="1517"/>
                  </a:lnTo>
                  <a:lnTo>
                    <a:pt x="964" y="1678"/>
                  </a:lnTo>
                  <a:lnTo>
                    <a:pt x="1019" y="1678"/>
                  </a:lnTo>
                  <a:lnTo>
                    <a:pt x="1019" y="1610"/>
                  </a:lnTo>
                  <a:cubicBezTo>
                    <a:pt x="1019" y="1593"/>
                    <a:pt x="1023" y="1580"/>
                    <a:pt x="1030" y="1572"/>
                  </a:cubicBezTo>
                  <a:cubicBezTo>
                    <a:pt x="1036" y="1563"/>
                    <a:pt x="1046" y="1559"/>
                    <a:pt x="1059" y="1559"/>
                  </a:cubicBezTo>
                  <a:cubicBezTo>
                    <a:pt x="1062" y="1559"/>
                    <a:pt x="1065" y="1559"/>
                    <a:pt x="1068" y="1560"/>
                  </a:cubicBezTo>
                  <a:cubicBezTo>
                    <a:pt x="1071" y="1560"/>
                    <a:pt x="1074" y="1561"/>
                    <a:pt x="1077" y="1562"/>
                  </a:cubicBezTo>
                  <a:lnTo>
                    <a:pt x="1079" y="1514"/>
                  </a:lnTo>
                  <a:close/>
                  <a:moveTo>
                    <a:pt x="1230" y="1594"/>
                  </a:moveTo>
                  <a:cubicBezTo>
                    <a:pt x="1230" y="1575"/>
                    <a:pt x="1228" y="1560"/>
                    <a:pt x="1222" y="1548"/>
                  </a:cubicBezTo>
                  <a:cubicBezTo>
                    <a:pt x="1217" y="1536"/>
                    <a:pt x="1209" y="1527"/>
                    <a:pt x="1197" y="1521"/>
                  </a:cubicBezTo>
                  <a:cubicBezTo>
                    <a:pt x="1186" y="1515"/>
                    <a:pt x="1171" y="1512"/>
                    <a:pt x="1154" y="1512"/>
                  </a:cubicBezTo>
                  <a:cubicBezTo>
                    <a:pt x="1142" y="1512"/>
                    <a:pt x="1130" y="1513"/>
                    <a:pt x="1120" y="1515"/>
                  </a:cubicBezTo>
                  <a:cubicBezTo>
                    <a:pt x="1109" y="1517"/>
                    <a:pt x="1099" y="1519"/>
                    <a:pt x="1090" y="1523"/>
                  </a:cubicBezTo>
                  <a:lnTo>
                    <a:pt x="1091" y="1560"/>
                  </a:lnTo>
                  <a:cubicBezTo>
                    <a:pt x="1100" y="1555"/>
                    <a:pt x="1109" y="1552"/>
                    <a:pt x="1117" y="1550"/>
                  </a:cubicBezTo>
                  <a:cubicBezTo>
                    <a:pt x="1125" y="1548"/>
                    <a:pt x="1132" y="1547"/>
                    <a:pt x="1139" y="1547"/>
                  </a:cubicBezTo>
                  <a:cubicBezTo>
                    <a:pt x="1152" y="1547"/>
                    <a:pt x="1161" y="1549"/>
                    <a:pt x="1168" y="1554"/>
                  </a:cubicBezTo>
                  <a:cubicBezTo>
                    <a:pt x="1175" y="1558"/>
                    <a:pt x="1178" y="1565"/>
                    <a:pt x="1178" y="1574"/>
                  </a:cubicBezTo>
                  <a:lnTo>
                    <a:pt x="1178" y="1576"/>
                  </a:lnTo>
                  <a:lnTo>
                    <a:pt x="1157" y="1576"/>
                  </a:lnTo>
                  <a:cubicBezTo>
                    <a:pt x="1127" y="1576"/>
                    <a:pt x="1106" y="1580"/>
                    <a:pt x="1091" y="1589"/>
                  </a:cubicBezTo>
                  <a:cubicBezTo>
                    <a:pt x="1077" y="1598"/>
                    <a:pt x="1070" y="1611"/>
                    <a:pt x="1070" y="1629"/>
                  </a:cubicBezTo>
                  <a:cubicBezTo>
                    <a:pt x="1070" y="1639"/>
                    <a:pt x="1072" y="1648"/>
                    <a:pt x="1077" y="1656"/>
                  </a:cubicBezTo>
                  <a:cubicBezTo>
                    <a:pt x="1081" y="1664"/>
                    <a:pt x="1087" y="1670"/>
                    <a:pt x="1095" y="1674"/>
                  </a:cubicBezTo>
                  <a:cubicBezTo>
                    <a:pt x="1103" y="1678"/>
                    <a:pt x="1113" y="1680"/>
                    <a:pt x="1124" y="1680"/>
                  </a:cubicBezTo>
                  <a:cubicBezTo>
                    <a:pt x="1137" y="1680"/>
                    <a:pt x="1148" y="1678"/>
                    <a:pt x="1157" y="1674"/>
                  </a:cubicBezTo>
                  <a:cubicBezTo>
                    <a:pt x="1166" y="1670"/>
                    <a:pt x="1174" y="1663"/>
                    <a:pt x="1181" y="1653"/>
                  </a:cubicBezTo>
                  <a:lnTo>
                    <a:pt x="1182" y="1678"/>
                  </a:lnTo>
                  <a:lnTo>
                    <a:pt x="1230" y="1678"/>
                  </a:lnTo>
                  <a:lnTo>
                    <a:pt x="1230" y="1594"/>
                  </a:lnTo>
                  <a:close/>
                  <a:moveTo>
                    <a:pt x="1169" y="1605"/>
                  </a:moveTo>
                  <a:lnTo>
                    <a:pt x="1178" y="1605"/>
                  </a:lnTo>
                  <a:lnTo>
                    <a:pt x="1178" y="1610"/>
                  </a:lnTo>
                  <a:cubicBezTo>
                    <a:pt x="1178" y="1617"/>
                    <a:pt x="1177" y="1623"/>
                    <a:pt x="1174" y="1629"/>
                  </a:cubicBezTo>
                  <a:cubicBezTo>
                    <a:pt x="1171" y="1634"/>
                    <a:pt x="1167" y="1639"/>
                    <a:pt x="1161" y="1642"/>
                  </a:cubicBezTo>
                  <a:cubicBezTo>
                    <a:pt x="1156" y="1644"/>
                    <a:pt x="1150" y="1646"/>
                    <a:pt x="1144" y="1646"/>
                  </a:cubicBezTo>
                  <a:cubicBezTo>
                    <a:pt x="1140" y="1646"/>
                    <a:pt x="1136" y="1645"/>
                    <a:pt x="1133" y="1644"/>
                  </a:cubicBezTo>
                  <a:cubicBezTo>
                    <a:pt x="1130" y="1642"/>
                    <a:pt x="1127" y="1640"/>
                    <a:pt x="1126" y="1637"/>
                  </a:cubicBezTo>
                  <a:cubicBezTo>
                    <a:pt x="1124" y="1634"/>
                    <a:pt x="1123" y="1631"/>
                    <a:pt x="1123" y="1627"/>
                  </a:cubicBezTo>
                  <a:cubicBezTo>
                    <a:pt x="1123" y="1622"/>
                    <a:pt x="1125" y="1617"/>
                    <a:pt x="1128" y="1614"/>
                  </a:cubicBezTo>
                  <a:cubicBezTo>
                    <a:pt x="1131" y="1611"/>
                    <a:pt x="1136" y="1608"/>
                    <a:pt x="1143" y="1607"/>
                  </a:cubicBezTo>
                  <a:cubicBezTo>
                    <a:pt x="1150" y="1606"/>
                    <a:pt x="1158" y="1605"/>
                    <a:pt x="1169" y="1605"/>
                  </a:cubicBezTo>
                  <a:close/>
                  <a:moveTo>
                    <a:pt x="810" y="1411"/>
                  </a:moveTo>
                  <a:lnTo>
                    <a:pt x="1008" y="1411"/>
                  </a:lnTo>
                  <a:lnTo>
                    <a:pt x="983" y="1337"/>
                  </a:lnTo>
                  <a:lnTo>
                    <a:pt x="837" y="1337"/>
                  </a:lnTo>
                  <a:lnTo>
                    <a:pt x="810" y="1411"/>
                  </a:lnTo>
                  <a:close/>
                  <a:moveTo>
                    <a:pt x="1225" y="1411"/>
                  </a:moveTo>
                  <a:lnTo>
                    <a:pt x="1411" y="1411"/>
                  </a:lnTo>
                  <a:lnTo>
                    <a:pt x="1411" y="1193"/>
                  </a:lnTo>
                  <a:cubicBezTo>
                    <a:pt x="1406" y="1218"/>
                    <a:pt x="1395" y="1238"/>
                    <a:pt x="1377" y="1253"/>
                  </a:cubicBezTo>
                  <a:cubicBezTo>
                    <a:pt x="1352" y="1275"/>
                    <a:pt x="1316" y="1285"/>
                    <a:pt x="1268" y="1285"/>
                  </a:cubicBezTo>
                  <a:lnTo>
                    <a:pt x="1225" y="1285"/>
                  </a:lnTo>
                  <a:lnTo>
                    <a:pt x="1225" y="1411"/>
                  </a:lnTo>
                  <a:close/>
                  <a:moveTo>
                    <a:pt x="911" y="1125"/>
                  </a:moveTo>
                  <a:lnTo>
                    <a:pt x="959" y="1265"/>
                  </a:lnTo>
                  <a:lnTo>
                    <a:pt x="862" y="1265"/>
                  </a:lnTo>
                  <a:lnTo>
                    <a:pt x="911" y="1125"/>
                  </a:lnTo>
                  <a:close/>
                  <a:moveTo>
                    <a:pt x="1225" y="1109"/>
                  </a:moveTo>
                  <a:lnTo>
                    <a:pt x="1252" y="1109"/>
                  </a:lnTo>
                  <a:cubicBezTo>
                    <a:pt x="1272" y="1109"/>
                    <a:pt x="1287" y="1114"/>
                    <a:pt x="1297" y="1124"/>
                  </a:cubicBezTo>
                  <a:cubicBezTo>
                    <a:pt x="1307" y="1133"/>
                    <a:pt x="1313" y="1147"/>
                    <a:pt x="1313" y="1166"/>
                  </a:cubicBezTo>
                  <a:cubicBezTo>
                    <a:pt x="1313" y="1183"/>
                    <a:pt x="1307" y="1196"/>
                    <a:pt x="1297" y="1205"/>
                  </a:cubicBezTo>
                  <a:cubicBezTo>
                    <a:pt x="1287" y="1214"/>
                    <a:pt x="1272" y="1218"/>
                    <a:pt x="1251" y="1218"/>
                  </a:cubicBezTo>
                  <a:lnTo>
                    <a:pt x="1225" y="1218"/>
                  </a:lnTo>
                  <a:lnTo>
                    <a:pt x="1225" y="1109"/>
                  </a:lnTo>
                  <a:close/>
                  <a:moveTo>
                    <a:pt x="330" y="166"/>
                  </a:moveTo>
                  <a:cubicBezTo>
                    <a:pt x="330" y="102"/>
                    <a:pt x="319" y="46"/>
                    <a:pt x="299" y="0"/>
                  </a:cubicBezTo>
                  <a:lnTo>
                    <a:pt x="0" y="0"/>
                  </a:lnTo>
                  <a:lnTo>
                    <a:pt x="0" y="427"/>
                  </a:lnTo>
                  <a:cubicBezTo>
                    <a:pt x="31" y="446"/>
                    <a:pt x="67" y="457"/>
                    <a:pt x="107" y="457"/>
                  </a:cubicBezTo>
                  <a:cubicBezTo>
                    <a:pt x="241" y="457"/>
                    <a:pt x="330" y="341"/>
                    <a:pt x="330" y="16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4997" y="1503"/>
              <a:ext cx="825" cy="299"/>
            </a:xfrm>
            <a:custGeom>
              <a:avLst/>
              <a:gdLst>
                <a:gd name="T0" fmla="*/ 0 w 1007"/>
                <a:gd name="T1" fmla="*/ 369 h 369"/>
                <a:gd name="T2" fmla="*/ 101 w 1007"/>
                <a:gd name="T3" fmla="*/ 369 h 369"/>
                <a:gd name="T4" fmla="*/ 101 w 1007"/>
                <a:gd name="T5" fmla="*/ 200 h 369"/>
                <a:gd name="T6" fmla="*/ 217 w 1007"/>
                <a:gd name="T7" fmla="*/ 369 h 369"/>
                <a:gd name="T8" fmla="*/ 406 w 1007"/>
                <a:gd name="T9" fmla="*/ 369 h 369"/>
                <a:gd name="T10" fmla="*/ 433 w 1007"/>
                <a:gd name="T11" fmla="*/ 295 h 369"/>
                <a:gd name="T12" fmla="*/ 579 w 1007"/>
                <a:gd name="T13" fmla="*/ 295 h 369"/>
                <a:gd name="T14" fmla="*/ 604 w 1007"/>
                <a:gd name="T15" fmla="*/ 369 h 369"/>
                <a:gd name="T16" fmla="*/ 712 w 1007"/>
                <a:gd name="T17" fmla="*/ 369 h 369"/>
                <a:gd name="T18" fmla="*/ 570 w 1007"/>
                <a:gd name="T19" fmla="*/ 0 h 369"/>
                <a:gd name="T20" fmla="*/ 449 w 1007"/>
                <a:gd name="T21" fmla="*/ 0 h 369"/>
                <a:gd name="T22" fmla="*/ 319 w 1007"/>
                <a:gd name="T23" fmla="*/ 338 h 369"/>
                <a:gd name="T24" fmla="*/ 192 w 1007"/>
                <a:gd name="T25" fmla="*/ 172 h 369"/>
                <a:gd name="T26" fmla="*/ 331 w 1007"/>
                <a:gd name="T27" fmla="*/ 0 h 369"/>
                <a:gd name="T28" fmla="*/ 218 w 1007"/>
                <a:gd name="T29" fmla="*/ 0 h 369"/>
                <a:gd name="T30" fmla="*/ 101 w 1007"/>
                <a:gd name="T31" fmla="*/ 161 h 369"/>
                <a:gd name="T32" fmla="*/ 101 w 1007"/>
                <a:gd name="T33" fmla="*/ 0 h 369"/>
                <a:gd name="T34" fmla="*/ 0 w 1007"/>
                <a:gd name="T35" fmla="*/ 0 h 369"/>
                <a:gd name="T36" fmla="*/ 0 w 1007"/>
                <a:gd name="T37" fmla="*/ 369 h 369"/>
                <a:gd name="T38" fmla="*/ 720 w 1007"/>
                <a:gd name="T39" fmla="*/ 369 h 369"/>
                <a:gd name="T40" fmla="*/ 821 w 1007"/>
                <a:gd name="T41" fmla="*/ 369 h 369"/>
                <a:gd name="T42" fmla="*/ 821 w 1007"/>
                <a:gd name="T43" fmla="*/ 243 h 369"/>
                <a:gd name="T44" fmla="*/ 864 w 1007"/>
                <a:gd name="T45" fmla="*/ 243 h 369"/>
                <a:gd name="T46" fmla="*/ 973 w 1007"/>
                <a:gd name="T47" fmla="*/ 211 h 369"/>
                <a:gd name="T48" fmla="*/ 1007 w 1007"/>
                <a:gd name="T49" fmla="*/ 151 h 369"/>
                <a:gd name="T50" fmla="*/ 1007 w 1007"/>
                <a:gd name="T51" fmla="*/ 86 h 369"/>
                <a:gd name="T52" fmla="*/ 994 w 1007"/>
                <a:gd name="T53" fmla="*/ 52 h 369"/>
                <a:gd name="T54" fmla="*/ 942 w 1007"/>
                <a:gd name="T55" fmla="*/ 12 h 369"/>
                <a:gd name="T56" fmla="*/ 855 w 1007"/>
                <a:gd name="T57" fmla="*/ 0 h 369"/>
                <a:gd name="T58" fmla="*/ 720 w 1007"/>
                <a:gd name="T59" fmla="*/ 0 h 369"/>
                <a:gd name="T60" fmla="*/ 720 w 1007"/>
                <a:gd name="T61" fmla="*/ 369 h 369"/>
                <a:gd name="T62" fmla="*/ 507 w 1007"/>
                <a:gd name="T63" fmla="*/ 83 h 369"/>
                <a:gd name="T64" fmla="*/ 555 w 1007"/>
                <a:gd name="T65" fmla="*/ 223 h 369"/>
                <a:gd name="T66" fmla="*/ 458 w 1007"/>
                <a:gd name="T67" fmla="*/ 223 h 369"/>
                <a:gd name="T68" fmla="*/ 507 w 1007"/>
                <a:gd name="T69" fmla="*/ 83 h 369"/>
                <a:gd name="T70" fmla="*/ 821 w 1007"/>
                <a:gd name="T71" fmla="*/ 67 h 369"/>
                <a:gd name="T72" fmla="*/ 848 w 1007"/>
                <a:gd name="T73" fmla="*/ 67 h 369"/>
                <a:gd name="T74" fmla="*/ 893 w 1007"/>
                <a:gd name="T75" fmla="*/ 82 h 369"/>
                <a:gd name="T76" fmla="*/ 909 w 1007"/>
                <a:gd name="T77" fmla="*/ 124 h 369"/>
                <a:gd name="T78" fmla="*/ 893 w 1007"/>
                <a:gd name="T79" fmla="*/ 163 h 369"/>
                <a:gd name="T80" fmla="*/ 847 w 1007"/>
                <a:gd name="T81" fmla="*/ 176 h 369"/>
                <a:gd name="T82" fmla="*/ 821 w 1007"/>
                <a:gd name="T83" fmla="*/ 176 h 369"/>
                <a:gd name="T84" fmla="*/ 821 w 1007"/>
                <a:gd name="T85" fmla="*/ 6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07" h="369">
                  <a:moveTo>
                    <a:pt x="0" y="369"/>
                  </a:moveTo>
                  <a:lnTo>
                    <a:pt x="101" y="369"/>
                  </a:lnTo>
                  <a:lnTo>
                    <a:pt x="101" y="200"/>
                  </a:lnTo>
                  <a:lnTo>
                    <a:pt x="217" y="369"/>
                  </a:lnTo>
                  <a:lnTo>
                    <a:pt x="406" y="369"/>
                  </a:lnTo>
                  <a:lnTo>
                    <a:pt x="433" y="295"/>
                  </a:lnTo>
                  <a:lnTo>
                    <a:pt x="579" y="295"/>
                  </a:lnTo>
                  <a:lnTo>
                    <a:pt x="604" y="369"/>
                  </a:lnTo>
                  <a:lnTo>
                    <a:pt x="712" y="369"/>
                  </a:lnTo>
                  <a:lnTo>
                    <a:pt x="570" y="0"/>
                  </a:lnTo>
                  <a:lnTo>
                    <a:pt x="449" y="0"/>
                  </a:lnTo>
                  <a:lnTo>
                    <a:pt x="319" y="338"/>
                  </a:lnTo>
                  <a:lnTo>
                    <a:pt x="192" y="172"/>
                  </a:lnTo>
                  <a:lnTo>
                    <a:pt x="331" y="0"/>
                  </a:lnTo>
                  <a:lnTo>
                    <a:pt x="218" y="0"/>
                  </a:lnTo>
                  <a:lnTo>
                    <a:pt x="101" y="161"/>
                  </a:lnTo>
                  <a:lnTo>
                    <a:pt x="101" y="0"/>
                  </a:lnTo>
                  <a:lnTo>
                    <a:pt x="0" y="0"/>
                  </a:lnTo>
                  <a:lnTo>
                    <a:pt x="0" y="369"/>
                  </a:lnTo>
                  <a:close/>
                  <a:moveTo>
                    <a:pt x="720" y="369"/>
                  </a:moveTo>
                  <a:lnTo>
                    <a:pt x="821" y="369"/>
                  </a:lnTo>
                  <a:lnTo>
                    <a:pt x="821" y="243"/>
                  </a:lnTo>
                  <a:lnTo>
                    <a:pt x="864" y="243"/>
                  </a:lnTo>
                  <a:cubicBezTo>
                    <a:pt x="912" y="243"/>
                    <a:pt x="948" y="233"/>
                    <a:pt x="973" y="211"/>
                  </a:cubicBezTo>
                  <a:cubicBezTo>
                    <a:pt x="991" y="196"/>
                    <a:pt x="1002" y="176"/>
                    <a:pt x="1007" y="151"/>
                  </a:cubicBezTo>
                  <a:lnTo>
                    <a:pt x="1007" y="86"/>
                  </a:lnTo>
                  <a:cubicBezTo>
                    <a:pt x="1005" y="73"/>
                    <a:pt x="1000" y="62"/>
                    <a:pt x="994" y="52"/>
                  </a:cubicBezTo>
                  <a:cubicBezTo>
                    <a:pt x="982" y="34"/>
                    <a:pt x="965" y="21"/>
                    <a:pt x="942" y="12"/>
                  </a:cubicBezTo>
                  <a:cubicBezTo>
                    <a:pt x="919" y="4"/>
                    <a:pt x="890" y="0"/>
                    <a:pt x="855" y="0"/>
                  </a:cubicBezTo>
                  <a:lnTo>
                    <a:pt x="720" y="0"/>
                  </a:lnTo>
                  <a:lnTo>
                    <a:pt x="720" y="369"/>
                  </a:lnTo>
                  <a:close/>
                  <a:moveTo>
                    <a:pt x="507" y="83"/>
                  </a:moveTo>
                  <a:lnTo>
                    <a:pt x="555" y="223"/>
                  </a:lnTo>
                  <a:lnTo>
                    <a:pt x="458" y="223"/>
                  </a:lnTo>
                  <a:lnTo>
                    <a:pt x="507" y="83"/>
                  </a:lnTo>
                  <a:close/>
                  <a:moveTo>
                    <a:pt x="821" y="67"/>
                  </a:moveTo>
                  <a:lnTo>
                    <a:pt x="848" y="67"/>
                  </a:lnTo>
                  <a:cubicBezTo>
                    <a:pt x="868" y="67"/>
                    <a:pt x="883" y="72"/>
                    <a:pt x="893" y="82"/>
                  </a:cubicBezTo>
                  <a:cubicBezTo>
                    <a:pt x="903" y="91"/>
                    <a:pt x="909" y="105"/>
                    <a:pt x="909" y="124"/>
                  </a:cubicBezTo>
                  <a:cubicBezTo>
                    <a:pt x="909" y="141"/>
                    <a:pt x="903" y="154"/>
                    <a:pt x="893" y="163"/>
                  </a:cubicBezTo>
                  <a:cubicBezTo>
                    <a:pt x="883" y="172"/>
                    <a:pt x="868" y="176"/>
                    <a:pt x="847" y="176"/>
                  </a:cubicBezTo>
                  <a:lnTo>
                    <a:pt x="821" y="176"/>
                  </a:lnTo>
                  <a:lnTo>
                    <a:pt x="821" y="67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6522646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32962" y="278965"/>
            <a:ext cx="7110079" cy="2070023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Finanční </a:t>
            </a: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náklady </a:t>
            </a: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projektu</a:t>
            </a:r>
            <a:b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275 930 531,20 Kč</a:t>
            </a: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cs-CZ" b="1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/>
          </p:nvPr>
        </p:nvGraphicFramePr>
        <p:xfrm>
          <a:off x="331502" y="2551501"/>
          <a:ext cx="8891998" cy="3568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2375"/>
                <a:gridCol w="2383229"/>
                <a:gridCol w="5466394"/>
              </a:tblGrid>
              <a:tr h="735597">
                <a:tc>
                  <a:txBody>
                    <a:bodyPr/>
                    <a:lstStyle/>
                    <a:p>
                      <a:pPr algn="l" fontAlgn="b"/>
                      <a:r>
                        <a:rPr lang="cs-CZ" sz="33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</a:t>
                      </a:r>
                      <a:endParaRPr lang="cs-CZ" sz="33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9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Částka (Kč)</a:t>
                      </a:r>
                      <a:endParaRPr lang="cs-CZ" sz="29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900" b="1" i="0" u="none" strike="noStrike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Klíčové</a:t>
                      </a:r>
                      <a:r>
                        <a:rPr lang="cs-CZ" sz="2900" b="1" i="0" u="none" strike="noStrike" baseline="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aktivity</a:t>
                      </a:r>
                      <a:endParaRPr lang="cs-CZ" sz="29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</a:tr>
              <a:tr h="944301">
                <a:tc>
                  <a:txBody>
                    <a:bodyPr/>
                    <a:lstStyle/>
                    <a:p>
                      <a:pPr algn="l" fontAlgn="b"/>
                      <a:r>
                        <a:rPr lang="cs-CZ" sz="29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 2</a:t>
                      </a:r>
                      <a:endParaRPr lang="cs-CZ" sz="29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6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117 </a:t>
                      </a:r>
                      <a:r>
                        <a:rPr lang="cs-CZ" sz="2600" b="1" u="none" strike="noStrike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414 248,00</a:t>
                      </a:r>
                      <a:endParaRPr lang="cs-CZ" sz="26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Zajištění </a:t>
                      </a:r>
                      <a:r>
                        <a:rPr lang="cs-CZ" sz="2000" b="1" u="none" strike="noStrike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metodické podpory při </a:t>
                      </a:r>
                      <a:r>
                        <a:rPr lang="cs-CZ" sz="20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přípravě </a:t>
                      </a:r>
                      <a:br>
                        <a:rPr lang="cs-CZ" sz="20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cs-CZ" sz="20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cs-CZ" sz="2000" b="1" u="none" strike="noStrike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realizace KAP</a:t>
                      </a:r>
                      <a:endParaRPr lang="cs-CZ" sz="20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</a:tr>
              <a:tr h="944301">
                <a:tc>
                  <a:txBody>
                    <a:bodyPr/>
                    <a:lstStyle/>
                    <a:p>
                      <a:pPr algn="l" fontAlgn="b"/>
                      <a:r>
                        <a:rPr lang="cs-CZ" sz="29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 3</a:t>
                      </a:r>
                      <a:endParaRPr lang="cs-CZ" sz="29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6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12 </a:t>
                      </a:r>
                      <a:r>
                        <a:rPr lang="cs-CZ" sz="26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216 414,40</a:t>
                      </a:r>
                      <a:endParaRPr lang="cs-CZ" sz="26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Příprava</a:t>
                      </a:r>
                      <a:r>
                        <a:rPr lang="cs-CZ" sz="20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realizace, zpracování </a:t>
                      </a:r>
                      <a:r>
                        <a:rPr lang="cs-CZ" sz="2000" b="1" u="none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cs-CZ" sz="2000" b="1" u="none" strike="noStrik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interpretace šetření škol</a:t>
                      </a:r>
                      <a:endParaRPr lang="cs-CZ" sz="2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</a:tr>
              <a:tr h="944301">
                <a:tc>
                  <a:txBody>
                    <a:bodyPr/>
                    <a:lstStyle/>
                    <a:p>
                      <a:pPr algn="l" fontAlgn="b"/>
                      <a:r>
                        <a:rPr lang="cs-CZ" sz="29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 4</a:t>
                      </a:r>
                      <a:endParaRPr lang="cs-CZ" sz="29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600" b="1" u="none" strike="noStrike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101 176 805,60</a:t>
                      </a:r>
                      <a:endParaRPr lang="cs-CZ" sz="26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2000" b="1" u="none" strike="noStrike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Podpora </a:t>
                      </a:r>
                      <a:r>
                        <a:rPr lang="cs-CZ" sz="2000" b="1" u="none" strike="noStrike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škol při přípravě plánu aktivit rozvoje vzdělávání</a:t>
                      </a:r>
                      <a:endParaRPr lang="cs-CZ" sz="2000" b="1" i="0" u="none" strike="noStrike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39" marR="7739" marT="7739" marB="0" anchor="b"/>
                </a:tc>
              </a:tr>
            </a:tbl>
          </a:graphicData>
        </a:graphic>
      </p:graphicFrame>
      <p:pic>
        <p:nvPicPr>
          <p:cNvPr id="5" name="Obrázek 48"/>
          <p:cNvPicPr>
            <a:picLocks noChangeAspect="1" noChangeArrowheads="1"/>
          </p:cNvPicPr>
          <p:nvPr/>
        </p:nvPicPr>
        <p:blipFill>
          <a:blip r:embed="rId2" cstate="print"/>
          <a:srcRect l="4791" t="25618" r="78690"/>
          <a:stretch>
            <a:fillRect/>
          </a:stretch>
        </p:blipFill>
        <p:spPr bwMode="auto">
          <a:xfrm>
            <a:off x="1" y="642938"/>
            <a:ext cx="1015107" cy="875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0716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RIZIKa</a:t>
            </a:r>
            <a:r>
              <a:rPr lang="cs-CZ" dirty="0" smtClean="0"/>
              <a:t> projektu</a:t>
            </a:r>
            <a:endParaRPr lang="cs-CZ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1163821"/>
              </p:ext>
            </p:extLst>
          </p:nvPr>
        </p:nvGraphicFramePr>
        <p:xfrm>
          <a:off x="182947" y="994577"/>
          <a:ext cx="9906000" cy="5490061"/>
        </p:xfrm>
        <a:graphic>
          <a:graphicData uri="http://schemas.openxmlformats.org/drawingml/2006/table">
            <a:tbl>
              <a:tblPr/>
              <a:tblGrid>
                <a:gridCol w="452950"/>
                <a:gridCol w="756677"/>
                <a:gridCol w="1615166"/>
                <a:gridCol w="468468"/>
                <a:gridCol w="468468"/>
                <a:gridCol w="391556"/>
                <a:gridCol w="79707"/>
                <a:gridCol w="304856"/>
                <a:gridCol w="412531"/>
                <a:gridCol w="398547"/>
                <a:gridCol w="1216618"/>
                <a:gridCol w="1216618"/>
                <a:gridCol w="351351"/>
                <a:gridCol w="477208"/>
                <a:gridCol w="351351"/>
                <a:gridCol w="398547"/>
                <a:gridCol w="545381"/>
              </a:tblGrid>
              <a:tr h="93129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3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Registr rizik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13">
                  <a:txBody>
                    <a:bodyPr/>
                    <a:lstStyle/>
                    <a:p>
                      <a:pPr algn="l" fontAlgn="b"/>
                      <a:r>
                        <a:rPr lang="cs-CZ" sz="6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cs-CZ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77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Název projektu: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Podpora krajského akčního plánování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77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Číslo projektu: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CZ.02.3.68/0.0/0.0/15_001/0000363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77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Zpracoval/a: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František Novák, HMP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77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Aktualizováno ke dni: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14"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30. 4. 2016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393"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cs-CZ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5198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Pořadové číslo rizika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Název rizika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Poznámka / popis rizika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Kategorie rizika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Identifikoval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Datum oznámení rizika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cs-CZ" sz="6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Pravděpodobnost rizika (1 - nejnižší, 5 - nejvyšší)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Dopad rizika (1 - nejnižší, 5 - nejvyšší)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Hodnocení rizika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Navržené opatření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Přijaté opatření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Termín přijetí opatření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Vlastník rizika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Opatření schváleno (ANO/NE)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Riziko eliminováno (ANO/NE)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557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Časový nesoulad v harmonogramech schválení projektů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MŠMT schválila P-KAP až 1. 3. 2016; jiné projekty KAP mají rozličnou časovou náročnost.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Rozsah projektu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Novák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8.3.2016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Zrychlit práce na metodických dokumentech tak, aby byla včas k dispozici pro kraje, které začaly s realizací krajského projektu dříve.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Jednání v rámci pracovního týmu. Vytvoření metodických listů pro krajské </a:t>
                      </a:r>
                      <a:r>
                        <a:rPr lang="cs-CZ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garanty a </a:t>
                      </a:r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jejich postupnou </a:t>
                      </a:r>
                      <a:r>
                        <a:rPr lang="cs-CZ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distribuci</a:t>
                      </a:r>
                      <a:r>
                        <a:rPr lang="cs-CZ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cs-CZ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do </a:t>
                      </a:r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krajů pro týmy.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15.3.2016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Strádal, </a:t>
                      </a:r>
                      <a:r>
                        <a:rPr lang="cs-CZ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Ondrouchová</a:t>
                      </a:r>
                      <a:endParaRPr lang="cs-CZ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417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Nezájem o metodickou podporu P-KAP.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Nezájem krajů o metodickou podporu ze strany projektu P-KAP.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Kvalita výstupů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Strádal, </a:t>
                      </a:r>
                      <a:r>
                        <a:rPr lang="cs-CZ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Ondrouchová</a:t>
                      </a:r>
                      <a:endParaRPr lang="cs-CZ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15.3.2016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Účast na workshopech, pracovní skupinách v krajích. Tvorba newsletteru ve spolupráci s NUV.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Aktivní účast </a:t>
                      </a:r>
                      <a:r>
                        <a:rPr lang="cs-CZ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mgmt</a:t>
                      </a:r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na krajských akcích. Vytvoření </a:t>
                      </a:r>
                      <a:r>
                        <a:rPr lang="cs-CZ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newsletteru</a:t>
                      </a:r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a jeho aktivní šíření po republice.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22.3.2016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Management projektu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6963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Rámec pro infrastrukturu projektových záměrů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Každý kraj předloží své projektové záměry v příloze ke KAP, nejlépe do 30. 6. 2016 pro výzvy v IROP.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Kvalita výstupů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Strádal, </a:t>
                      </a:r>
                      <a:r>
                        <a:rPr lang="cs-CZ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Ondrouchová</a:t>
                      </a:r>
                      <a:endParaRPr lang="cs-CZ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19.4.2016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cs-CZ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Vést aktivní jednání s MŠMT a MMR a včas a jednotně informovat kraje.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Vytvoření metodického materiálu pro krajské garanty k Rámci tak, aby všechny kraje mohly uvést relevantní projektové záměry pro </a:t>
                      </a:r>
                      <a:r>
                        <a:rPr lang="cs-CZ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výzvy</a:t>
                      </a:r>
                      <a:r>
                        <a:rPr lang="cs-CZ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 </a:t>
                      </a:r>
                      <a:r>
                        <a:rPr lang="cs-CZ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</a:t>
                      </a:r>
                      <a:r>
                        <a:rPr lang="cs-CZ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IROP</a:t>
                      </a:r>
                      <a:r>
                        <a:rPr lang="cs-CZ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</a:t>
                      </a:r>
                      <a:endParaRPr lang="cs-CZ" sz="7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29.4.2016</a:t>
                      </a:r>
                      <a:endParaRPr lang="cs-CZ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Kraje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45570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Znovuotevření dotazníkového šetření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Znovuotevření dotazníkového šetření pro ty SŠ a VOŠ, které se nezúčastnily šetření 12-1/ 2016.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Kvalita výstupů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Pražáková</a:t>
                      </a:r>
                      <a:b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Hrdlička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20.4.2016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cs-CZ" sz="7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Znovuotevření dotazníkového šetření pro ty SŠ a VOŠ, které se nezúčastnily šetření 12-1/ 2016.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Zaslání emailu, obvolání škol včetně zaslání opakované výzvy školám, které dotazník nevyplnily, popř. ani </a:t>
                      </a:r>
                      <a:r>
                        <a:rPr lang="cs-CZ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neotevřely</a:t>
                      </a:r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29.4.2016</a:t>
                      </a:r>
                      <a:endParaRPr lang="cs-CZ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Úlovec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" name="Obráze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977" y="998975"/>
            <a:ext cx="5972175" cy="90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20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872988" y="4043240"/>
            <a:ext cx="1350015" cy="8100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 idx="4294967295"/>
          </p:nvPr>
        </p:nvSpPr>
        <p:spPr>
          <a:xfrm>
            <a:off x="272948" y="3903201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3200" b="1" cap="all" dirty="0" smtClean="0">
                <a:solidFill>
                  <a:schemeClr val="tx2">
                    <a:lumMod val="75000"/>
                  </a:schemeClr>
                </a:solidFill>
              </a:rPr>
              <a:t>DĚKUJI ZA POZORNOST</a:t>
            </a:r>
            <a:endParaRPr lang="cs-CZ" sz="3200" b="1" cap="all" spc="5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7023023" y="4779015"/>
            <a:ext cx="2430027" cy="38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Mgr. František Novák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485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ástupný symbol pro obsah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47" y="1628980"/>
            <a:ext cx="9450106" cy="5229020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341313" y="216585"/>
            <a:ext cx="88417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Struktura projektového týmu </a:t>
            </a: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P-KAP</a:t>
            </a:r>
            <a:endParaRPr lang="cs-CZ" sz="3200" dirty="0"/>
          </a:p>
        </p:txBody>
      </p:sp>
      <p:pic>
        <p:nvPicPr>
          <p:cNvPr id="17" name="Obrázek 48"/>
          <p:cNvPicPr>
            <a:picLocks noChangeAspect="1" noChangeArrowheads="1"/>
          </p:cNvPicPr>
          <p:nvPr/>
        </p:nvPicPr>
        <p:blipFill>
          <a:blip r:embed="rId3" cstate="print"/>
          <a:srcRect l="4791" t="25618" r="78690"/>
          <a:stretch>
            <a:fillRect/>
          </a:stretch>
        </p:blipFill>
        <p:spPr bwMode="auto">
          <a:xfrm>
            <a:off x="68263" y="0"/>
            <a:ext cx="12493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6147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CÍLE</a:t>
            </a:r>
            <a:endParaRPr lang="cs-CZ" dirty="0"/>
          </a:p>
        </p:txBody>
      </p:sp>
      <p:sp>
        <p:nvSpPr>
          <p:cNvPr id="8" name="Zástupný symbol pro obsah 1"/>
          <p:cNvSpPr>
            <a:spLocks noGrp="1"/>
          </p:cNvSpPr>
          <p:nvPr>
            <p:ph idx="1"/>
          </p:nvPr>
        </p:nvSpPr>
        <p:spPr>
          <a:xfrm>
            <a:off x="198438" y="638969"/>
            <a:ext cx="9359900" cy="6030119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Obecným cílem projektu je podpora vzdělávání na středních a vyšších odborných školách v souladu se vzdělávací strategií MŠMT a s využitím akčního plánování. Uvedený obecný cíl bude realizován prostřednictvím dílčích cílů</a:t>
            </a: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: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cs-CZ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DC 1</a:t>
            </a:r>
            <a:r>
              <a:rPr lang="cs-CZ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cs-CZ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Podpora přípravy a realizace krajských akčních plánů v oblasti vzdělávání (KAP):</a:t>
            </a:r>
          </a:p>
          <a:p>
            <a:pPr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DC 1.1 zajistit metodickou a supervizní podporu přípravy </a:t>
            </a: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KAP I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: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spolupráce s krajskými projekty; dotazníkové šetření; soulad se vzdělávací politikou, kvalita);</a:t>
            </a:r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DC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1.2 metodicky podporovat </a:t>
            </a: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proces akčního plánování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, které se má stát nástrojem kvalitního řízení školství v území i na školách – </a:t>
            </a: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KAP II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0" indent="0">
              <a:buFont typeface="Wingdings" pitchFamily="2" charset="2"/>
              <a:buNone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>
              <a:defRPr/>
            </a:pPr>
            <a:endParaRPr lang="cs-CZ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6820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28970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smtClean="0"/>
              <a:t>CÍLE</a:t>
            </a:r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198438" y="836613"/>
            <a:ext cx="9359900" cy="5373687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cs-CZ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DC </a:t>
            </a:r>
            <a:r>
              <a:rPr lang="cs-CZ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2</a:t>
            </a:r>
            <a:r>
              <a:rPr lang="cs-CZ" sz="2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</a:t>
            </a:r>
            <a:r>
              <a:rPr lang="cs-CZ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Cílená </a:t>
            </a:r>
            <a:r>
              <a:rPr lang="cs-CZ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podpora škol při přípravě plánů aktivit rozvoje vzdělávání </a:t>
            </a:r>
            <a:r>
              <a:rPr lang="cs-CZ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(</a:t>
            </a:r>
            <a:r>
              <a:rPr lang="cs-CZ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resp. školních akčních </a:t>
            </a:r>
            <a:r>
              <a:rPr lang="cs-CZ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plánů), </a:t>
            </a:r>
            <a:r>
              <a:rPr lang="cs-CZ" sz="2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jejich vyhodnocování a zajišťování kvality realizovaných činností</a:t>
            </a:r>
            <a:r>
              <a:rPr lang="cs-CZ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:</a:t>
            </a:r>
          </a:p>
          <a:p>
            <a:pPr algn="just"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DC </a:t>
            </a: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2.1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zajistit systematickou podporu a přípravu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PA/ŠAP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na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středních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školách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 vyšších odborných školách jednotlivých; podpora škol při přípravě, realizaci a vyhodnocení ŠAP/PA v obou obdobích tvorby KAP</a:t>
            </a:r>
          </a:p>
          <a:p>
            <a:pPr algn="just"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>
              <a:defRPr/>
            </a:pPr>
            <a:r>
              <a:rPr lang="cs-CZ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DC 2.2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zajistit intervence směřující k podpoře škol při jejich vzdělávací činnosti; obsahové zaměření intervencí bude v souladu s aktuálně zjištěnými potřebami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škol; podpora spolupráce škol; vzdělávání PP v oblastech intervencí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68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615973" y="1047684"/>
            <a:ext cx="8605837" cy="5397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cs-CZ" altLang="cs-CZ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URČUJÍCÍ DOKUMENTY, HLAVNÍ AKTÉŘI A PROCESY </a:t>
            </a:r>
            <a:r>
              <a:rPr lang="cs-CZ" altLang="cs-CZ" sz="2200" dirty="0"/>
              <a:t>	</a:t>
            </a:r>
            <a:endParaRPr lang="cs-CZ" altLang="cs-CZ" sz="1800" dirty="0">
              <a:latin typeface="Arial Unicode MS" pitchFamily="34" charset="-128"/>
            </a:endParaRPr>
          </a:p>
        </p:txBody>
      </p:sp>
      <p:pic>
        <p:nvPicPr>
          <p:cNvPr id="4101" name="Obrázek 48"/>
          <p:cNvPicPr>
            <a:picLocks noChangeAspect="1" noChangeArrowheads="1"/>
          </p:cNvPicPr>
          <p:nvPr/>
        </p:nvPicPr>
        <p:blipFill>
          <a:blip r:embed="rId3" cstate="print"/>
          <a:srcRect l="4791" t="25618" r="78690"/>
          <a:stretch>
            <a:fillRect/>
          </a:stretch>
        </p:blipFill>
        <p:spPr bwMode="auto">
          <a:xfrm>
            <a:off x="68263" y="0"/>
            <a:ext cx="124936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ástupný symbol pro obsah 2"/>
          <p:cNvSpPr txBox="1">
            <a:spLocks/>
          </p:cNvSpPr>
          <p:nvPr/>
        </p:nvSpPr>
        <p:spPr bwMode="auto">
          <a:xfrm>
            <a:off x="1927225" y="2565401"/>
            <a:ext cx="757238" cy="3587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>
                <a:latin typeface="Tahoma" pitchFamily="34" charset="0"/>
              </a:rPr>
              <a:t>IROP</a:t>
            </a:r>
          </a:p>
        </p:txBody>
      </p:sp>
      <p:sp>
        <p:nvSpPr>
          <p:cNvPr id="2" name="Zástupný symbol pro obsah 2"/>
          <p:cNvSpPr txBox="1">
            <a:spLocks/>
          </p:cNvSpPr>
          <p:nvPr/>
        </p:nvSpPr>
        <p:spPr bwMode="auto">
          <a:xfrm>
            <a:off x="3621088" y="2565401"/>
            <a:ext cx="863600" cy="3587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 dirty="0">
                <a:latin typeface="Tahoma" pitchFamily="34" charset="0"/>
              </a:rPr>
              <a:t>OP VVV</a:t>
            </a: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 bwMode="auto">
          <a:xfrm>
            <a:off x="7400925" y="2566988"/>
            <a:ext cx="1836738" cy="323850"/>
          </a:xfrm>
          <a:prstGeom prst="rect">
            <a:avLst/>
          </a:prstGeom>
          <a:solidFill>
            <a:srgbClr val="D9D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 dirty="0">
                <a:latin typeface="Tahoma" pitchFamily="34" charset="0"/>
              </a:rPr>
              <a:t>Projekt P-KAP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 bwMode="auto">
          <a:xfrm>
            <a:off x="3116263" y="3176588"/>
            <a:ext cx="1727200" cy="3238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 dirty="0">
                <a:latin typeface="Tahoma" pitchFamily="34" charset="0"/>
              </a:rPr>
              <a:t>Oblasti intervencí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 bwMode="auto">
          <a:xfrm>
            <a:off x="7400925" y="3105151"/>
            <a:ext cx="1189038" cy="576263"/>
          </a:xfrm>
          <a:prstGeom prst="rect">
            <a:avLst/>
          </a:prstGeom>
          <a:solidFill>
            <a:srgbClr val="D9D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10800"/>
          <a:lstStyle/>
          <a:p>
            <a:pPr algn="ctr">
              <a:buFont typeface="Arial" charset="0"/>
              <a:buNone/>
            </a:pPr>
            <a:r>
              <a:rPr lang="cs-CZ" sz="1700" dirty="0" err="1">
                <a:latin typeface="Tahoma" pitchFamily="34" charset="0"/>
              </a:rPr>
              <a:t>odb</a:t>
            </a:r>
            <a:r>
              <a:rPr lang="cs-CZ" sz="1700" dirty="0">
                <a:latin typeface="Tahoma" pitchFamily="34" charset="0"/>
              </a:rPr>
              <a:t>. garanti </a:t>
            </a:r>
          </a:p>
          <a:p>
            <a:pPr algn="ctr">
              <a:buFont typeface="Arial" charset="0"/>
              <a:buNone/>
            </a:pPr>
            <a:r>
              <a:rPr lang="cs-CZ" sz="1700" dirty="0">
                <a:latin typeface="Tahoma" pitchFamily="34" charset="0"/>
              </a:rPr>
              <a:t>intervencí</a:t>
            </a: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 bwMode="auto">
          <a:xfrm>
            <a:off x="7400925" y="4437063"/>
            <a:ext cx="1836738" cy="576262"/>
          </a:xfrm>
          <a:prstGeom prst="rect">
            <a:avLst/>
          </a:prstGeom>
          <a:solidFill>
            <a:srgbClr val="D9D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 dirty="0">
                <a:latin typeface="Tahoma" pitchFamily="34" charset="0"/>
              </a:rPr>
              <a:t>odborní garanti      v krajích</a:t>
            </a: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 bwMode="auto">
          <a:xfrm>
            <a:off x="4845050" y="3897313"/>
            <a:ext cx="2484438" cy="323850"/>
          </a:xfrm>
          <a:prstGeom prst="rect">
            <a:avLst/>
          </a:prstGeom>
          <a:solidFill>
            <a:srgbClr val="D9D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 dirty="0" err="1">
                <a:latin typeface="Tahoma" pitchFamily="34" charset="0"/>
              </a:rPr>
              <a:t>minitýmy</a:t>
            </a:r>
            <a:r>
              <a:rPr lang="cs-CZ" sz="1700" dirty="0">
                <a:latin typeface="Tahoma" pitchFamily="34" charset="0"/>
              </a:rPr>
              <a:t> intervencí</a:t>
            </a:r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 bwMode="auto">
          <a:xfrm>
            <a:off x="5167314" y="4437063"/>
            <a:ext cx="1800225" cy="576262"/>
          </a:xfrm>
          <a:prstGeom prst="rect">
            <a:avLst/>
          </a:prstGeom>
          <a:solidFill>
            <a:srgbClr val="D9D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 dirty="0">
                <a:latin typeface="Tahoma" pitchFamily="34" charset="0"/>
              </a:rPr>
              <a:t>pracovní skupina Vzdělávání (RSK)</a:t>
            </a:r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 bwMode="auto">
          <a:xfrm>
            <a:off x="3619500" y="6129338"/>
            <a:ext cx="1404938" cy="431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2000" b="1" dirty="0">
                <a:latin typeface="Tahoma" pitchFamily="34" charset="0"/>
              </a:rPr>
              <a:t>ŠAP/PA</a:t>
            </a:r>
          </a:p>
        </p:txBody>
      </p:sp>
      <p:sp>
        <p:nvSpPr>
          <p:cNvPr id="4111" name="Zástupný symbol pro obsah 2"/>
          <p:cNvSpPr txBox="1">
            <a:spLocks/>
          </p:cNvSpPr>
          <p:nvPr/>
        </p:nvSpPr>
        <p:spPr bwMode="auto">
          <a:xfrm>
            <a:off x="560389" y="2565400"/>
            <a:ext cx="757237" cy="395288"/>
          </a:xfrm>
          <a:prstGeom prst="rect">
            <a:avLst/>
          </a:prstGeom>
          <a:solidFill>
            <a:srgbClr val="666699"/>
          </a:solidFill>
          <a:ln w="9525">
            <a:solidFill>
              <a:srgbClr val="000000">
                <a:alpha val="1176"/>
              </a:srgbClr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2000" b="1">
                <a:solidFill>
                  <a:schemeClr val="bg1"/>
                </a:solidFill>
                <a:latin typeface="Tahoma" pitchFamily="34" charset="0"/>
              </a:rPr>
              <a:t>ČR</a:t>
            </a:r>
          </a:p>
        </p:txBody>
      </p:sp>
      <p:sp>
        <p:nvSpPr>
          <p:cNvPr id="4112" name="Zástupný symbol pro obsah 2"/>
          <p:cNvSpPr txBox="1">
            <a:spLocks/>
          </p:cNvSpPr>
          <p:nvPr/>
        </p:nvSpPr>
        <p:spPr bwMode="auto">
          <a:xfrm>
            <a:off x="560389" y="4508501"/>
            <a:ext cx="757237" cy="396875"/>
          </a:xfrm>
          <a:prstGeom prst="rect">
            <a:avLst/>
          </a:prstGeom>
          <a:solidFill>
            <a:srgbClr val="666699"/>
          </a:solidFill>
          <a:ln w="9525">
            <a:solidFill>
              <a:srgbClr val="000000">
                <a:alpha val="1176"/>
              </a:srgbClr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2000" b="1">
                <a:solidFill>
                  <a:schemeClr val="bg1"/>
                </a:solidFill>
                <a:latin typeface="Tahoma" pitchFamily="34" charset="0"/>
              </a:rPr>
              <a:t>Kraj</a:t>
            </a:r>
          </a:p>
        </p:txBody>
      </p:sp>
      <p:sp>
        <p:nvSpPr>
          <p:cNvPr id="4113" name="Zástupný symbol pro obsah 2"/>
          <p:cNvSpPr txBox="1">
            <a:spLocks/>
          </p:cNvSpPr>
          <p:nvPr/>
        </p:nvSpPr>
        <p:spPr bwMode="auto">
          <a:xfrm>
            <a:off x="560389" y="6129339"/>
            <a:ext cx="757237" cy="395287"/>
          </a:xfrm>
          <a:prstGeom prst="rect">
            <a:avLst/>
          </a:prstGeom>
          <a:solidFill>
            <a:srgbClr val="666699"/>
          </a:solidFill>
          <a:ln w="9525">
            <a:solidFill>
              <a:srgbClr val="000000">
                <a:alpha val="1176"/>
              </a:srgbClr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2000" b="1">
                <a:solidFill>
                  <a:schemeClr val="bg1"/>
                </a:solidFill>
                <a:latin typeface="Tahoma" pitchFamily="34" charset="0"/>
              </a:rPr>
              <a:t>Škola</a:t>
            </a:r>
          </a:p>
        </p:txBody>
      </p:sp>
      <p:sp>
        <p:nvSpPr>
          <p:cNvPr id="4114" name="Line 38"/>
          <p:cNvSpPr>
            <a:spLocks noChangeShapeType="1"/>
          </p:cNvSpPr>
          <p:nvPr/>
        </p:nvSpPr>
        <p:spPr bwMode="auto">
          <a:xfrm>
            <a:off x="381000" y="3752850"/>
            <a:ext cx="91440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15" name="Line 39"/>
          <p:cNvSpPr>
            <a:spLocks noChangeShapeType="1"/>
          </p:cNvSpPr>
          <p:nvPr/>
        </p:nvSpPr>
        <p:spPr bwMode="auto">
          <a:xfrm>
            <a:off x="381000" y="5949950"/>
            <a:ext cx="91440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15" name="Zástupný symbol pro obsah 2"/>
          <p:cNvSpPr txBox="1">
            <a:spLocks/>
          </p:cNvSpPr>
          <p:nvPr/>
        </p:nvSpPr>
        <p:spPr bwMode="auto">
          <a:xfrm>
            <a:off x="1927225" y="4508500"/>
            <a:ext cx="757238" cy="431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2000" b="1">
                <a:latin typeface="Tahoma" pitchFamily="34" charset="0"/>
              </a:rPr>
              <a:t>RAP</a:t>
            </a:r>
          </a:p>
        </p:txBody>
      </p:sp>
      <p:sp>
        <p:nvSpPr>
          <p:cNvPr id="4144" name="Line 48"/>
          <p:cNvSpPr>
            <a:spLocks noChangeShapeType="1"/>
          </p:cNvSpPr>
          <p:nvPr/>
        </p:nvSpPr>
        <p:spPr bwMode="auto">
          <a:xfrm>
            <a:off x="2287588" y="2924176"/>
            <a:ext cx="0" cy="1584325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45" name="Line 49"/>
          <p:cNvSpPr>
            <a:spLocks noChangeShapeType="1"/>
          </p:cNvSpPr>
          <p:nvPr/>
        </p:nvSpPr>
        <p:spPr bwMode="auto">
          <a:xfrm>
            <a:off x="4016375" y="2924176"/>
            <a:ext cx="0" cy="252413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16" name="Zástupný symbol pro obsah 2"/>
          <p:cNvSpPr txBox="1">
            <a:spLocks/>
          </p:cNvSpPr>
          <p:nvPr/>
        </p:nvSpPr>
        <p:spPr bwMode="auto">
          <a:xfrm>
            <a:off x="3079751" y="1952626"/>
            <a:ext cx="1871663" cy="3587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 i="1" dirty="0">
                <a:latin typeface="Tahoma" pitchFamily="34" charset="0"/>
              </a:rPr>
              <a:t>Strategie VP 2020</a:t>
            </a:r>
          </a:p>
        </p:txBody>
      </p:sp>
      <p:sp>
        <p:nvSpPr>
          <p:cNvPr id="4120" name="Line 57"/>
          <p:cNvSpPr>
            <a:spLocks noChangeShapeType="1"/>
          </p:cNvSpPr>
          <p:nvPr/>
        </p:nvSpPr>
        <p:spPr bwMode="auto">
          <a:xfrm>
            <a:off x="381000" y="1881188"/>
            <a:ext cx="91440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55" name="Line 59"/>
          <p:cNvSpPr>
            <a:spLocks noChangeShapeType="1"/>
          </p:cNvSpPr>
          <p:nvPr/>
        </p:nvSpPr>
        <p:spPr bwMode="auto">
          <a:xfrm>
            <a:off x="4016375" y="2312988"/>
            <a:ext cx="0" cy="252412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17" name="Zástupný symbol pro obsah 2"/>
          <p:cNvSpPr txBox="1">
            <a:spLocks/>
          </p:cNvSpPr>
          <p:nvPr/>
        </p:nvSpPr>
        <p:spPr bwMode="auto">
          <a:xfrm>
            <a:off x="1639888" y="1952626"/>
            <a:ext cx="1295400" cy="3587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 i="1" dirty="0">
                <a:latin typeface="Tahoma" pitchFamily="34" charset="0"/>
              </a:rPr>
              <a:t>Strategie RR</a:t>
            </a:r>
          </a:p>
        </p:txBody>
      </p:sp>
      <p:sp>
        <p:nvSpPr>
          <p:cNvPr id="4157" name="Line 61"/>
          <p:cNvSpPr>
            <a:spLocks noChangeShapeType="1"/>
          </p:cNvSpPr>
          <p:nvPr/>
        </p:nvSpPr>
        <p:spPr bwMode="auto">
          <a:xfrm>
            <a:off x="2287588" y="2312988"/>
            <a:ext cx="0" cy="252412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58" name="Line 62"/>
          <p:cNvSpPr>
            <a:spLocks noChangeShapeType="1"/>
          </p:cNvSpPr>
          <p:nvPr/>
        </p:nvSpPr>
        <p:spPr bwMode="auto">
          <a:xfrm>
            <a:off x="4016375" y="4941888"/>
            <a:ext cx="0" cy="118745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18" name="Zástupný symbol pro obsah 2"/>
          <p:cNvSpPr txBox="1">
            <a:spLocks/>
          </p:cNvSpPr>
          <p:nvPr/>
        </p:nvSpPr>
        <p:spPr bwMode="auto">
          <a:xfrm>
            <a:off x="1782763" y="6165851"/>
            <a:ext cx="1403350" cy="358775"/>
          </a:xfrm>
          <a:prstGeom prst="rect">
            <a:avLst/>
          </a:prstGeom>
          <a:solidFill>
            <a:srgbClr val="D9D9D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1700" dirty="0">
                <a:latin typeface="Tahoma" pitchFamily="34" charset="0"/>
              </a:rPr>
              <a:t>potřeby škol</a:t>
            </a:r>
          </a:p>
        </p:txBody>
      </p:sp>
      <p:sp>
        <p:nvSpPr>
          <p:cNvPr id="4162" name="Arc 66"/>
          <p:cNvSpPr>
            <a:spLocks/>
          </p:cNvSpPr>
          <p:nvPr/>
        </p:nvSpPr>
        <p:spPr bwMode="auto">
          <a:xfrm>
            <a:off x="4845050" y="3429001"/>
            <a:ext cx="863600" cy="4683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wrap="none" lIns="18000" tIns="10800" rIns="18000" bIns="10800" anchor="ctr"/>
          <a:lstStyle/>
          <a:p>
            <a:endParaRPr lang="cs-CZ"/>
          </a:p>
        </p:txBody>
      </p:sp>
      <p:sp>
        <p:nvSpPr>
          <p:cNvPr id="4163" name="Line 67"/>
          <p:cNvSpPr>
            <a:spLocks noChangeShapeType="1"/>
          </p:cNvSpPr>
          <p:nvPr/>
        </p:nvSpPr>
        <p:spPr bwMode="auto">
          <a:xfrm>
            <a:off x="4845051" y="3321050"/>
            <a:ext cx="2555875" cy="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64" name="Line 68"/>
          <p:cNvSpPr>
            <a:spLocks noChangeShapeType="1"/>
          </p:cNvSpPr>
          <p:nvPr/>
        </p:nvSpPr>
        <p:spPr bwMode="auto">
          <a:xfrm>
            <a:off x="4484689" y="2744788"/>
            <a:ext cx="2916237" cy="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65" name="Line 69"/>
          <p:cNvSpPr>
            <a:spLocks noChangeShapeType="1"/>
          </p:cNvSpPr>
          <p:nvPr/>
        </p:nvSpPr>
        <p:spPr bwMode="auto">
          <a:xfrm>
            <a:off x="8013700" y="2889250"/>
            <a:ext cx="0" cy="21590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68" name="Line 72"/>
          <p:cNvSpPr>
            <a:spLocks noChangeShapeType="1"/>
          </p:cNvSpPr>
          <p:nvPr/>
        </p:nvSpPr>
        <p:spPr bwMode="auto">
          <a:xfrm>
            <a:off x="8840788" y="2889251"/>
            <a:ext cx="0" cy="1547813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71" name="Line 75"/>
          <p:cNvSpPr>
            <a:spLocks noChangeShapeType="1"/>
          </p:cNvSpPr>
          <p:nvPr/>
        </p:nvSpPr>
        <p:spPr bwMode="auto">
          <a:xfrm>
            <a:off x="6032500" y="4221163"/>
            <a:ext cx="0" cy="21590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72" name="Arc 76"/>
          <p:cNvSpPr>
            <a:spLocks/>
          </p:cNvSpPr>
          <p:nvPr/>
        </p:nvSpPr>
        <p:spPr bwMode="auto">
          <a:xfrm flipH="1">
            <a:off x="6392863" y="3429001"/>
            <a:ext cx="1008062" cy="4683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wrap="none" lIns="18000" tIns="10800" rIns="18000" bIns="10800" anchor="ctr"/>
          <a:lstStyle/>
          <a:p>
            <a:endParaRPr lang="cs-CZ"/>
          </a:p>
        </p:txBody>
      </p:sp>
      <p:sp>
        <p:nvSpPr>
          <p:cNvPr id="4173" name="Line 77"/>
          <p:cNvSpPr>
            <a:spLocks noChangeShapeType="1"/>
          </p:cNvSpPr>
          <p:nvPr/>
        </p:nvSpPr>
        <p:spPr bwMode="auto">
          <a:xfrm>
            <a:off x="8013700" y="3681413"/>
            <a:ext cx="0" cy="75565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74" name="Line 78"/>
          <p:cNvSpPr>
            <a:spLocks noChangeShapeType="1"/>
          </p:cNvSpPr>
          <p:nvPr/>
        </p:nvSpPr>
        <p:spPr bwMode="auto">
          <a:xfrm flipH="1">
            <a:off x="6932613" y="4724400"/>
            <a:ext cx="468312" cy="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75" name="Line 79"/>
          <p:cNvSpPr>
            <a:spLocks noChangeShapeType="1"/>
          </p:cNvSpPr>
          <p:nvPr/>
        </p:nvSpPr>
        <p:spPr bwMode="auto">
          <a:xfrm>
            <a:off x="3189288" y="6345238"/>
            <a:ext cx="431800" cy="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76" name="Line 80"/>
          <p:cNvSpPr>
            <a:spLocks noChangeShapeType="1"/>
          </p:cNvSpPr>
          <p:nvPr/>
        </p:nvSpPr>
        <p:spPr bwMode="auto">
          <a:xfrm flipH="1">
            <a:off x="4376738" y="4724400"/>
            <a:ext cx="792162" cy="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84" name="Line 88"/>
          <p:cNvSpPr>
            <a:spLocks noChangeShapeType="1"/>
          </p:cNvSpPr>
          <p:nvPr/>
        </p:nvSpPr>
        <p:spPr bwMode="auto">
          <a:xfrm flipV="1">
            <a:off x="2576514" y="4941888"/>
            <a:ext cx="1152525" cy="1223962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4187" name="Line 91"/>
          <p:cNvSpPr>
            <a:spLocks noChangeShapeType="1"/>
          </p:cNvSpPr>
          <p:nvPr/>
        </p:nvSpPr>
        <p:spPr bwMode="auto">
          <a:xfrm>
            <a:off x="4016375" y="3500438"/>
            <a:ext cx="0" cy="1008062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  <p:sp>
        <p:nvSpPr>
          <p:cNvPr id="19" name="Zástupný symbol pro obsah 2"/>
          <p:cNvSpPr txBox="1">
            <a:spLocks/>
          </p:cNvSpPr>
          <p:nvPr/>
        </p:nvSpPr>
        <p:spPr bwMode="auto">
          <a:xfrm>
            <a:off x="3621089" y="4508500"/>
            <a:ext cx="757237" cy="4318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36000" rIns="0" bIns="10800"/>
          <a:lstStyle/>
          <a:p>
            <a:pPr algn="ctr">
              <a:buFont typeface="Arial" charset="0"/>
              <a:buNone/>
            </a:pPr>
            <a:r>
              <a:rPr lang="cs-CZ" sz="2000" b="1">
                <a:latin typeface="Tahoma" pitchFamily="34" charset="0"/>
              </a:rPr>
              <a:t>KAP</a:t>
            </a:r>
          </a:p>
        </p:txBody>
      </p:sp>
      <p:sp>
        <p:nvSpPr>
          <p:cNvPr id="4189" name="Line 93"/>
          <p:cNvSpPr>
            <a:spLocks noChangeShapeType="1"/>
          </p:cNvSpPr>
          <p:nvPr/>
        </p:nvSpPr>
        <p:spPr bwMode="auto">
          <a:xfrm>
            <a:off x="2684464" y="4724400"/>
            <a:ext cx="936625" cy="0"/>
          </a:xfrm>
          <a:prstGeom prst="line">
            <a:avLst/>
          </a:prstGeom>
          <a:noFill/>
          <a:ln w="15875">
            <a:solidFill>
              <a:srgbClr val="333333"/>
            </a:solidFill>
            <a:round/>
            <a:headEnd/>
            <a:tailEnd type="triangle" w="lg" len="lg"/>
          </a:ln>
        </p:spPr>
        <p:txBody>
          <a:bodyPr lIns="18000" tIns="10800" rIns="18000" bIns="10800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79122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9" grpId="0" animBg="1"/>
      <p:bldP spid="10" grpId="0" animBg="1"/>
      <p:bldP spid="15" grpId="0" animBg="1"/>
      <p:bldP spid="4144" grpId="0" animBg="1"/>
      <p:bldP spid="4145" grpId="0" animBg="1"/>
      <p:bldP spid="16" grpId="0" animBg="1"/>
      <p:bldP spid="4155" grpId="0" animBg="1"/>
      <p:bldP spid="17" grpId="0" animBg="1"/>
      <p:bldP spid="4157" grpId="0" animBg="1"/>
      <p:bldP spid="4158" grpId="0" animBg="1"/>
      <p:bldP spid="18" grpId="0" animBg="1"/>
      <p:bldP spid="4162" grpId="0" animBg="1"/>
      <p:bldP spid="4163" grpId="0" animBg="1"/>
      <p:bldP spid="4164" grpId="0" animBg="1"/>
      <p:bldP spid="4165" grpId="0" animBg="1"/>
      <p:bldP spid="4168" grpId="0" animBg="1"/>
      <p:bldP spid="4171" grpId="0" animBg="1"/>
      <p:bldP spid="4172" grpId="0" animBg="1"/>
      <p:bldP spid="4173" grpId="0" animBg="1"/>
      <p:bldP spid="4174" grpId="0" animBg="1"/>
      <p:bldP spid="4175" grpId="0" animBg="1"/>
      <p:bldP spid="4176" grpId="0" animBg="1"/>
      <p:bldP spid="4184" grpId="0" animBg="1"/>
      <p:bldP spid="4187" grpId="0" animBg="1"/>
      <p:bldP spid="19" grpId="0" animBg="1"/>
      <p:bldP spid="41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5"/>
          <p:cNvSpPr>
            <a:spLocks noGrp="1"/>
          </p:cNvSpPr>
          <p:nvPr>
            <p:ph type="title" idx="4294967295"/>
          </p:nvPr>
        </p:nvSpPr>
        <p:spPr>
          <a:xfrm>
            <a:off x="92946" y="5049018"/>
            <a:ext cx="9540106" cy="785813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pl-PL" sz="2800" b="1" cap="all" dirty="0">
                <a:solidFill>
                  <a:srgbClr val="333F50"/>
                </a:solidFill>
              </a:rPr>
              <a:t>Dc 1 PODPORA PŘÍPRAVY A REALIZACE KAP</a:t>
            </a:r>
            <a:endParaRPr lang="cs-CZ" sz="2800" b="1" cap="all" spc="50" dirty="0">
              <a:solidFill>
                <a:srgbClr val="333F5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847" y="1191587"/>
            <a:ext cx="5776184" cy="360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7107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err="1" smtClean="0"/>
              <a:t>Dc</a:t>
            </a:r>
            <a:r>
              <a:rPr lang="cs-CZ" dirty="0" smtClean="0"/>
              <a:t> 1 PODPORA PŘÍPRAVY A REALIZACE KAP</a:t>
            </a:r>
            <a:endParaRPr lang="cs-CZ" dirty="0"/>
          </a:p>
        </p:txBody>
      </p:sp>
      <p:sp>
        <p:nvSpPr>
          <p:cNvPr id="10" name="Zástupný symbol pro obsah 4"/>
          <p:cNvSpPr>
            <a:spLocks noGrp="1"/>
          </p:cNvSpPr>
          <p:nvPr>
            <p:ph idx="1"/>
          </p:nvPr>
        </p:nvSpPr>
        <p:spPr>
          <a:xfrm>
            <a:off x="198438" y="692150"/>
            <a:ext cx="9359900" cy="5689600"/>
          </a:xfrm>
        </p:spPr>
        <p:txBody>
          <a:bodyPr/>
          <a:lstStyle/>
          <a:p>
            <a:pPr eaLnBrk="1" hangingPunct="1">
              <a:defRPr/>
            </a:pPr>
            <a:r>
              <a:rPr lang="cs-CZ" alt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= po celý projekt a v každém kraji </a:t>
            </a:r>
            <a:r>
              <a:rPr lang="cs-CZ" altLang="cs-CZ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IPs</a:t>
            </a:r>
            <a:r>
              <a:rPr lang="cs-CZ" alt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zajistí metodickou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vzdělávací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</a:t>
            </a:r>
          </a:p>
          <a:p>
            <a:pPr eaLnBrk="1" hangingPunct="1">
              <a:defRPr/>
            </a:pP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 poradenskou podporu pro přípravu KAP:</a:t>
            </a:r>
          </a:p>
          <a:p>
            <a:pPr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q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cs-CZ" sz="2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Pracovní skupina Vzdělávání;</a:t>
            </a: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q"/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Odborný garant KAP –  řídí realizaci projektu P_KAP v kraji, spolupracuje s projektovým týmem KAP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např. </a:t>
            </a:r>
          </a:p>
          <a:p>
            <a:pPr marL="1219200" lvl="1" indent="-342900" eaLnBrk="1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při přípravě KAP (analýzy, šetření, </a:t>
            </a:r>
            <a:r>
              <a:rPr lang="cs-CZ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prioritizace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potřeb);</a:t>
            </a:r>
          </a:p>
          <a:p>
            <a:pPr marL="1219200" lvl="1" indent="-342900" eaLnBrk="1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přípravě workshopů, seminářů pro školy v oblasti povinných intervencí;</a:t>
            </a:r>
          </a:p>
          <a:p>
            <a:pPr marL="1219200" lvl="1" indent="-342900" eaLnBrk="1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vytváření sítí metodiků;</a:t>
            </a:r>
          </a:p>
          <a:p>
            <a:pPr marL="1219200" lvl="1" indent="-342900" eaLnBrk="1" hangingPunct="1">
              <a:buClr>
                <a:schemeClr val="tx1">
                  <a:lumMod val="75000"/>
                  <a:lumOff val="25000"/>
                </a:schemeClr>
              </a:buClr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monitoring realizace KAP.</a:t>
            </a: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zajištění každoročního </a:t>
            </a: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setkání vedoucích všech realizačních týmů KAP.</a:t>
            </a:r>
            <a:endParaRPr lang="cs-CZ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sz="2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altLang="cs-CZ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804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1"/>
            <a:ext cx="9906000" cy="728971"/>
          </a:xfrm>
        </p:spPr>
        <p:txBody>
          <a:bodyPr/>
          <a:lstStyle/>
          <a:p>
            <a:pPr algn="r"/>
            <a:r>
              <a:rPr lang="cs-CZ" dirty="0"/>
              <a:t> </a:t>
            </a:r>
            <a:r>
              <a:rPr lang="cs-CZ" dirty="0" err="1" smtClean="0"/>
              <a:t>dc</a:t>
            </a:r>
            <a:r>
              <a:rPr lang="cs-CZ" dirty="0" smtClean="0"/>
              <a:t> 1 podpora přípravy a realizace kap </a:t>
            </a:r>
            <a:endParaRPr lang="cs-CZ" dirty="0"/>
          </a:p>
        </p:txBody>
      </p:sp>
      <p:sp>
        <p:nvSpPr>
          <p:cNvPr id="6" name="Zástupný symbol pro obsah 4"/>
          <p:cNvSpPr>
            <a:spLocks noGrp="1"/>
          </p:cNvSpPr>
          <p:nvPr>
            <p:ph idx="1"/>
          </p:nvPr>
        </p:nvSpPr>
        <p:spPr>
          <a:xfrm>
            <a:off x="198438" y="692150"/>
            <a:ext cx="9359900" cy="5689600"/>
          </a:xfrm>
        </p:spPr>
        <p:txBody>
          <a:bodyPr/>
          <a:lstStyle/>
          <a:p>
            <a:pPr marL="342900" indent="-342900" eaLnBrk="1" hangingPunct="1">
              <a:buClr>
                <a:srgbClr val="003399"/>
              </a:buClr>
              <a:defRPr/>
            </a:pPr>
            <a:endParaRPr lang="cs-CZ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q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minitýmy/pracovní týmy; </a:t>
            </a: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garant intervence;</a:t>
            </a:r>
          </a:p>
          <a:p>
            <a:pPr marL="342900" indent="-342900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semináře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pro pracovníky realizačního týmu, PS Vzdělávání, zástupce zřizovatele s cílem sjednotit pojetí jednotlivých oblastí intervencí;</a:t>
            </a: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endParaRPr lang="cs-CZ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q"/>
              <a:defRPr/>
            </a:pPr>
            <a:r>
              <a:rPr lang="cs-C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garant inkluze;</a:t>
            </a:r>
          </a:p>
          <a:p>
            <a:pPr marL="342900" indent="-342900" eaLnBrk="1" hangingPunct="1">
              <a:buClr>
                <a:schemeClr val="tx1">
                  <a:lumMod val="75000"/>
                  <a:lumOff val="25000"/>
                </a:schemeClr>
              </a:buClr>
              <a:buFont typeface="Wingdings" pitchFamily="2" charset="2"/>
              <a:buChar char="§"/>
              <a:defRPr/>
            </a:pP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mapování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situace v oblasti inkluzivního vzdělávání na všech středních a vyšších odborných školách v 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kraji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 příprava </a:t>
            </a:r>
            <a:r>
              <a:rPr lang="cs-CZ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zprávy o stavu inkluze a návrh opatření</a:t>
            </a:r>
            <a:r>
              <a:rPr lang="cs-CZ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.</a:t>
            </a: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sz="2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sz="22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eaLnBrk="1" hangingPunct="1">
              <a:buFont typeface="Wingdings" pitchFamily="2" charset="2"/>
              <a:buChar char="§"/>
              <a:defRPr/>
            </a:pPr>
            <a:endParaRPr lang="cs-CZ" altLang="cs-CZ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9251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ELICKY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3141</TotalTime>
  <Words>1002</Words>
  <Application>Microsoft Office PowerPoint</Application>
  <PresentationFormat>A4 (210 x 297 mm)</PresentationFormat>
  <Paragraphs>226</Paragraphs>
  <Slides>22</Slides>
  <Notes>8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4" baseType="lpstr">
      <vt:lpstr>VELICKY</vt:lpstr>
      <vt:lpstr>CorelDRAW</vt:lpstr>
      <vt:lpstr>PODPORA KRAJSKÉHO AKČNÍHO PLÁNOVÁNÍ</vt:lpstr>
      <vt:lpstr>Prezentace aplikace PowerPoint</vt:lpstr>
      <vt:lpstr>Prezentace aplikace PowerPoint</vt:lpstr>
      <vt:lpstr> CÍLE</vt:lpstr>
      <vt:lpstr> CÍLE</vt:lpstr>
      <vt:lpstr>Prezentace aplikace PowerPoint</vt:lpstr>
      <vt:lpstr>Dc 1 PODPORA PŘÍPRAVY A REALIZACE KAP</vt:lpstr>
      <vt:lpstr> Dc 1 PODPORA PŘÍPRAVY A REALIZACE KAP</vt:lpstr>
      <vt:lpstr> dc 1 podpora přípravy a realizace kap </vt:lpstr>
      <vt:lpstr>Prezentace aplikace PowerPoint</vt:lpstr>
      <vt:lpstr>METODICKÁ PODPORA TVORBY kaP</vt:lpstr>
      <vt:lpstr>Šetření - Analýza potřeb škol</vt:lpstr>
      <vt:lpstr> šetření</vt:lpstr>
      <vt:lpstr> analýza potřeb – prioritizace povinných oblastí</vt:lpstr>
      <vt:lpstr>DC 2  podpora škol při přípravě pa/šap</vt:lpstr>
      <vt:lpstr>PODPORA ŠKOL PŘI PLÁNOVÁNÍ AKTIVIT (pa/šap)</vt:lpstr>
      <vt:lpstr>Prezentace aplikace PowerPoint</vt:lpstr>
      <vt:lpstr> PŘEHLED NÁVŠTĚV a spolupráce V KRAJÍCH</vt:lpstr>
      <vt:lpstr>Shrnutí dosavadních aktivit</vt:lpstr>
      <vt:lpstr> Finanční náklady projektu 275 930 531,20 Kč </vt:lpstr>
      <vt:lpstr>RIZIKa projektu</vt:lpstr>
      <vt:lpstr>DĚKUJI ZA POZORNOST</vt:lpstr>
    </vt:vector>
  </TitlesOfParts>
  <Company>NUV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Velický Jan</dc:creator>
  <cp:lastModifiedBy>Vláčilová Bronislava</cp:lastModifiedBy>
  <cp:revision>226</cp:revision>
  <dcterms:created xsi:type="dcterms:W3CDTF">2014-09-08T12:25:00Z</dcterms:created>
  <dcterms:modified xsi:type="dcterms:W3CDTF">2016-06-22T13:12:11Z</dcterms:modified>
</cp:coreProperties>
</file>