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312" r:id="rId4"/>
    <p:sldId id="310" r:id="rId5"/>
    <p:sldId id="317" r:id="rId6"/>
    <p:sldId id="313" r:id="rId7"/>
    <p:sldId id="314" r:id="rId8"/>
    <p:sldId id="311" r:id="rId9"/>
    <p:sldId id="315" r:id="rId10"/>
    <p:sldId id="297" r:id="rId11"/>
    <p:sldId id="306" r:id="rId12"/>
    <p:sldId id="307" r:id="rId13"/>
    <p:sldId id="305" r:id="rId14"/>
    <p:sldId id="316" r:id="rId15"/>
    <p:sldId id="309" r:id="rId16"/>
    <p:sldId id="304" r:id="rId17"/>
  </p:sldIdLst>
  <p:sldSz cx="9144000" cy="6858000" type="screen4x3"/>
  <p:notesSz cx="6796088" cy="992505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Střední styl 4 – zvýraznění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4971" cy="496253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545" y="1"/>
            <a:ext cx="2944971" cy="496253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r">
              <a:defRPr sz="1200"/>
            </a:lvl1pPr>
          </a:lstStyle>
          <a:p>
            <a:fld id="{C7CD4A66-D694-407F-BADF-66392D21F8AA}" type="datetimeFigureOut">
              <a:rPr lang="cs-CZ" smtClean="0"/>
              <a:t>16.11.2020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1" y="9427075"/>
            <a:ext cx="2944971" cy="496253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545" y="9427075"/>
            <a:ext cx="2944971" cy="496253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r">
              <a:defRPr sz="1200"/>
            </a:lvl1pPr>
          </a:lstStyle>
          <a:p>
            <a:fld id="{C82BDB55-F5CF-44AC-83E1-18C7AEF4201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642695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457" cy="496809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013" y="1"/>
            <a:ext cx="2945456" cy="496809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r">
              <a:defRPr sz="1200"/>
            </a:lvl1pPr>
          </a:lstStyle>
          <a:p>
            <a:fld id="{A8DB2659-8A15-4620-B29F-5CC01D7C9F27}" type="datetimeFigureOut">
              <a:rPr lang="cs-CZ" smtClean="0"/>
              <a:t>16.11.2020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08" tIns="45354" rIns="90708" bIns="45354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0096" y="4714122"/>
            <a:ext cx="5435898" cy="4466510"/>
          </a:xfrm>
          <a:prstGeom prst="rect">
            <a:avLst/>
          </a:prstGeom>
        </p:spPr>
        <p:txBody>
          <a:bodyPr vert="horz" lIns="90708" tIns="45354" rIns="90708" bIns="45354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2" y="9426656"/>
            <a:ext cx="2945457" cy="496808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013" y="9426656"/>
            <a:ext cx="2945456" cy="496808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r">
              <a:defRPr sz="1200"/>
            </a:lvl1pPr>
          </a:lstStyle>
          <a:p>
            <a:fld id="{29D273A5-1078-43FB-AC60-34B60AD6BD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39453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3C0243-09C0-4806-BEE6-282F4DD3424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8089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5C50EF-D1F4-4E5D-8EFD-C4D1B9A5D9E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2782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C5910D-5B17-4737-B181-AC1963B207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3297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21B03A-8747-418A-80DD-5B3312A77D7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1164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BE2BE1-5234-4BDB-8292-F8102E20846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2004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1EB3E7-15C0-451D-AA1A-D70D633134D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0564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2328C9-15CD-4424-9829-D6390ABB654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1252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6E79AE-B947-45AE-A584-AEA31580F92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1200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F38621-789F-4785-9C3E-01751338911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7451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AA8AA4-3645-46C4-BCAB-AA88E98218F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5408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9ED85D-9900-472F-9599-F81BC95B7C7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804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4DA9623-C36A-4FAE-BE98-DB665AE6C01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lkraj.cz/podpora-polytechnickeho-vzdelavani-a-remesel-v-olomouckem-kraji-pro-skolni-rok-2020-2021-cl-4652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olomouckeskolstvi.pincity.cz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a.stouracova@kr-olomoucky.cz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242733"/>
            <a:ext cx="6629400" cy="5516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1295400"/>
            <a:ext cx="6748624" cy="5562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cs-CZ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Setkání </a:t>
            </a:r>
            <a:r>
              <a:rPr lang="cs-CZ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výchovných poradců </a:t>
            </a:r>
            <a:r>
              <a:rPr lang="cs-CZ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/>
            </a:r>
            <a:br>
              <a:rPr lang="cs-CZ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</a:br>
            <a:r>
              <a:rPr lang="cs-CZ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Olomouckého kraje</a:t>
            </a:r>
            <a:br>
              <a:rPr lang="cs-CZ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</a:br>
            <a:r>
              <a:rPr lang="cs-CZ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/>
            </a:r>
            <a:br>
              <a:rPr lang="cs-CZ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</a:br>
            <a:r>
              <a:rPr lang="cs-CZ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/>
            </a:r>
            <a:br>
              <a:rPr lang="cs-CZ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</a:br>
            <a:r>
              <a:rPr lang="cs-CZ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/>
            </a:r>
            <a:br>
              <a:rPr lang="cs-CZ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</a:br>
            <a:endParaRPr lang="cs-CZ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 flipV="1">
            <a:off x="1371600" y="5638800"/>
            <a:ext cx="6400800" cy="381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cs-CZ" sz="2400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eaLnBrk="1" hangingPunct="1"/>
            <a:endParaRPr lang="cs-CZ" dirty="0" smtClean="0"/>
          </a:p>
        </p:txBody>
      </p:sp>
      <p:sp>
        <p:nvSpPr>
          <p:cNvPr id="2" name="Obdélník 1"/>
          <p:cNvSpPr/>
          <p:nvPr/>
        </p:nvSpPr>
        <p:spPr>
          <a:xfrm>
            <a:off x="3124200" y="596537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cs-CZ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19. listopadu 2020</a:t>
            </a:r>
            <a:r>
              <a:rPr lang="cs-CZ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/>
            </a:r>
            <a:br>
              <a:rPr lang="cs-CZ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</a:br>
            <a:r>
              <a:rPr lang="cs-CZ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on-line konference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r" eaLnBrk="1" hangingPunct="1">
              <a:spcAft>
                <a:spcPts val="1200"/>
              </a:spcAft>
              <a:defRPr/>
            </a:pPr>
            <a:endParaRPr lang="cs-CZ" altLang="cs-CZ" sz="2400" b="1" u="sng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220326" y="1691867"/>
            <a:ext cx="5334000" cy="4343143"/>
          </a:xfrm>
        </p:spPr>
        <p:txBody>
          <a:bodyPr/>
          <a:lstStyle/>
          <a:p>
            <a:pPr marL="0" indent="0" algn="ctr" eaLnBrk="1" hangingPunct="1">
              <a:spcAft>
                <a:spcPts val="1200"/>
              </a:spcAft>
              <a:buFontTx/>
              <a:buNone/>
              <a:defRPr/>
            </a:pPr>
            <a:endParaRPr lang="cs-CZ" altLang="cs-CZ" sz="24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marL="0" indent="0" algn="ctr" eaLnBrk="1" hangingPunct="1">
              <a:spcAft>
                <a:spcPts val="1200"/>
              </a:spcAft>
              <a:buFontTx/>
              <a:buNone/>
              <a:defRPr/>
            </a:pPr>
            <a:r>
              <a:rPr lang="cs-CZ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Podpora </a:t>
            </a: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polytechnického vzdělávání </a:t>
            </a:r>
            <a:b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</a:br>
            <a:r>
              <a:rPr lang="cs-CZ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a řemesel v Olomouckém kraji</a:t>
            </a:r>
            <a:endParaRPr lang="cs-CZ" altLang="cs-CZ" sz="4000" b="1" u="sng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1086900"/>
            <a:ext cx="3733800" cy="567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445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400" b="1" dirty="0" smtClean="0">
                <a:latin typeface="Calibri" panose="020F0502020204030204" pitchFamily="34" charset="0"/>
              </a:rPr>
              <a:t>Podpora </a:t>
            </a:r>
            <a:r>
              <a:rPr lang="cs-CZ" sz="2400" b="1" dirty="0">
                <a:latin typeface="Calibri" panose="020F0502020204030204" pitchFamily="34" charset="0"/>
              </a:rPr>
              <a:t>polytechnického vzdělávání </a:t>
            </a:r>
            <a:r>
              <a:rPr lang="cs-CZ" sz="2400" b="1" dirty="0" smtClean="0">
                <a:latin typeface="Calibri" panose="020F0502020204030204" pitchFamily="34" charset="0"/>
              </a:rPr>
              <a:t/>
            </a:r>
            <a:br>
              <a:rPr lang="cs-CZ" sz="2400" b="1" dirty="0" smtClean="0">
                <a:latin typeface="Calibri" panose="020F0502020204030204" pitchFamily="34" charset="0"/>
              </a:rPr>
            </a:br>
            <a:r>
              <a:rPr lang="cs-CZ" sz="2400" b="1" dirty="0" smtClean="0">
                <a:latin typeface="Calibri" panose="020F0502020204030204" pitchFamily="34" charset="0"/>
              </a:rPr>
              <a:t>a </a:t>
            </a:r>
            <a:r>
              <a:rPr lang="cs-CZ" sz="2400" b="1" dirty="0">
                <a:latin typeface="Calibri" panose="020F0502020204030204" pitchFamily="34" charset="0"/>
              </a:rPr>
              <a:t>řemesel v Olomouckém kraji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382000" cy="4876800"/>
          </a:xfrm>
        </p:spPr>
        <p:txBody>
          <a:bodyPr/>
          <a:lstStyle/>
          <a:p>
            <a:pPr algn="just">
              <a:spcAft>
                <a:spcPts val="1200"/>
              </a:spcAft>
            </a:pPr>
            <a:r>
              <a:rPr lang="cs-CZ" sz="2800" dirty="0" smtClean="0">
                <a:latin typeface="Calibri" panose="020F0502020204030204" pitchFamily="34" charset="0"/>
              </a:rPr>
              <a:t>podpora </a:t>
            </a:r>
            <a:r>
              <a:rPr lang="cs-CZ" sz="2800" dirty="0">
                <a:latin typeface="Calibri" panose="020F0502020204030204" pitchFamily="34" charset="0"/>
              </a:rPr>
              <a:t>je hrazena z rozpočtu Olomouckého kraje a je určena žákům středních škol všech zřizovatelů</a:t>
            </a: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cs-CZ" sz="2800" dirty="0" smtClean="0">
                <a:latin typeface="Calibri" panose="020F0502020204030204" pitchFamily="34" charset="0"/>
              </a:rPr>
              <a:t>od </a:t>
            </a:r>
            <a:r>
              <a:rPr lang="cs-CZ" sz="2800" dirty="0">
                <a:latin typeface="Calibri" panose="020F0502020204030204" pitchFamily="34" charset="0"/>
              </a:rPr>
              <a:t>školního roku 2010/11 Olomoucký kraj finančně podporuje </a:t>
            </a:r>
            <a:r>
              <a:rPr lang="cs-CZ" sz="2800" b="1" dirty="0">
                <a:latin typeface="Calibri" panose="020F0502020204030204" pitchFamily="34" charset="0"/>
              </a:rPr>
              <a:t>žáky vybraných učebních oborů</a:t>
            </a: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cs-CZ" sz="2800" dirty="0">
                <a:latin typeface="Calibri" panose="020F0502020204030204" pitchFamily="34" charset="0"/>
              </a:rPr>
              <a:t>od školního roku 2014/15 Olomoucký kraj finančně podporuje </a:t>
            </a:r>
            <a:r>
              <a:rPr lang="cs-CZ" sz="2800" b="1" dirty="0">
                <a:latin typeface="Calibri" panose="020F0502020204030204" pitchFamily="34" charset="0"/>
              </a:rPr>
              <a:t>žáky technických oborů zakončených maturitní </a:t>
            </a:r>
            <a:r>
              <a:rPr lang="cs-CZ" sz="2800" b="1" dirty="0" smtClean="0">
                <a:latin typeface="Calibri" panose="020F0502020204030204" pitchFamily="34" charset="0"/>
              </a:rPr>
              <a:t>zkouškou</a:t>
            </a: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cs-CZ" sz="2800" dirty="0">
                <a:solidFill>
                  <a:srgbClr val="C00000"/>
                </a:solidFill>
                <a:latin typeface="Calibri" panose="020F0502020204030204" pitchFamily="34" charset="0"/>
              </a:rPr>
              <a:t>od školního roku </a:t>
            </a:r>
            <a:r>
              <a:rPr lang="cs-CZ" sz="28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2020/21 zavedl Olomoucký </a:t>
            </a:r>
            <a:r>
              <a:rPr lang="cs-CZ" sz="2800" dirty="0">
                <a:solidFill>
                  <a:srgbClr val="C00000"/>
                </a:solidFill>
                <a:latin typeface="Calibri" panose="020F0502020204030204" pitchFamily="34" charset="0"/>
              </a:rPr>
              <a:t>kraj </a:t>
            </a:r>
            <a:r>
              <a:rPr lang="cs-CZ" sz="28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Jesenická stipendia</a:t>
            </a:r>
            <a:endParaRPr lang="cs-CZ" sz="28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5329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400" b="1" dirty="0" smtClean="0">
                <a:latin typeface="Calibri" panose="020F0502020204030204" pitchFamily="34" charset="0"/>
              </a:rPr>
              <a:t>Podpora </a:t>
            </a:r>
            <a:r>
              <a:rPr lang="cs-CZ" sz="2400" b="1" dirty="0">
                <a:latin typeface="Calibri" panose="020F0502020204030204" pitchFamily="34" charset="0"/>
              </a:rPr>
              <a:t>polytechnického vzdělávání </a:t>
            </a:r>
            <a:r>
              <a:rPr lang="cs-CZ" sz="2400" b="1" dirty="0" smtClean="0">
                <a:latin typeface="Calibri" panose="020F0502020204030204" pitchFamily="34" charset="0"/>
              </a:rPr>
              <a:t/>
            </a:r>
            <a:br>
              <a:rPr lang="cs-CZ" sz="2400" b="1" dirty="0" smtClean="0">
                <a:latin typeface="Calibri" panose="020F0502020204030204" pitchFamily="34" charset="0"/>
              </a:rPr>
            </a:br>
            <a:r>
              <a:rPr lang="cs-CZ" sz="2400" b="1" dirty="0" smtClean="0">
                <a:latin typeface="Calibri" panose="020F0502020204030204" pitchFamily="34" charset="0"/>
              </a:rPr>
              <a:t>a </a:t>
            </a:r>
            <a:r>
              <a:rPr lang="cs-CZ" sz="2400" b="1" dirty="0">
                <a:latin typeface="Calibri" panose="020F0502020204030204" pitchFamily="34" charset="0"/>
              </a:rPr>
              <a:t>řemesel v Olomouckém kraji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spcAft>
                <a:spcPts val="1800"/>
              </a:spcAft>
              <a:defRPr/>
            </a:pPr>
            <a:r>
              <a:rPr lang="cs-CZ" sz="2400" dirty="0" smtClean="0">
                <a:latin typeface="Calibri" panose="020F0502020204030204" pitchFamily="34" charset="0"/>
              </a:rPr>
              <a:t>Stipendia </a:t>
            </a:r>
            <a:r>
              <a:rPr lang="cs-CZ" sz="2400" dirty="0">
                <a:latin typeface="Calibri" panose="020F0502020204030204" pitchFamily="34" charset="0"/>
              </a:rPr>
              <a:t>jsou poskytována žákům </a:t>
            </a:r>
            <a:r>
              <a:rPr lang="cs-CZ" sz="2400" b="1" u="sng" dirty="0" smtClean="0">
                <a:latin typeface="Calibri" panose="020F0502020204030204" pitchFamily="34" charset="0"/>
              </a:rPr>
              <a:t>učňovských </a:t>
            </a:r>
            <a:r>
              <a:rPr lang="cs-CZ" sz="2400" b="1" u="sng" dirty="0">
                <a:latin typeface="Calibri" panose="020F0502020204030204" pitchFamily="34" charset="0"/>
              </a:rPr>
              <a:t>oborů </a:t>
            </a:r>
            <a:r>
              <a:rPr lang="cs-CZ" sz="2400" dirty="0">
                <a:latin typeface="Calibri" panose="020F0502020204030204" pitchFamily="34" charset="0"/>
              </a:rPr>
              <a:t>a </a:t>
            </a:r>
            <a:r>
              <a:rPr lang="cs-CZ" sz="2400" b="1" u="sng" dirty="0" smtClean="0">
                <a:latin typeface="Calibri" panose="020F0502020204030204" pitchFamily="34" charset="0"/>
              </a:rPr>
              <a:t>technických </a:t>
            </a:r>
            <a:r>
              <a:rPr lang="cs-CZ" sz="2400" b="1" u="sng" dirty="0">
                <a:latin typeface="Calibri" panose="020F0502020204030204" pitchFamily="34" charset="0"/>
              </a:rPr>
              <a:t>oborů vzdělání zakončených maturitní zkouškou</a:t>
            </a:r>
            <a:r>
              <a:rPr lang="cs-CZ" sz="2400" u="sng" dirty="0">
                <a:latin typeface="Calibri" panose="020F0502020204030204" pitchFamily="34" charset="0"/>
              </a:rPr>
              <a:t>. </a:t>
            </a:r>
            <a:endParaRPr lang="cs-CZ" sz="2400" u="sng" dirty="0" smtClean="0">
              <a:latin typeface="Calibri" panose="020F0502020204030204" pitchFamily="34" charset="0"/>
            </a:endParaRPr>
          </a:p>
          <a:p>
            <a:pPr algn="just" eaLnBrk="1" hangingPunct="1">
              <a:spcAft>
                <a:spcPts val="1800"/>
              </a:spcAft>
              <a:defRPr/>
            </a:pPr>
            <a:r>
              <a:rPr lang="cs-CZ" sz="2400" dirty="0" smtClean="0">
                <a:latin typeface="Calibri" panose="020F0502020204030204" pitchFamily="34" charset="0"/>
              </a:rPr>
              <a:t>Stipendia </a:t>
            </a:r>
            <a:r>
              <a:rPr lang="cs-CZ" sz="2400" dirty="0">
                <a:latin typeface="Calibri" panose="020F0502020204030204" pitchFamily="34" charset="0"/>
              </a:rPr>
              <a:t>jsou poskytována z důvodu zvýšení zájmu žáků o studium vybraných oborů, o jejichž absolventy je na trhu práce dlouhodobý zájem.</a:t>
            </a:r>
          </a:p>
          <a:p>
            <a:pPr algn="just"/>
            <a:r>
              <a:rPr lang="cs-CZ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Od </a:t>
            </a:r>
            <a:r>
              <a:rPr lang="cs-CZ" sz="2400" b="1" dirty="0">
                <a:solidFill>
                  <a:srgbClr val="C00000"/>
                </a:solidFill>
                <a:latin typeface="Calibri" panose="020F0502020204030204" pitchFamily="34" charset="0"/>
              </a:rPr>
              <a:t>školního roku </a:t>
            </a:r>
            <a:r>
              <a:rPr lang="cs-CZ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2021/22 bude </a:t>
            </a:r>
            <a:r>
              <a:rPr lang="cs-CZ" sz="2400" b="1" dirty="0">
                <a:solidFill>
                  <a:srgbClr val="C00000"/>
                </a:solidFill>
                <a:latin typeface="Calibri" panose="020F0502020204030204" pitchFamily="34" charset="0"/>
              </a:rPr>
              <a:t>podporováno celkem  </a:t>
            </a:r>
            <a:r>
              <a:rPr lang="cs-CZ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50 oborů </a:t>
            </a:r>
            <a:r>
              <a:rPr lang="cs-CZ" sz="2400" b="1" dirty="0">
                <a:solidFill>
                  <a:srgbClr val="C00000"/>
                </a:solidFill>
                <a:latin typeface="Calibri" panose="020F0502020204030204" pitchFamily="34" charset="0"/>
              </a:rPr>
              <a:t>vzdělání, z toho 32 učebních a </a:t>
            </a:r>
            <a:r>
              <a:rPr lang="cs-CZ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18 oborů vzdělání zakončených maturitní zkouškou. 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pPr algn="just"/>
            <a:endParaRPr lang="cs-CZ" sz="2400" b="1" dirty="0">
              <a:solidFill>
                <a:srgbClr val="CC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49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400" b="1" dirty="0">
                <a:latin typeface="Calibri" panose="020F0502020204030204" pitchFamily="34" charset="0"/>
              </a:rPr>
              <a:t>Podpora polytechnického vzdělávání </a:t>
            </a:r>
            <a:br>
              <a:rPr lang="cs-CZ" sz="2400" b="1" dirty="0">
                <a:latin typeface="Calibri" panose="020F0502020204030204" pitchFamily="34" charset="0"/>
              </a:rPr>
            </a:br>
            <a:r>
              <a:rPr lang="cs-CZ" sz="2400" b="1" dirty="0">
                <a:latin typeface="Calibri" panose="020F0502020204030204" pitchFamily="34" charset="0"/>
              </a:rPr>
              <a:t>a řemesel v Olomouckém kraji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362200"/>
            <a:ext cx="8229600" cy="3763963"/>
          </a:xfrm>
        </p:spPr>
        <p:txBody>
          <a:bodyPr/>
          <a:lstStyle/>
          <a:p>
            <a:pPr marL="0" indent="0" algn="just">
              <a:spcAft>
                <a:spcPts val="1200"/>
              </a:spcAft>
              <a:buNone/>
            </a:pPr>
            <a:r>
              <a:rPr lang="cs-CZ" sz="2000" b="1" u="sng" dirty="0">
                <a:solidFill>
                  <a:srgbClr val="C00000"/>
                </a:solidFill>
                <a:latin typeface="Calibri" panose="020F0502020204030204" pitchFamily="34" charset="0"/>
              </a:rPr>
              <a:t>Seznam nově podporovaných oborů vzdělání od školního roku </a:t>
            </a:r>
            <a:r>
              <a:rPr lang="cs-CZ" sz="2000" b="1" u="sng" dirty="0" smtClean="0">
                <a:solidFill>
                  <a:srgbClr val="C00000"/>
                </a:solidFill>
                <a:latin typeface="Calibri" panose="020F0502020204030204" pitchFamily="34" charset="0"/>
              </a:rPr>
              <a:t>2021/2022:</a:t>
            </a:r>
            <a:endParaRPr lang="cs-CZ" sz="2000" b="1" u="sng" dirty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pPr marL="0" indent="0" algn="ctr">
              <a:spcAft>
                <a:spcPts val="1200"/>
              </a:spcAft>
              <a:buNone/>
            </a:pPr>
            <a:r>
              <a:rPr lang="cs-CZ" sz="24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technické obory vzdělání zakončené maturitní zkouškou</a:t>
            </a:r>
          </a:p>
          <a:p>
            <a:pPr lvl="0" algn="ctr">
              <a:spcBef>
                <a:spcPts val="600"/>
              </a:spcBef>
              <a:spcAft>
                <a:spcPts val="1800"/>
              </a:spcAft>
            </a:pPr>
            <a:r>
              <a:rPr lang="cs-CZ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26-41-L/01 Mechanik elektrotechnik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pPr marL="0" indent="0" algn="ctr">
              <a:spcAft>
                <a:spcPts val="1200"/>
              </a:spcAft>
              <a:buNone/>
            </a:pPr>
            <a:r>
              <a:rPr lang="cs-CZ" sz="2000" dirty="0" smtClean="0">
                <a:latin typeface="Calibri" panose="020F0502020204030204" pitchFamily="34" charset="0"/>
              </a:rPr>
              <a:t>Více informací na webových stránkách Olomouckého kraje: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cs-CZ" sz="1800" b="1" dirty="0">
                <a:solidFill>
                  <a:srgbClr val="FFC000"/>
                </a:solidFill>
                <a:latin typeface="Calibri" panose="020F0502020204030204" pitchFamily="34" charset="0"/>
                <a:hlinkClick r:id="rId3"/>
              </a:rPr>
              <a:t>https://</a:t>
            </a:r>
            <a:r>
              <a:rPr lang="cs-CZ" sz="1800" b="1" dirty="0" smtClean="0">
                <a:solidFill>
                  <a:srgbClr val="FFC000"/>
                </a:solidFill>
                <a:latin typeface="Calibri" panose="020F0502020204030204" pitchFamily="34" charset="0"/>
                <a:hlinkClick r:id="rId3"/>
              </a:rPr>
              <a:t>www.olkraj.cz/podpora-polytechnickeho-vzdelavani-a-remesel-v-olomouckem-kraji-pro-skolni-rok-2020-2021-cl-4652.html</a:t>
            </a:r>
            <a:endParaRPr lang="cs-CZ" sz="1800" b="1" dirty="0" smtClean="0">
              <a:solidFill>
                <a:srgbClr val="FFC000"/>
              </a:solidFill>
              <a:latin typeface="Calibri" panose="020F0502020204030204" pitchFamily="34" charset="0"/>
            </a:endParaRPr>
          </a:p>
          <a:p>
            <a:pPr marL="0" indent="0" algn="ctr">
              <a:spcAft>
                <a:spcPts val="0"/>
              </a:spcAft>
              <a:buNone/>
            </a:pPr>
            <a:endParaRPr lang="cs-CZ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058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400" b="1" dirty="0">
                <a:latin typeface="Calibri" panose="020F0502020204030204" pitchFamily="34" charset="0"/>
              </a:rPr>
              <a:t>Podpora polytechnického vzdělávání </a:t>
            </a:r>
            <a:br>
              <a:rPr lang="cs-CZ" sz="2400" b="1" dirty="0">
                <a:latin typeface="Calibri" panose="020F0502020204030204" pitchFamily="34" charset="0"/>
              </a:rPr>
            </a:br>
            <a:r>
              <a:rPr lang="cs-CZ" sz="2400" b="1" dirty="0">
                <a:latin typeface="Calibri" panose="020F0502020204030204" pitchFamily="34" charset="0"/>
              </a:rPr>
              <a:t>a řemesel v Olomouckém kraji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/>
          <a:lstStyle/>
          <a:p>
            <a:pPr marL="0" indent="0" algn="ctr">
              <a:spcAft>
                <a:spcPts val="1800"/>
              </a:spcAft>
              <a:buNone/>
            </a:pPr>
            <a:r>
              <a:rPr lang="cs-CZ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JESENICKÉ STIPENDIUM</a:t>
            </a:r>
          </a:p>
          <a:p>
            <a:pPr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Olomoucký 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kraj </a:t>
            </a:r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nově od 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školního roku 2020/2021  podporuje žáky středních škol na Jesenicku, </a:t>
            </a:r>
            <a:r>
              <a:rPr lang="cs-CZ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vyjma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 žáků oborů vzdělání Gymnázium a Gymnázium se sportovní </a:t>
            </a:r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přípravou.</a:t>
            </a:r>
          </a:p>
          <a:p>
            <a:pPr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Cílem 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je podpořit zvýšení počtu žáků ve středních školách na Jesenicku a zvýšit motivaci žáků ke vzdělání v tomto regionu. </a:t>
            </a:r>
            <a:endParaRPr lang="cs-CZ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Stipendium 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bude poskytováno od školního roku 2020/2021, kdy každý žák prvního ročníku střední školy na Jesenicku obdrží jednorázový finanční příspěvek.</a:t>
            </a:r>
          </a:p>
        </p:txBody>
      </p:sp>
    </p:spTree>
    <p:extLst>
      <p:ext uri="{BB962C8B-B14F-4D97-AF65-F5344CB8AC3E}">
        <p14:creationId xmlns:p14="http://schemas.microsoft.com/office/powerpoint/2010/main" val="118172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400" b="1" dirty="0" smtClean="0">
                <a:latin typeface="Calibri" panose="020F0502020204030204" pitchFamily="34" charset="0"/>
              </a:rPr>
              <a:t>SCHOLARIS 2020</a:t>
            </a:r>
            <a:endParaRPr lang="cs-CZ" sz="2400" b="1" dirty="0"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153400" cy="5029200"/>
          </a:xfrm>
        </p:spPr>
        <p:txBody>
          <a:bodyPr/>
          <a:lstStyle/>
          <a:p>
            <a:pPr algn="just">
              <a:spcAft>
                <a:spcPts val="600"/>
              </a:spcAft>
            </a:pPr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vzhledem k epidemiologické situaci </a:t>
            </a:r>
            <a:r>
              <a:rPr lang="cs-CZ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se </a:t>
            </a:r>
            <a:r>
              <a:rPr lang="cs-CZ" sz="24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neuskutečnily </a:t>
            </a:r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prezentační </a:t>
            </a:r>
            <a:r>
              <a:rPr lang="cs-CZ" sz="2400" b="1" dirty="0">
                <a:latin typeface="Calibri" panose="020F0502020204030204" pitchFamily="34" charset="0"/>
                <a:cs typeface="Calibri" panose="020F0502020204030204" pitchFamily="34" charset="0"/>
              </a:rPr>
              <a:t>výstavy oborů vzdělání středních a vyšších odborných škol Olomouckého kraje </a:t>
            </a:r>
            <a:r>
              <a:rPr lang="cs-CZ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SCHOLARIS</a:t>
            </a:r>
          </a:p>
          <a:p>
            <a:pPr algn="just">
              <a:spcAft>
                <a:spcPts val="600"/>
              </a:spcAft>
            </a:pPr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ve 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spolupráci se středními školami </a:t>
            </a:r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jsme připravili </a:t>
            </a:r>
            <a:r>
              <a:rPr lang="cs-CZ" sz="2400" b="1" dirty="0">
                <a:latin typeface="Calibri" panose="020F0502020204030204" pitchFamily="34" charset="0"/>
                <a:cs typeface="Calibri" panose="020F0502020204030204" pitchFamily="34" charset="0"/>
              </a:rPr>
              <a:t>krátké propagační </a:t>
            </a:r>
            <a:r>
              <a:rPr lang="cs-CZ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videa</a:t>
            </a:r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ve kterých mají školy možnost prezentovat se a zaujmout nejen svojí vzdělávací nabídkou, ale i dalšími mimoškolními aktivitami. </a:t>
            </a:r>
            <a:endParaRPr lang="cs-CZ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Spoty 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středních škol mohou zájemci najít nejen na webových stránkách jednotlivých škol, ale </a:t>
            </a:r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také 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na novém školském portále Olomouckého </a:t>
            </a:r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kraje</a:t>
            </a:r>
          </a:p>
          <a:p>
            <a:pPr marL="0" indent="0" algn="ctr">
              <a:spcAft>
                <a:spcPts val="600"/>
              </a:spcAft>
              <a:buNone/>
            </a:pPr>
            <a:r>
              <a:rPr lang="cs-CZ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400" u="sng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https://olomouckeskolstvi.pincity.cz</a:t>
            </a:r>
            <a:r>
              <a:rPr lang="cs-CZ" sz="2400" u="sng" dirty="0" smtClean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/</a:t>
            </a:r>
            <a:endParaRPr lang="cs-CZ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876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cs-CZ" sz="2400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marL="0" indent="0" eaLnBrk="1" hangingPunct="1">
              <a:buNone/>
            </a:pPr>
            <a:r>
              <a:rPr lang="cs-CZ" dirty="0" smtClean="0"/>
              <a:t>		</a:t>
            </a:r>
          </a:p>
          <a:p>
            <a:pPr marL="0" indent="0" eaLnBrk="1" hangingPunct="1">
              <a:buNone/>
            </a:pPr>
            <a:endParaRPr lang="cs-CZ" dirty="0"/>
          </a:p>
          <a:p>
            <a:pPr marL="0" indent="0" algn="ctr" eaLnBrk="1" hangingPunct="1">
              <a:buNone/>
            </a:pPr>
            <a:r>
              <a:rPr lang="cs-CZ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Děkuji za pozornost.</a:t>
            </a:r>
          </a:p>
          <a:p>
            <a:pPr marL="0" indent="0" algn="ctr" eaLnBrk="1" hangingPunct="1">
              <a:buNone/>
            </a:pPr>
            <a:endParaRPr lang="cs-CZ" dirty="0" smtClean="0"/>
          </a:p>
          <a:p>
            <a:pPr marL="0" indent="0" algn="ctr" eaLnBrk="1" hangingPunct="1">
              <a:buNone/>
            </a:pPr>
            <a:endParaRPr lang="cs-CZ" dirty="0"/>
          </a:p>
          <a:p>
            <a:pPr marL="0" indent="0" algn="r" eaLnBrk="1" hangingPunct="1">
              <a:buNone/>
            </a:pPr>
            <a:r>
              <a:rPr lang="cs-CZ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Andrea Štouračová</a:t>
            </a:r>
          </a:p>
          <a:p>
            <a:pPr marL="0" indent="0" algn="r" eaLnBrk="1" hangingPunct="1">
              <a:buNone/>
            </a:pPr>
            <a:r>
              <a:rPr lang="cs-CZ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hlinkClick r:id="rId3"/>
              </a:rPr>
              <a:t>e-mail: a.stouracova@olkraj.cz</a:t>
            </a:r>
            <a:endParaRPr lang="cs-CZ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marL="0" indent="0" algn="r" eaLnBrk="1" hangingPunct="1">
              <a:buNone/>
            </a:pPr>
            <a:r>
              <a:rPr lang="cs-CZ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tel: 585 508 660</a:t>
            </a:r>
            <a:endParaRPr lang="cs-CZ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905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altLang="cs-CZ" sz="2400" b="1" dirty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Školství v Olomouckém kraji</a:t>
            </a:r>
            <a:endParaRPr lang="cs-CZ" sz="2400" b="1" dirty="0"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cs-CZ" altLang="cs-CZ" sz="24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Struktura </a:t>
            </a:r>
            <a:r>
              <a:rPr lang="cs-CZ" altLang="cs-CZ" sz="24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škol v Olomouckém kraji </a:t>
            </a:r>
          </a:p>
          <a:p>
            <a:pPr marL="0" indent="0" eaLnBrk="1" hangingPunct="1">
              <a:buFontTx/>
              <a:buNone/>
              <a:defRPr/>
            </a:pPr>
            <a:endParaRPr lang="cs-CZ" altLang="cs-CZ" sz="24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algn="just" eaLnBrk="1" hangingPunct="1">
              <a:spcAft>
                <a:spcPts val="1800"/>
              </a:spcAft>
              <a:defRPr/>
            </a:pPr>
            <a:r>
              <a:rPr lang="cs-CZ" altLang="cs-CZ" sz="2400" b="1" dirty="0">
                <a:latin typeface="Calibri" panose="020F0502020204030204" pitchFamily="34" charset="0"/>
              </a:rPr>
              <a:t>Olomoucký kraj k </a:t>
            </a:r>
            <a:r>
              <a:rPr lang="cs-CZ" altLang="cs-CZ" sz="2400" b="1" dirty="0" smtClean="0">
                <a:latin typeface="Calibri" panose="020F0502020204030204" pitchFamily="34" charset="0"/>
              </a:rPr>
              <a:t>dnešnímu dni zřizuje </a:t>
            </a:r>
            <a:r>
              <a:rPr lang="cs-CZ" altLang="cs-CZ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107 </a:t>
            </a:r>
            <a:r>
              <a:rPr lang="cs-CZ" altLang="cs-CZ" sz="2400" b="1" dirty="0">
                <a:solidFill>
                  <a:srgbClr val="C00000"/>
                </a:solidFill>
                <a:latin typeface="Calibri" panose="020F0502020204030204" pitchFamily="34" charset="0"/>
              </a:rPr>
              <a:t>škol a školských zařízení.</a:t>
            </a:r>
            <a:r>
              <a:rPr lang="cs-CZ" altLang="cs-CZ" sz="2400" b="1" dirty="0">
                <a:latin typeface="Calibri" panose="020F0502020204030204" pitchFamily="34" charset="0"/>
              </a:rPr>
              <a:t> </a:t>
            </a:r>
          </a:p>
          <a:p>
            <a:pPr algn="just" eaLnBrk="1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cs-CZ" sz="2400" b="1" dirty="0" smtClean="0">
                <a:latin typeface="Calibri" panose="020F0502020204030204" pitchFamily="34" charset="0"/>
              </a:rPr>
              <a:t>Struktura </a:t>
            </a:r>
            <a:r>
              <a:rPr lang="cs-CZ" sz="2400" b="1" u="sng" dirty="0" smtClean="0">
                <a:latin typeface="Calibri" panose="020F0502020204030204" pitchFamily="34" charset="0"/>
              </a:rPr>
              <a:t>středních škol </a:t>
            </a:r>
            <a:r>
              <a:rPr lang="cs-CZ" sz="2400" b="1" dirty="0" smtClean="0">
                <a:latin typeface="Calibri" panose="020F0502020204030204" pitchFamily="34" charset="0"/>
              </a:rPr>
              <a:t>v Olomouckém kraji v členění dle zřizovatele:</a:t>
            </a:r>
          </a:p>
          <a:p>
            <a:pPr marL="0" indent="0" eaLnBrk="1" hangingPunct="1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cs-CZ" sz="2400" b="1" dirty="0" smtClean="0">
                <a:latin typeface="Calibri" panose="020F0502020204030204" pitchFamily="34" charset="0"/>
              </a:rPr>
              <a:t>		</a:t>
            </a:r>
            <a:r>
              <a:rPr lang="cs-CZ" sz="24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Olomoucký kraj - 67 škol</a:t>
            </a:r>
          </a:p>
          <a:p>
            <a:pPr marL="0" indent="0" eaLnBrk="1" hangingPunct="1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cs-CZ" sz="24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		soukromá osoba - 18 škol</a:t>
            </a:r>
          </a:p>
          <a:p>
            <a:pPr marL="0" indent="0" eaLnBrk="1" hangingPunct="1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cs-CZ" sz="24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		obec - 3 školy</a:t>
            </a:r>
          </a:p>
          <a:p>
            <a:pPr marL="0" indent="0" eaLnBrk="1" hangingPunct="1">
              <a:spcAft>
                <a:spcPts val="600"/>
              </a:spcAft>
              <a:buNone/>
              <a:defRPr/>
            </a:pPr>
            <a:r>
              <a:rPr lang="cs-CZ" sz="24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		církev - 2 školy</a:t>
            </a:r>
            <a:endParaRPr lang="cs-CZ" sz="24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67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altLang="cs-CZ" sz="2400" b="1" dirty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Školství v Olomouckém kraji</a:t>
            </a:r>
            <a:endParaRPr lang="cs-CZ" sz="2400" b="1" dirty="0"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spcAft>
                <a:spcPts val="1200"/>
              </a:spcAft>
              <a:buFontTx/>
              <a:buNone/>
              <a:defRPr/>
            </a:pPr>
            <a:r>
              <a:rPr lang="cs-CZ" altLang="cs-CZ" sz="2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změna názvu škol:</a:t>
            </a:r>
            <a:endParaRPr lang="cs-CZ" altLang="cs-CZ" sz="28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algn="just"/>
            <a:r>
              <a:rPr 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s účinností od 1. 1. 2020 - původní název S</a:t>
            </a:r>
            <a:r>
              <a:rPr lang="cs-CZ" sz="2800" i="1" dirty="0">
                <a:latin typeface="Calibri" panose="020F0502020204030204" pitchFamily="34" charset="0"/>
                <a:cs typeface="Calibri" panose="020F0502020204030204" pitchFamily="34" charset="0"/>
              </a:rPr>
              <a:t>třední odborná škola a Střední odborné učiliště strojírenské a stavební, Jeseník, Dukelská 1240 </a:t>
            </a:r>
            <a:r>
              <a:rPr 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na </a:t>
            </a:r>
            <a:r>
              <a:rPr lang="cs-CZ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Střední průmyslová škola Jeseník</a:t>
            </a:r>
          </a:p>
          <a:p>
            <a:pPr algn="just"/>
            <a:endParaRPr lang="cs-CZ" sz="2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cs-CZ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s </a:t>
            </a:r>
            <a:r>
              <a:rPr 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účinností od 1. 9. 2020 </a:t>
            </a:r>
            <a:r>
              <a:rPr lang="cs-CZ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-  z </a:t>
            </a:r>
            <a:r>
              <a:rPr 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původního názvu </a:t>
            </a:r>
            <a:r>
              <a:rPr lang="cs-CZ" sz="2800" i="1" dirty="0">
                <a:latin typeface="Calibri" panose="020F0502020204030204" pitchFamily="34" charset="0"/>
                <a:cs typeface="Calibri" panose="020F0502020204030204" pitchFamily="34" charset="0"/>
              </a:rPr>
              <a:t>Střední škola gastronomie a farmářství Jeseník</a:t>
            </a:r>
            <a:r>
              <a:rPr 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na</a:t>
            </a:r>
            <a:r>
              <a:rPr lang="cs-CZ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Střední škola gastronomie, farmářství a služeb </a:t>
            </a:r>
            <a:r>
              <a:rPr lang="cs-CZ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Jeseník</a:t>
            </a:r>
            <a:endParaRPr lang="cs-CZ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cs-CZ" altLang="cs-CZ" sz="28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6663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400" b="1" u="sng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itchFamily="34" charset="0"/>
              </a:rPr>
              <a:t>Nové obory vzdělání </a:t>
            </a:r>
            <a:r>
              <a:rPr lang="cs-CZ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itchFamily="34" charset="0"/>
              </a:rPr>
              <a:t>k 1. 9. </a:t>
            </a:r>
            <a:r>
              <a:rPr lang="cs-CZ" sz="2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itchFamily="34" charset="0"/>
              </a:rPr>
              <a:t>2021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spcAft>
                <a:spcPts val="1200"/>
              </a:spcAft>
              <a:buNone/>
              <a:defRPr/>
            </a:pPr>
            <a:r>
              <a:rPr lang="cs-CZ" sz="2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Maturitní obory vzdělání:</a:t>
            </a:r>
            <a:endParaRPr lang="cs-CZ" sz="28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lvl="0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cs-CZ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23-45-M/01 Dopravní prostředky </a:t>
            </a:r>
            <a:endParaRPr lang="cs-CZ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marL="0" lvl="0" indent="0" algn="r" eaLnBrk="1" hangingPunct="1">
              <a:lnSpc>
                <a:spcPct val="90000"/>
              </a:lnSpc>
              <a:spcAft>
                <a:spcPts val="1200"/>
              </a:spcAft>
              <a:buNone/>
              <a:defRPr/>
            </a:pPr>
            <a:r>
              <a:rPr lang="cs-CZ" sz="2400" dirty="0">
                <a:latin typeface="Calibri" panose="020F0502020204030204" pitchFamily="34" charset="0"/>
              </a:rPr>
              <a:t>/</a:t>
            </a:r>
            <a:r>
              <a:rPr lang="cs-CZ" sz="2400" dirty="0" smtClean="0">
                <a:latin typeface="Calibri" panose="020F0502020204030204" pitchFamily="34" charset="0"/>
              </a:rPr>
              <a:t>SŠ technická, Přerov, </a:t>
            </a:r>
            <a:r>
              <a:rPr lang="cs-CZ" sz="2400" dirty="0" err="1" smtClean="0">
                <a:latin typeface="Calibri" panose="020F0502020204030204" pitchFamily="34" charset="0"/>
              </a:rPr>
              <a:t>Kouřílkova</a:t>
            </a:r>
            <a:r>
              <a:rPr lang="cs-CZ" sz="2400" dirty="0" smtClean="0">
                <a:latin typeface="Calibri" panose="020F0502020204030204" pitchFamily="34" charset="0"/>
              </a:rPr>
              <a:t> 8/</a:t>
            </a:r>
          </a:p>
          <a:p>
            <a:pPr lvl="0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cs-CZ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37-41-M/01 </a:t>
            </a:r>
            <a:r>
              <a:rPr lang="cs-CZ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Provoz a ekonomika </a:t>
            </a:r>
            <a:r>
              <a:rPr lang="cs-CZ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dopravy</a:t>
            </a:r>
          </a:p>
          <a:p>
            <a:pPr marL="0" indent="0" algn="r" eaLnBrk="1" hangingPunct="1">
              <a:lnSpc>
                <a:spcPct val="90000"/>
              </a:lnSpc>
              <a:spcAft>
                <a:spcPts val="1200"/>
              </a:spcAft>
              <a:buNone/>
              <a:defRPr/>
            </a:pPr>
            <a:r>
              <a:rPr lang="cs-CZ" sz="2400" dirty="0">
                <a:latin typeface="Calibri" panose="020F0502020204030204" pitchFamily="34" charset="0"/>
              </a:rPr>
              <a:t>/SŠ technická, Přerov, </a:t>
            </a:r>
            <a:r>
              <a:rPr lang="cs-CZ" sz="2400" dirty="0" err="1">
                <a:latin typeface="Calibri" panose="020F0502020204030204" pitchFamily="34" charset="0"/>
              </a:rPr>
              <a:t>Kouřílkova</a:t>
            </a:r>
            <a:r>
              <a:rPr lang="cs-CZ" sz="2400" dirty="0">
                <a:latin typeface="Calibri" panose="020F0502020204030204" pitchFamily="34" charset="0"/>
              </a:rPr>
              <a:t> 8/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cs-CZ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26-41-L/01 Mechanik elektrotechnik</a:t>
            </a:r>
          </a:p>
          <a:p>
            <a:pPr marL="0" indent="0" algn="r" eaLnBrk="1" hangingPunct="1">
              <a:lnSpc>
                <a:spcPct val="90000"/>
              </a:lnSpc>
              <a:spcAft>
                <a:spcPts val="1200"/>
              </a:spcAft>
              <a:buNone/>
              <a:defRPr/>
            </a:pPr>
            <a:r>
              <a:rPr lang="cs-CZ" sz="2400" dirty="0">
                <a:latin typeface="Calibri" panose="020F0502020204030204" pitchFamily="34" charset="0"/>
              </a:rPr>
              <a:t>/</a:t>
            </a:r>
            <a:r>
              <a:rPr lang="cs-CZ" sz="2400" dirty="0" smtClean="0">
                <a:latin typeface="Calibri" panose="020F0502020204030204" pitchFamily="34" charset="0"/>
              </a:rPr>
              <a:t>SOŠ Litovel, Komenského 677/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cs-CZ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34-56-L/01 Fotograf</a:t>
            </a:r>
          </a:p>
          <a:p>
            <a:pPr marL="0" indent="0" algn="r" eaLnBrk="1" hangingPunct="1">
              <a:lnSpc>
                <a:spcPct val="90000"/>
              </a:lnSpc>
              <a:buNone/>
              <a:defRPr/>
            </a:pPr>
            <a:r>
              <a:rPr lang="cs-CZ" sz="2400" dirty="0">
                <a:latin typeface="Calibri" panose="020F0502020204030204" pitchFamily="34" charset="0"/>
              </a:rPr>
              <a:t>/SOŠ Litovel, Komenského 677/</a:t>
            </a:r>
          </a:p>
          <a:p>
            <a:pPr marL="0" indent="0" algn="r" eaLnBrk="1" hangingPunct="1">
              <a:lnSpc>
                <a:spcPct val="90000"/>
              </a:lnSpc>
              <a:buNone/>
              <a:defRPr/>
            </a:pPr>
            <a:endParaRPr lang="cs-CZ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926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400" b="1" u="sng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itchFamily="34" charset="0"/>
              </a:rPr>
              <a:t>Nové obory vzdělání </a:t>
            </a:r>
            <a:r>
              <a:rPr lang="cs-CZ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itchFamily="34" charset="0"/>
              </a:rPr>
              <a:t>k 1. 9. </a:t>
            </a:r>
            <a:r>
              <a:rPr lang="cs-CZ" sz="2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itchFamily="34" charset="0"/>
              </a:rPr>
              <a:t>2021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spcAft>
                <a:spcPts val="1200"/>
              </a:spcAft>
              <a:buNone/>
              <a:defRPr/>
            </a:pPr>
            <a:r>
              <a:rPr lang="cs-CZ" sz="2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Učební obor </a:t>
            </a:r>
            <a:r>
              <a:rPr lang="cs-CZ" sz="2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vzdělání</a:t>
            </a:r>
            <a:r>
              <a:rPr lang="cs-CZ" sz="2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:</a:t>
            </a:r>
          </a:p>
          <a:p>
            <a:pPr lvl="0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cs-CZ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41-53-H/01 Rybář </a:t>
            </a:r>
          </a:p>
          <a:p>
            <a:pPr marL="0" indent="0" algn="r" eaLnBrk="1" hangingPunct="1">
              <a:lnSpc>
                <a:spcPct val="90000"/>
              </a:lnSpc>
              <a:buNone/>
              <a:defRPr/>
            </a:pPr>
            <a:r>
              <a:rPr lang="cs-CZ" sz="2400" dirty="0">
                <a:latin typeface="Calibri" panose="020F0502020204030204" pitchFamily="34" charset="0"/>
              </a:rPr>
              <a:t>/SOŠ lesnická a strojírenská Šternberk/</a:t>
            </a:r>
          </a:p>
          <a:p>
            <a:pPr marL="0" indent="0" eaLnBrk="1" hangingPunct="1">
              <a:lnSpc>
                <a:spcPct val="90000"/>
              </a:lnSpc>
              <a:spcAft>
                <a:spcPts val="1200"/>
              </a:spcAft>
              <a:buNone/>
              <a:defRPr/>
            </a:pPr>
            <a:endParaRPr lang="cs-CZ" sz="28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227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400" b="1" u="sng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itchFamily="34" charset="0"/>
              </a:rPr>
              <a:t>Nové obory vzdělání </a:t>
            </a:r>
            <a:r>
              <a:rPr lang="cs-CZ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itchFamily="34" charset="0"/>
              </a:rPr>
              <a:t>k 1. 9. </a:t>
            </a:r>
            <a:r>
              <a:rPr lang="cs-CZ" sz="2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itchFamily="34" charset="0"/>
              </a:rPr>
              <a:t>2020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spcAft>
                <a:spcPts val="1200"/>
              </a:spcAft>
              <a:buNone/>
              <a:defRPr/>
            </a:pPr>
            <a:r>
              <a:rPr lang="cs-CZ" sz="2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Maturitní obory vzdělání:</a:t>
            </a:r>
            <a:endParaRPr lang="cs-CZ" sz="28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lvl="0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cs-CZ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26-41-L/01 Mechanik elektrotechnik</a:t>
            </a:r>
          </a:p>
          <a:p>
            <a:pPr marL="0" lvl="0" indent="0" algn="r" eaLnBrk="1" hangingPunct="1">
              <a:lnSpc>
                <a:spcPct val="90000"/>
              </a:lnSpc>
              <a:buNone/>
              <a:defRPr/>
            </a:pPr>
            <a:r>
              <a:rPr lang="cs-CZ" sz="2400" dirty="0">
                <a:latin typeface="Calibri" panose="020F0502020204030204" pitchFamily="34" charset="0"/>
              </a:rPr>
              <a:t>/SŠ technická a zemědělská Mohelnice/</a:t>
            </a:r>
          </a:p>
          <a:p>
            <a:pPr marL="0" lvl="0" indent="0" algn="r" eaLnBrk="1" hangingPunct="1">
              <a:lnSpc>
                <a:spcPct val="90000"/>
              </a:lnSpc>
              <a:buNone/>
              <a:defRPr/>
            </a:pPr>
            <a:endParaRPr lang="cs-CZ" sz="2400" dirty="0" smtClean="0">
              <a:latin typeface="Calibri" panose="020F0502020204030204" pitchFamily="34" charset="0"/>
            </a:endParaRPr>
          </a:p>
          <a:p>
            <a:pPr lvl="0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cs-CZ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53-41-M/04 Masér ve zdravotnictví</a:t>
            </a:r>
          </a:p>
          <a:p>
            <a:pPr marL="0" lvl="0" indent="0" algn="r" eaLnBrk="1" hangingPunct="1">
              <a:lnSpc>
                <a:spcPct val="90000"/>
              </a:lnSpc>
              <a:buNone/>
              <a:defRPr/>
            </a:pPr>
            <a:r>
              <a:rPr lang="cs-CZ" sz="2400" dirty="0" smtClean="0">
                <a:latin typeface="Calibri" panose="020F0502020204030204" pitchFamily="34" charset="0"/>
              </a:rPr>
              <a:t>/</a:t>
            </a:r>
            <a:r>
              <a:rPr lang="cs-CZ" sz="24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SŠ gastronomie, farmářství a služeb Jeseník</a:t>
            </a:r>
            <a:r>
              <a:rPr lang="cs-CZ" sz="2400" dirty="0" smtClean="0">
                <a:latin typeface="Calibri" panose="020F0502020204030204" pitchFamily="34" charset="0"/>
              </a:rPr>
              <a:t>/</a:t>
            </a:r>
            <a:endParaRPr lang="cs-CZ" sz="2400" dirty="0">
              <a:latin typeface="Calibri" panose="020F0502020204030204" pitchFamily="34" charset="0"/>
            </a:endParaRPr>
          </a:p>
          <a:p>
            <a:pPr marL="0" lvl="0" indent="0" algn="r" eaLnBrk="1" hangingPunct="1">
              <a:lnSpc>
                <a:spcPct val="90000"/>
              </a:lnSpc>
              <a:buNone/>
              <a:defRPr/>
            </a:pPr>
            <a:endParaRPr lang="cs-CZ" sz="2400" dirty="0" smtClean="0">
              <a:latin typeface="Calibri" panose="020F0502020204030204" pitchFamily="34" charset="0"/>
            </a:endParaRPr>
          </a:p>
          <a:p>
            <a:pPr lvl="0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cs-CZ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18-20-M/01 Informační technologie </a:t>
            </a:r>
          </a:p>
          <a:p>
            <a:pPr marL="0" lvl="0" indent="0" algn="r" eaLnBrk="1" hangingPunct="1">
              <a:lnSpc>
                <a:spcPct val="90000"/>
              </a:lnSpc>
              <a:buNone/>
              <a:defRPr/>
            </a:pPr>
            <a:r>
              <a:rPr lang="cs-CZ" sz="2400" dirty="0" smtClean="0">
                <a:latin typeface="Calibri" panose="020F0502020204030204" pitchFamily="34" charset="0"/>
              </a:rPr>
              <a:t>/</a:t>
            </a:r>
            <a:r>
              <a:rPr lang="cs-CZ" sz="24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Střední průmyslová škola Jeseník</a:t>
            </a:r>
            <a:r>
              <a:rPr lang="cs-CZ" sz="2400" dirty="0" smtClean="0">
                <a:latin typeface="Calibri" panose="020F0502020204030204" pitchFamily="34" charset="0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98674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400" b="1" u="sng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itchFamily="34" charset="0"/>
              </a:rPr>
              <a:t>Nové obory vzdělání </a:t>
            </a:r>
            <a:r>
              <a:rPr lang="cs-CZ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itchFamily="34" charset="0"/>
              </a:rPr>
              <a:t>k 1. 9. </a:t>
            </a:r>
            <a:r>
              <a:rPr lang="cs-CZ" sz="2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itchFamily="34" charset="0"/>
              </a:rPr>
              <a:t>2020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438400"/>
            <a:ext cx="8229600" cy="3840163"/>
          </a:xfrm>
        </p:spPr>
        <p:txBody>
          <a:bodyPr/>
          <a:lstStyle/>
          <a:p>
            <a:pPr lvl="0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cs-CZ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16-01-M/01 </a:t>
            </a:r>
            <a:r>
              <a:rPr lang="cs-CZ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Ekologie a životní prostředí </a:t>
            </a:r>
          </a:p>
          <a:p>
            <a:pPr marL="0" indent="0" algn="r" eaLnBrk="1" hangingPunct="1">
              <a:lnSpc>
                <a:spcPct val="90000"/>
              </a:lnSpc>
              <a:buNone/>
              <a:defRPr/>
            </a:pPr>
            <a:r>
              <a:rPr lang="cs-CZ" sz="24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/SOŠ lesnická a strojírenská Šternberk/</a:t>
            </a:r>
          </a:p>
          <a:p>
            <a:pPr marL="0" lvl="0" indent="0" algn="r" eaLnBrk="1" hangingPunct="1">
              <a:lnSpc>
                <a:spcPct val="90000"/>
              </a:lnSpc>
              <a:buNone/>
              <a:defRPr/>
            </a:pPr>
            <a:endParaRPr lang="cs-CZ" sz="2400" dirty="0">
              <a:latin typeface="Calibri" panose="020F0502020204030204" pitchFamily="34" charset="0"/>
            </a:endParaRPr>
          </a:p>
          <a:p>
            <a:pPr marL="0" lvl="0" indent="0" algn="r" eaLnBrk="1" hangingPunct="1">
              <a:lnSpc>
                <a:spcPct val="90000"/>
              </a:lnSpc>
              <a:buNone/>
              <a:defRPr/>
            </a:pPr>
            <a:endParaRPr lang="cs-CZ" sz="2400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3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400" b="1" u="sng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itchFamily="34" charset="0"/>
              </a:rPr>
              <a:t>Nové obory vzdělání </a:t>
            </a:r>
            <a:r>
              <a:rPr lang="cs-CZ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itchFamily="34" charset="0"/>
              </a:rPr>
              <a:t>k 1. 9. </a:t>
            </a:r>
            <a:r>
              <a:rPr lang="cs-CZ" sz="2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itchFamily="34" charset="0"/>
              </a:rPr>
              <a:t>2020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spcAft>
                <a:spcPts val="1200"/>
              </a:spcAft>
              <a:buNone/>
              <a:defRPr/>
            </a:pPr>
            <a:r>
              <a:rPr lang="cs-CZ" sz="2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Učební obory vzdělání:</a:t>
            </a:r>
            <a:endParaRPr lang="cs-CZ" sz="28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lvl="0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cs-CZ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53-41-H/01 Ošetřovatel </a:t>
            </a:r>
          </a:p>
          <a:p>
            <a:pPr marL="0" indent="0" algn="r" eaLnBrk="1" hangingPunct="1">
              <a:lnSpc>
                <a:spcPct val="90000"/>
              </a:lnSpc>
              <a:spcAft>
                <a:spcPts val="1200"/>
              </a:spcAft>
              <a:buNone/>
              <a:defRPr/>
            </a:pPr>
            <a:r>
              <a:rPr lang="cs-CZ" sz="2400" dirty="0">
                <a:latin typeface="Calibri" panose="020F0502020204030204" pitchFamily="34" charset="0"/>
              </a:rPr>
              <a:t>/SOŠ </a:t>
            </a:r>
            <a:r>
              <a:rPr lang="cs-CZ" sz="2400" dirty="0" smtClean="0">
                <a:latin typeface="Calibri" panose="020F0502020204030204" pitchFamily="34" charset="0"/>
              </a:rPr>
              <a:t>Prostějov/</a:t>
            </a:r>
            <a:endParaRPr lang="cs-CZ" sz="2400" dirty="0">
              <a:latin typeface="Calibri" panose="020F0502020204030204" pitchFamily="34" charset="0"/>
            </a:endParaRPr>
          </a:p>
          <a:p>
            <a:pPr lvl="0"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cs-CZ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26-51-H/01 Elektrikář</a:t>
            </a:r>
          </a:p>
          <a:p>
            <a:pPr marL="0" lvl="0" indent="0" algn="r" eaLnBrk="1" hangingPunct="1">
              <a:lnSpc>
                <a:spcPct val="90000"/>
              </a:lnSpc>
              <a:spcAft>
                <a:spcPts val="1200"/>
              </a:spcAft>
              <a:buNone/>
              <a:defRPr/>
            </a:pPr>
            <a:r>
              <a:rPr lang="cs-CZ" sz="2400" dirty="0" smtClean="0">
                <a:latin typeface="Calibri" panose="020F0502020204030204" pitchFamily="34" charset="0"/>
              </a:rPr>
              <a:t>/</a:t>
            </a:r>
            <a:r>
              <a:rPr lang="cs-CZ" sz="2400" dirty="0">
                <a:solidFill>
                  <a:srgbClr val="C00000"/>
                </a:solidFill>
                <a:latin typeface="Calibri" panose="020F0502020204030204" pitchFamily="34" charset="0"/>
              </a:rPr>
              <a:t> Střední průmyslová škola Jeseník </a:t>
            </a:r>
            <a:r>
              <a:rPr lang="cs-CZ" sz="2400" dirty="0" smtClean="0">
                <a:latin typeface="Calibri" panose="020F0502020204030204" pitchFamily="34" charset="0"/>
              </a:rPr>
              <a:t>/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cs-CZ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36-54- H/01 Kameník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cs-CZ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36-64-H/01 Tesař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cs-CZ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53-41-H/01 Ošetřovatel</a:t>
            </a:r>
            <a:endParaRPr lang="cs-CZ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marL="0" indent="0" algn="r" eaLnBrk="1" hangingPunct="1">
              <a:lnSpc>
                <a:spcPct val="90000"/>
              </a:lnSpc>
              <a:buNone/>
              <a:defRPr/>
            </a:pPr>
            <a:r>
              <a:rPr lang="cs-CZ" sz="2400" dirty="0" smtClean="0">
                <a:latin typeface="Calibri" panose="020F0502020204030204" pitchFamily="34" charset="0"/>
              </a:rPr>
              <a:t>/OU a </a:t>
            </a:r>
            <a:r>
              <a:rPr lang="cs-CZ" sz="2400" dirty="0" err="1" smtClean="0">
                <a:latin typeface="Calibri" panose="020F0502020204030204" pitchFamily="34" charset="0"/>
              </a:rPr>
              <a:t>PrŠ</a:t>
            </a:r>
            <a:r>
              <a:rPr lang="cs-CZ" sz="2400" dirty="0" smtClean="0">
                <a:latin typeface="Calibri" panose="020F0502020204030204" pitchFamily="34" charset="0"/>
              </a:rPr>
              <a:t>, Lipová  - lázně /</a:t>
            </a:r>
            <a:endParaRPr lang="cs-CZ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32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400" b="1" u="sng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itchFamily="34" charset="0"/>
              </a:rPr>
              <a:t>Nové obory vzdělání </a:t>
            </a:r>
            <a:r>
              <a:rPr lang="cs-CZ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itchFamily="34" charset="0"/>
              </a:rPr>
              <a:t>k 1. 9. </a:t>
            </a:r>
            <a:r>
              <a:rPr lang="cs-CZ" sz="2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Calibri" pitchFamily="34" charset="0"/>
              </a:rPr>
              <a:t>2020</a:t>
            </a:r>
            <a:endParaRPr lang="cs-CZ" sz="24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spcAft>
                <a:spcPts val="1200"/>
              </a:spcAft>
              <a:buNone/>
              <a:defRPr/>
            </a:pPr>
            <a:endParaRPr lang="cs-CZ" sz="28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cs-CZ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41-51-E/01 </a:t>
            </a:r>
            <a:r>
              <a:rPr lang="cs-CZ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Zemědělské práce </a:t>
            </a:r>
          </a:p>
          <a:p>
            <a:pPr marL="0" indent="0" algn="r" eaLnBrk="1" hangingPunct="1">
              <a:lnSpc>
                <a:spcPct val="90000"/>
              </a:lnSpc>
              <a:buNone/>
              <a:defRPr/>
            </a:pPr>
            <a:r>
              <a:rPr lang="cs-CZ" sz="24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/ SŠ </a:t>
            </a:r>
            <a:r>
              <a:rPr lang="cs-CZ" sz="2400" dirty="0">
                <a:solidFill>
                  <a:srgbClr val="00B050"/>
                </a:solidFill>
                <a:latin typeface="Calibri" panose="020F0502020204030204" pitchFamily="34" charset="0"/>
              </a:rPr>
              <a:t>zemědělská, Přerov, </a:t>
            </a:r>
            <a:r>
              <a:rPr lang="cs-CZ" sz="2400" dirty="0" err="1">
                <a:solidFill>
                  <a:srgbClr val="00B050"/>
                </a:solidFill>
                <a:latin typeface="Calibri" panose="020F0502020204030204" pitchFamily="34" charset="0"/>
              </a:rPr>
              <a:t>Osmek</a:t>
            </a:r>
            <a:r>
              <a:rPr lang="cs-CZ" sz="2400" dirty="0">
                <a:solidFill>
                  <a:srgbClr val="00B050"/>
                </a:solidFill>
                <a:latin typeface="Calibri" panose="020F0502020204030204" pitchFamily="34" charset="0"/>
              </a:rPr>
              <a:t> </a:t>
            </a:r>
            <a:r>
              <a:rPr lang="cs-CZ" sz="24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47/</a:t>
            </a:r>
          </a:p>
        </p:txBody>
      </p:sp>
    </p:spTree>
    <p:extLst>
      <p:ext uri="{BB962C8B-B14F-4D97-AF65-F5344CB8AC3E}">
        <p14:creationId xmlns:p14="http://schemas.microsoft.com/office/powerpoint/2010/main" val="85102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1842</TotalTime>
  <Words>711</Words>
  <Application>Microsoft Office PowerPoint</Application>
  <PresentationFormat>Předvádění na obrazovce (4:3)</PresentationFormat>
  <Paragraphs>93</Paragraphs>
  <Slides>16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0" baseType="lpstr">
      <vt:lpstr>Arial</vt:lpstr>
      <vt:lpstr>Calibri</vt:lpstr>
      <vt:lpstr>Wingdings</vt:lpstr>
      <vt:lpstr>Výchozí návrh</vt:lpstr>
      <vt:lpstr>Setkání výchovných poradců  Olomouckého kraje    </vt:lpstr>
      <vt:lpstr>Školství v Olomouckém kraji</vt:lpstr>
      <vt:lpstr>Školství v Olomouckém kraji</vt:lpstr>
      <vt:lpstr>Nové obory vzdělání k 1. 9. 2021</vt:lpstr>
      <vt:lpstr>Nové obory vzdělání k 1. 9. 2021</vt:lpstr>
      <vt:lpstr>Nové obory vzdělání k 1. 9. 2020</vt:lpstr>
      <vt:lpstr>Nové obory vzdělání k 1. 9. 2020</vt:lpstr>
      <vt:lpstr>Nové obory vzdělání k 1. 9. 2020</vt:lpstr>
      <vt:lpstr>Nové obory vzdělání k 1. 9. 2020</vt:lpstr>
      <vt:lpstr>Prezentace aplikace PowerPoint</vt:lpstr>
      <vt:lpstr>Podpora polytechnického vzdělávání  a řemesel v Olomouckém kraji</vt:lpstr>
      <vt:lpstr>Podpora polytechnického vzdělávání  a řemesel v Olomouckém kraji</vt:lpstr>
      <vt:lpstr>Podpora polytechnického vzdělávání  a řemesel v Olomouckém kraji</vt:lpstr>
      <vt:lpstr>Podpora polytechnického vzdělávání  a řemesel v Olomouckém kraji</vt:lpstr>
      <vt:lpstr>SCHOLARIS 2020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Jana</dc:creator>
  <cp:lastModifiedBy>Štouračová Andrea</cp:lastModifiedBy>
  <cp:revision>134</cp:revision>
  <cp:lastPrinted>2020-11-13T09:30:34Z</cp:lastPrinted>
  <dcterms:created xsi:type="dcterms:W3CDTF">2008-01-15T11:19:01Z</dcterms:created>
  <dcterms:modified xsi:type="dcterms:W3CDTF">2020-11-16T12:09:04Z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PSDescription">
    <vt:lpwstr/>
  </property>
  <property fmtid="{D5CDD505-2E9C-101B-9397-08002B2CF9AE}" pid="3" name="Status">
    <vt:lpwstr/>
  </property>
</Properties>
</file>