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handoutMasterIdLst>
    <p:handoutMasterId r:id="rId26"/>
  </p:handoutMasterIdLst>
  <p:sldIdLst>
    <p:sldId id="257" r:id="rId2"/>
    <p:sldId id="377" r:id="rId3"/>
    <p:sldId id="398" r:id="rId4"/>
    <p:sldId id="397" r:id="rId5"/>
    <p:sldId id="378" r:id="rId6"/>
    <p:sldId id="379" r:id="rId7"/>
    <p:sldId id="396" r:id="rId8"/>
    <p:sldId id="374" r:id="rId9"/>
    <p:sldId id="329" r:id="rId10"/>
    <p:sldId id="395" r:id="rId11"/>
    <p:sldId id="399" r:id="rId12"/>
    <p:sldId id="358" r:id="rId13"/>
    <p:sldId id="400" r:id="rId14"/>
    <p:sldId id="401" r:id="rId15"/>
    <p:sldId id="385" r:id="rId16"/>
    <p:sldId id="387" r:id="rId17"/>
    <p:sldId id="388" r:id="rId18"/>
    <p:sldId id="389" r:id="rId19"/>
    <p:sldId id="381" r:id="rId20"/>
    <p:sldId id="394" r:id="rId21"/>
    <p:sldId id="383" r:id="rId22"/>
    <p:sldId id="365" r:id="rId23"/>
    <p:sldId id="391" r:id="rId24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2" userDrawn="1">
          <p15:clr>
            <a:srgbClr val="A4A3A4"/>
          </p15:clr>
        </p15:guide>
        <p15:guide id="2" pos="2137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3006" y="-108"/>
      </p:cViewPr>
      <p:guideLst>
        <p:guide orient="horz" pos="3122"/>
        <p:guide orient="horz" pos="3127"/>
        <p:guide pos="213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88871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cs-CZ"/>
              <a:t>DPH pro neziskovou sféru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pPr>
              <a:defRPr/>
            </a:pPr>
            <a:fld id="{A30FB84A-565B-4E1F-8BC3-BC4443070C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395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73E98C-F23E-45C5-A1CE-9BB4C2C366FB}" type="datetimeFigureOut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4955"/>
            <a:ext cx="5438775" cy="4467383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81D0BC-8A76-4940-9168-7F0B28371C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693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805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0916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2690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959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0285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20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549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0620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80366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3860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746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5EC03D-5822-4B3D-A308-10CF1E80D15F}" type="slidenum">
              <a:rPr lang="cs-CZ" smtClean="0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13165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829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6443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284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208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1747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218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-180528" y="100013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9" name="Přímá spojnice 17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>
                <a:solidFill>
                  <a:srgbClr val="C0000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0825" y="6294438"/>
            <a:ext cx="12255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7838-E506-416B-9B48-5C72E33995C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84884-1F8D-4D6D-BE29-2D4D17DF7A2F}" type="datetime1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FA391D23-4463-4E14-82E7-D10FD8B86D2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3C879-8589-4972-8EC4-A8C641A3F7E3}" type="datetime1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EFED07CA-D08C-4C5F-8B6E-62F357B9551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59632" y="4437112"/>
            <a:ext cx="6512511" cy="1143000"/>
          </a:xfrm>
        </p:spPr>
        <p:txBody>
          <a:bodyPr/>
          <a:lstStyle>
            <a:lvl1pPr algn="ctr">
              <a:defRPr>
                <a:solidFill>
                  <a:srgbClr val="C0000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>
            <a:lvl1pPr marL="502920" indent="-457200">
              <a:buClr>
                <a:srgbClr val="002060"/>
              </a:buClr>
              <a:buFont typeface="Wingdings" pitchFamily="2" charset="2"/>
              <a:buChar char="Ø"/>
              <a:defRPr/>
            </a:lvl1pPr>
            <a:lvl2pPr marL="708660" indent="-342900">
              <a:buFont typeface="Arial" pitchFamily="34" charset="0"/>
              <a:buChar char="•"/>
              <a:defRPr/>
            </a:lvl2pPr>
            <a:lvl3pPr marL="822960" indent="-182880">
              <a:buFont typeface="Wingdings" pitchFamily="2" charset="2"/>
              <a:buChar char="v"/>
              <a:defRPr/>
            </a:lvl3pPr>
            <a:lvl4pPr marL="1097280" indent="-182880">
              <a:buFont typeface="Wingdings" pitchFamily="2" charset="2"/>
              <a:buChar char="§"/>
              <a:defRPr/>
            </a:lvl4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323850" y="6237288"/>
            <a:ext cx="1152525" cy="3651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" name="Přímá spojnice 16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212A3-6B13-4C07-A6D5-BF86933727B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85D96005-DA96-4658-B5AE-15AB6F16BD1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>
                <a:latin typeface="Calibri" pitchFamily="34" charset="0"/>
                <a:cs typeface="Calibri" pitchFamily="34" charset="0"/>
              </a:defRPr>
            </a:lvl1pPr>
            <a:lvl2pPr>
              <a:defRPr sz="1800">
                <a:latin typeface="Calibri" pitchFamily="34" charset="0"/>
                <a:cs typeface="Calibri" pitchFamily="34" charset="0"/>
              </a:defRPr>
            </a:lvl2pPr>
            <a:lvl3pPr>
              <a:defRPr sz="16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>
                <a:latin typeface="Calibri" pitchFamily="34" charset="0"/>
                <a:cs typeface="Calibri" pitchFamily="34" charset="0"/>
              </a:defRPr>
            </a:lvl1pPr>
            <a:lvl2pPr>
              <a:defRPr sz="1800">
                <a:latin typeface="Calibri" pitchFamily="34" charset="0"/>
                <a:cs typeface="Calibri" pitchFamily="34" charset="0"/>
              </a:defRPr>
            </a:lvl2pPr>
            <a:lvl3pPr>
              <a:defRPr sz="16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2D084-3650-405B-8C24-0B86FA22F0C1}" type="datetime1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3991D100-0BD7-4889-A7F4-B132C5A38E6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A5F36-32C7-44EF-99C6-3566B3B1C745}" type="datetime1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0A4D0043-998A-4052-87A4-86B49807916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fld id="{7DFD4F68-ABE7-489A-A6A2-599C6011EF9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BF6ED-6780-41BE-BE5F-A77C63FBADB7}" type="datetime1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AA6E6-D425-49B5-B0EC-785A90EF16D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ctr">
              <a:defRPr lang="en-US" sz="3600" b="1" i="0" kern="1200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D0A31-FC97-4675-8D46-3DB589D6AB6C}" type="datetime1">
              <a:rPr lang="cs-CZ"/>
              <a:pPr>
                <a:defRPr/>
              </a:pPr>
              <a:t>19.1.2015</a:t>
            </a:fld>
            <a:endParaRPr lang="cs-C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B27A0-71CD-4FEC-9FCA-2E5A007D9A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5F3CB"/>
            </a:gs>
            <a:gs pos="15000">
              <a:schemeClr val="accent5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0"/>
                <a:lumOff val="100000"/>
                <a:alpha val="54000"/>
              </a:schemeClr>
            </a:gs>
            <a:gs pos="100000">
              <a:schemeClr val="accent5">
                <a:lumMod val="80000"/>
                <a:lumOff val="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-4789760" y="1501141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6038" y="434022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103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84438" y="622935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6216650"/>
            <a:ext cx="11525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9650CAD-726C-477C-9BA9-E6DD8FAF2C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13" name="Přímá spojnice 12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23" r:id="rId8"/>
    <p:sldLayoutId id="2147483833" r:id="rId9"/>
    <p:sldLayoutId id="2147483824" r:id="rId10"/>
    <p:sldLayoutId id="2147483825" r:id="rId11"/>
  </p:sldLayoutIdLst>
  <p:transition spd="slow">
    <p:wip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rgbClr val="586064"/>
        </a:buClr>
        <a:buSzPct val="128000"/>
        <a:defRPr lang="en-US" sz="3600" b="1" kern="1200" dirty="0">
          <a:solidFill>
            <a:srgbClr val="C00000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  <a:latin typeface="Calibri" pitchFamily="34" charset="0"/>
          <a:ea typeface="Calibri" pitchFamily="34" charset="0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rgbClr val="586064"/>
        </a:buClr>
        <a:buSzPct val="128000"/>
        <a:defRPr sz="3600" b="1">
          <a:solidFill>
            <a:schemeClr val="tx2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rgbClr val="586064"/>
        </a:buClr>
        <a:buSzPct val="128000"/>
        <a:defRPr sz="3600" b="1">
          <a:solidFill>
            <a:schemeClr val="tx2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rgbClr val="586064"/>
        </a:buClr>
        <a:buSzPct val="128000"/>
        <a:defRPr sz="3600" b="1">
          <a:solidFill>
            <a:schemeClr val="tx2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rgbClr val="586064"/>
        </a:buClr>
        <a:buSzPct val="128000"/>
        <a:defRPr sz="3600" b="1">
          <a:solidFill>
            <a:schemeClr val="tx2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586064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586064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586064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586064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586064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Calibri" pitchFamily="34" charset="0"/>
          <a:cs typeface="Calibri" pitchFamily="34" charset="0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1"/>
          <p:cNvSpPr txBox="1">
            <a:spLocks noGrp="1"/>
          </p:cNvSpPr>
          <p:nvPr>
            <p:ph type="subTitle" idx="1"/>
          </p:nvPr>
        </p:nvSpPr>
        <p:spPr>
          <a:xfrm>
            <a:off x="1259632" y="1196752"/>
            <a:ext cx="6400800" cy="3888432"/>
          </a:xfrm>
          <a:extLst/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40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</a:rPr>
              <a:t>Novinky v </a:t>
            </a:r>
            <a:r>
              <a:rPr sz="40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</a:rPr>
              <a:t>DPH</a:t>
            </a:r>
            <a:r>
              <a:rPr lang="cs-CZ" sz="40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v roce </a:t>
            </a:r>
            <a:r>
              <a:rPr lang="cs-CZ" sz="40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</a:rPr>
              <a:t>2015/2016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4000" b="1" dirty="0" smtClean="0">
                <a:effectLst>
                  <a:reflection blurRad="6350" stA="55000" endA="300" endPos="45500" dir="5400000" sy="-100000" algn="bl" rotWithShape="0"/>
                </a:effectLst>
                <a:ea typeface="+mj-ea"/>
              </a:rPr>
              <a:t>u ÚSC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endParaRPr sz="2400" b="1" dirty="0" smtClean="0">
              <a:solidFill>
                <a:schemeClr val="accent2">
                  <a:lumMod val="7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+mn-ea"/>
            </a:endParaRPr>
          </a:p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Lekto</a:t>
            </a:r>
            <a:r>
              <a:rPr lang="cs-CZ" sz="2800" b="1" dirty="0" smtClean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r</a:t>
            </a:r>
            <a:r>
              <a:rPr sz="2800" b="1" dirty="0" smtClean="0"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: Ing. Lydie Musilová</a:t>
            </a:r>
            <a:endParaRPr lang="cs-CZ" sz="2800" b="1" dirty="0" smtClean="0">
              <a:solidFill>
                <a:schemeClr val="accent2">
                  <a:lumMod val="7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+mn-ea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endParaRPr sz="2400" b="1" dirty="0" smtClean="0">
              <a:solidFill>
                <a:schemeClr val="accent5">
                  <a:lumMod val="50000"/>
                </a:schemeClr>
              </a:solidFill>
              <a:ea typeface="+mn-ea"/>
            </a:endParaRPr>
          </a:p>
        </p:txBody>
      </p:sp>
      <p:sp>
        <p:nvSpPr>
          <p:cNvPr id="10243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31CAB9-07DB-4AFF-993A-88EF9273A353}" type="slidenum">
              <a:rPr lang="cs-CZ" smtClean="0"/>
              <a:pPr/>
              <a:t>1</a:t>
            </a:fld>
            <a:endParaRPr lang="cs-CZ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112" y="12596"/>
            <a:ext cx="6512511" cy="1143000"/>
          </a:xfrm>
        </p:spPr>
        <p:txBody>
          <a:bodyPr/>
          <a:lstStyle/>
          <a:p>
            <a:r>
              <a:rPr lang="cs-CZ" dirty="0" smtClean="0"/>
              <a:t>Oprava ZD –dílčí plnění </a:t>
            </a:r>
            <a:br>
              <a:rPr lang="cs-CZ" dirty="0" smtClean="0"/>
            </a:br>
            <a:r>
              <a:rPr lang="cs-CZ" dirty="0" smtClean="0"/>
              <a:t>změna od roku 2015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7056784" cy="3888432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0000"/>
              </a:buClr>
              <a:defRPr/>
            </a:pPr>
            <a:r>
              <a:rPr lang="cs-CZ" dirty="0">
                <a:solidFill>
                  <a:srgbClr val="000000"/>
                </a:solidFill>
              </a:rPr>
              <a:t>Opravu základu daně a výše daně u dílčího plnění </a:t>
            </a:r>
            <a:r>
              <a:rPr lang="cs-CZ" dirty="0">
                <a:solidFill>
                  <a:srgbClr val="C00000"/>
                </a:solidFill>
              </a:rPr>
              <a:t>lze</a:t>
            </a:r>
            <a:r>
              <a:rPr lang="cs-CZ" dirty="0">
                <a:solidFill>
                  <a:srgbClr val="000000"/>
                </a:solidFill>
              </a:rPr>
              <a:t> provést rovněž ve lhůtě </a:t>
            </a:r>
            <a:r>
              <a:rPr lang="cs-CZ" dirty="0">
                <a:solidFill>
                  <a:srgbClr val="0000C0"/>
                </a:solidFill>
              </a:rPr>
              <a:t>3 let od konce zdaň. období</a:t>
            </a:r>
            <a:r>
              <a:rPr lang="cs-CZ" dirty="0">
                <a:solidFill>
                  <a:srgbClr val="000000"/>
                </a:solidFill>
              </a:rPr>
              <a:t>, </a:t>
            </a:r>
            <a:r>
              <a:rPr lang="cs-CZ" b="1" dirty="0">
                <a:solidFill>
                  <a:srgbClr val="C00000"/>
                </a:solidFill>
              </a:rPr>
              <a:t>ve kterém došlo k převzetí </a:t>
            </a:r>
            <a:r>
              <a:rPr lang="cs-CZ" b="1" dirty="0" err="1">
                <a:solidFill>
                  <a:srgbClr val="C00000"/>
                </a:solidFill>
              </a:rPr>
              <a:t>celk</a:t>
            </a:r>
            <a:r>
              <a:rPr lang="cs-CZ" b="1" dirty="0">
                <a:solidFill>
                  <a:srgbClr val="C00000"/>
                </a:solidFill>
              </a:rPr>
              <a:t>. díla, pokud bylo předáno a převzato po částech </a:t>
            </a:r>
            <a:r>
              <a:rPr lang="cs-CZ" dirty="0">
                <a:solidFill>
                  <a:srgbClr val="000000"/>
                </a:solidFill>
              </a:rPr>
              <a:t>(§ 42 odst. 6)</a:t>
            </a:r>
            <a:endParaRPr lang="cs-CZ" altLang="cs-CZ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sz="2000" i="1" u="sng" dirty="0">
                <a:solidFill>
                  <a:srgbClr val="000000"/>
                </a:solidFill>
              </a:rPr>
              <a:t>Příklad</a:t>
            </a:r>
            <a:r>
              <a:rPr lang="cs-CZ" altLang="cs-CZ" sz="2000" i="1" dirty="0">
                <a:solidFill>
                  <a:srgbClr val="000000"/>
                </a:solidFill>
              </a:rPr>
              <a:t>:</a:t>
            </a:r>
          </a:p>
          <a:p>
            <a:pPr marL="0" indent="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sz="2000" i="1" dirty="0">
                <a:solidFill>
                  <a:srgbClr val="000000"/>
                </a:solidFill>
              </a:rPr>
              <a:t>Plátce dle smlouvy o dílo převzal  sjednané dílčí části  v 3/2012 a 6/2012. Celkové dílo bylo převzato v 12/2012. V 8/2015 je uznána jako oprávněná reklamace celého díla. Zhotovitel v 8/2018 provede opravu základu a daně a daně a vystaví opravný daň. doklad i na opravu dílčích plnění, u který došlo k uskutečnění zdanit. plnění v 3 a 6/2015 (lhůta 3 let od převzetí celého díla uplyne až v 12/2015). 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6435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adpis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93037" cy="122413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 smtClean="0">
                <a:ea typeface="+mj-ea"/>
              </a:rPr>
              <a:t>Nájem vybraných nemovitých věcí –platný §56a pro rok 2015</a:t>
            </a:r>
          </a:p>
        </p:txBody>
      </p:sp>
      <p:sp>
        <p:nvSpPr>
          <p:cNvPr id="75779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83568" y="1340768"/>
            <a:ext cx="7772400" cy="453650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2000" b="1" dirty="0" smtClean="0"/>
              <a:t>Nájmem </a:t>
            </a:r>
            <a:r>
              <a:rPr lang="cs-CZ" sz="2000" b="1" dirty="0"/>
              <a:t>vybrané nemovité věci </a:t>
            </a:r>
            <a:r>
              <a:rPr lang="cs-CZ" sz="2000" dirty="0"/>
              <a:t>se pro účely osvobození od daně</a:t>
            </a:r>
            <a:br>
              <a:rPr lang="cs-CZ" sz="2000" dirty="0"/>
            </a:br>
            <a:r>
              <a:rPr lang="cs-CZ" sz="2000" dirty="0"/>
              <a:t>rozumí nájem nemovité věci </a:t>
            </a:r>
            <a:r>
              <a:rPr lang="cs-CZ" sz="2000" b="1" dirty="0"/>
              <a:t>s výjimkou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krátkodobého nájmu nemovité věci,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nájmu prostor a míst k parkování vozidel,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nájmu bezpečnostních schránek,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nájmu strojů nebo jiných upevněných zařízení.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2000" b="1" dirty="0"/>
              <a:t>Krátkodobým nájmem </a:t>
            </a:r>
            <a:r>
              <a:rPr lang="cs-CZ" sz="2000" dirty="0"/>
              <a:t>vybrané nemovité věci se pro účely odstavce 1 písm. a) rozumí nájem nemovité věci, s výjimkou pozemku, na kterém není zřízena stavba spojená se zemí pevným základem nebo inženýrská síť, popřípadě i nájem vnitřního movitého vybavení či dodání plynu, elektřiny, tepla, chladu nebo vody, který trvá nepřetržitě nejvýše 48 hodin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2000" b="1" dirty="0"/>
              <a:t>Plátce se může rozhodnout</a:t>
            </a:r>
            <a:r>
              <a:rPr lang="cs-CZ" sz="2000" dirty="0"/>
              <a:t>, že se u nájmu vybrané nemovité věci </a:t>
            </a:r>
            <a:r>
              <a:rPr lang="cs-CZ" sz="2000" u="sng" dirty="0"/>
              <a:t>jiným plátcům </a:t>
            </a:r>
            <a:r>
              <a:rPr lang="cs-CZ" sz="2000" dirty="0"/>
              <a:t>pro účely uskutečňování jejich ekonomických činností uplatňuje </a:t>
            </a:r>
            <a:r>
              <a:rPr lang="cs-CZ" sz="2000" dirty="0" smtClean="0"/>
              <a:t>daň</a:t>
            </a:r>
            <a:endParaRPr lang="cs-CZ" sz="2000" dirty="0"/>
          </a:p>
        </p:txBody>
      </p:sp>
      <p:sp>
        <p:nvSpPr>
          <p:cNvPr id="75780" name="Zástupný symbol pro číslo snímku 2"/>
          <p:cNvSpPr>
            <a:spLocks noGrp="1"/>
          </p:cNvSpPr>
          <p:nvPr>
            <p:ph type="sldNum" sz="quarter" idx="1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F5F2E-D71D-4784-8C3F-5F7E148C0F92}" type="slidenum">
              <a:rPr lang="cs-CZ" smtClean="0"/>
              <a:pPr/>
              <a:t>11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093751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adpis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93037" cy="122413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 smtClean="0">
                <a:ea typeface="+mj-ea"/>
              </a:rPr>
              <a:t>Nájem vybraných nemovitých věcí –§56a – vazba na §56  od roku 2016</a:t>
            </a:r>
          </a:p>
        </p:txBody>
      </p:sp>
      <p:sp>
        <p:nvSpPr>
          <p:cNvPr id="75779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83568" y="1196752"/>
            <a:ext cx="7772400" cy="5040536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/>
              <a:t>§ 56a Nájem vybraných nemovitých </a:t>
            </a:r>
            <a:r>
              <a:rPr lang="cs-CZ" sz="2000" b="1" dirty="0" smtClean="0"/>
              <a:t>věcí ( definice v 56 odst.4) –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 smtClean="0"/>
              <a:t>Nájmem nemovité </a:t>
            </a:r>
            <a:r>
              <a:rPr lang="cs-CZ" sz="2000" b="1" dirty="0"/>
              <a:t>věci </a:t>
            </a:r>
            <a:r>
              <a:rPr lang="cs-CZ" sz="2000" dirty="0" smtClean="0">
                <a:solidFill>
                  <a:srgbClr val="FF0000"/>
                </a:solidFill>
              </a:rPr>
              <a:t>je osvobozen od daně </a:t>
            </a:r>
            <a:r>
              <a:rPr lang="cs-CZ" sz="2000" b="1" dirty="0" smtClean="0"/>
              <a:t>s </a:t>
            </a:r>
            <a:r>
              <a:rPr lang="cs-CZ" sz="2000" b="1" dirty="0"/>
              <a:t>výjimkou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krátkodobého nájmu nemovité věci,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nájmu prostor a míst k parkování vozidel,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nájmu bezpečnostních schránek,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nájmu strojů nebo jiných upevněných zařízení.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2000" b="1" dirty="0"/>
              <a:t>Krátkodobým nájmem </a:t>
            </a:r>
            <a:r>
              <a:rPr lang="cs-CZ" sz="2000" dirty="0"/>
              <a:t>vybrané nemovité věci se pro účely odstavce 1 písm. a) rozumí </a:t>
            </a:r>
            <a:r>
              <a:rPr lang="cs-CZ" sz="2000" dirty="0">
                <a:solidFill>
                  <a:srgbClr val="FF0000"/>
                </a:solidFill>
              </a:rPr>
              <a:t>nájem </a:t>
            </a:r>
            <a:r>
              <a:rPr lang="cs-CZ" sz="2000" dirty="0" smtClean="0">
                <a:solidFill>
                  <a:srgbClr val="FF0000"/>
                </a:solidFill>
              </a:rPr>
              <a:t>pozemku, jehož součástí je stavba</a:t>
            </a:r>
            <a:r>
              <a:rPr lang="cs-CZ" sz="2000" dirty="0" smtClean="0"/>
              <a:t>, stavby nebo jednotky, </a:t>
            </a:r>
            <a:r>
              <a:rPr lang="cs-CZ" sz="2000" dirty="0"/>
              <a:t>popřípadě </a:t>
            </a:r>
            <a:r>
              <a:rPr lang="cs-CZ" sz="2000" dirty="0" smtClean="0"/>
              <a:t>spolu s vnitřním movitým vybavením nebo dodáním </a:t>
            </a:r>
            <a:r>
              <a:rPr lang="cs-CZ" sz="2000" dirty="0"/>
              <a:t>plynu, elektřiny, tepla, chladu nebo vody, který trvá nepřetržitě nejvýše 48 hodin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Plátce se může rozhodnout, že se u nájmu </a:t>
            </a:r>
            <a:r>
              <a:rPr lang="cs-CZ" sz="2000" dirty="0" smtClean="0"/>
              <a:t>nemovité </a:t>
            </a:r>
            <a:r>
              <a:rPr lang="cs-CZ" sz="2000" dirty="0"/>
              <a:t>věci jiným plátcům pro účely uskutečňování jejich ekonomických činností uplatňuje daň</a:t>
            </a:r>
          </a:p>
          <a:p>
            <a:pPr marL="44450" indent="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dirty="0" smtClean="0">
                <a:solidFill>
                  <a:srgbClr val="FF0000"/>
                </a:solidFill>
              </a:rPr>
              <a:t>Systém je prakticky beze změn</a:t>
            </a:r>
          </a:p>
        </p:txBody>
      </p:sp>
      <p:sp>
        <p:nvSpPr>
          <p:cNvPr id="75780" name="Zástupný symbol pro číslo snímku 2"/>
          <p:cNvSpPr>
            <a:spLocks noGrp="1"/>
          </p:cNvSpPr>
          <p:nvPr>
            <p:ph type="sldNum" sz="quarter" idx="1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F5F2E-D71D-4784-8C3F-5F7E148C0F92}" type="slidenum">
              <a:rPr lang="cs-CZ" smtClean="0"/>
              <a:pPr/>
              <a:t>12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9684546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0"/>
            <a:ext cx="6512511" cy="1143000"/>
          </a:xfrm>
        </p:spPr>
        <p:txBody>
          <a:bodyPr/>
          <a:lstStyle/>
          <a:p>
            <a:r>
              <a:rPr lang="cs-CZ" dirty="0" smtClean="0"/>
              <a:t>Dodání vybraných nemovitých věcí  platné pro rok 2015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087144" y="1143000"/>
            <a:ext cx="6921951" cy="5094288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/>
              <a:t>§56 - Dodání vybraných nemovitých věcí </a:t>
            </a:r>
            <a:endParaRPr lang="cs-CZ" sz="2000" b="1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dirty="0" smtClean="0"/>
              <a:t>Dodáním </a:t>
            </a:r>
            <a:r>
              <a:rPr lang="cs-CZ" sz="2000" dirty="0"/>
              <a:t>vybrané nemovité věci se pro účely osvobození od daně rozumí </a:t>
            </a:r>
            <a:r>
              <a:rPr lang="cs-CZ" sz="2000" dirty="0" smtClean="0"/>
              <a:t>dodání:</a:t>
            </a:r>
            <a:endParaRPr lang="cs-CZ" sz="2000" dirty="0"/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pozemku,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práva stavby,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stavby,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podzemní stavby se samostatným účelovým určením,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inženýrské sítě,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jednotky.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2000" dirty="0"/>
              <a:t>Od daně je osvobozeno dodání vybrané nemovité věci, která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je </a:t>
            </a:r>
            <a:r>
              <a:rPr lang="cs-CZ" b="1" dirty="0"/>
              <a:t>pozemkem, na kterém není zřízena stavba </a:t>
            </a:r>
            <a:r>
              <a:rPr lang="cs-CZ" dirty="0"/>
              <a:t>spojená se zemí pevným základem nebo inženýrská síť, </a:t>
            </a:r>
            <a:r>
              <a:rPr lang="cs-CZ" b="1" dirty="0">
                <a:solidFill>
                  <a:srgbClr val="FF0000"/>
                </a:solidFill>
              </a:rPr>
              <a:t>a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není pozemkem, na kterém může být podle stavebního povolení nebo udělení souhlasu s provedením ohlášené stavby provedena stavba</a:t>
            </a:r>
            <a:r>
              <a:rPr lang="cs-CZ" dirty="0" smtClean="0"/>
              <a:t>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 smtClean="0">
                <a:solidFill>
                  <a:srgbClr val="FF0000"/>
                </a:solidFill>
              </a:rPr>
              <a:t>Informace GFŘ  z 9.12.2013!!!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45720" indent="0">
              <a:buClr>
                <a:srgbClr val="C00000"/>
              </a:buClr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884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6375" y="0"/>
            <a:ext cx="6512511" cy="1143000"/>
          </a:xfrm>
        </p:spPr>
        <p:txBody>
          <a:bodyPr/>
          <a:lstStyle/>
          <a:p>
            <a:r>
              <a:rPr lang="cs-CZ" dirty="0" smtClean="0"/>
              <a:t>Dodání vybraných nemovitých věcí 2014-pokračování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01329" y="1340768"/>
            <a:ext cx="6400800" cy="4680520"/>
          </a:xfrm>
        </p:spPr>
        <p:txBody>
          <a:bodyPr/>
          <a:lstStyle/>
          <a:p>
            <a:pPr marL="45720" lv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dirty="0" smtClean="0"/>
              <a:t>3.   Dodání </a:t>
            </a:r>
            <a:r>
              <a:rPr lang="cs-CZ" sz="2000" dirty="0"/>
              <a:t>vybrané nemovité věci jiné než v odstavci 2 je osvobozeno od daně po uplynutí 5 let od vydání prvního kolaudačního souhlasu nebo ode dne, kdy bylo započato první užívání stavby,</a:t>
            </a:r>
            <a:r>
              <a:rPr lang="cs-CZ" sz="2000" baseline="30000" dirty="0"/>
              <a:t>39)</a:t>
            </a:r>
            <a:r>
              <a:rPr lang="cs-CZ" sz="2000" dirty="0"/>
              <a:t> a to k tomu dni, který nastane dříve.</a:t>
            </a:r>
          </a:p>
          <a:p>
            <a:pPr marL="45720" lv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/>
              <a:t>Plátce se může rozhodnout, že i po uplynutí lhůty podle odstavce 3 uplatní </a:t>
            </a:r>
            <a:r>
              <a:rPr lang="cs-CZ" sz="2000" b="1" dirty="0" smtClean="0"/>
              <a:t>daň.</a:t>
            </a:r>
            <a:endParaRPr lang="cs-CZ" sz="2000" b="1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</a:pPr>
            <a:r>
              <a:rPr lang="cs-CZ" sz="2000" b="1" dirty="0"/>
              <a:t>§ 4b odst. 3 - Jednotka </a:t>
            </a:r>
            <a:r>
              <a:rPr lang="cs-CZ" sz="2000" dirty="0"/>
              <a:t>vždy zahrnuje podíl na společných částech domu, a </a:t>
            </a:r>
            <a:r>
              <a:rPr lang="cs-CZ" sz="2000" dirty="0" smtClean="0"/>
              <a:t>pokud je </a:t>
            </a:r>
            <a:r>
              <a:rPr lang="cs-CZ" sz="2000" dirty="0"/>
              <a:t>s ní spojeno vlastnictví pozemku, tak i podíl na tomto pozemku</a:t>
            </a:r>
          </a:p>
          <a:p>
            <a:r>
              <a:rPr lang="cs-CZ" sz="2000" b="1" dirty="0"/>
              <a:t>§ 21 odst. 3 - Při dodání nemovité věci se zdanitelné plnění považuje za </a:t>
            </a:r>
            <a:r>
              <a:rPr lang="cs-CZ" sz="2000" b="1" dirty="0" smtClean="0"/>
              <a:t>uskutečněné: </a:t>
            </a:r>
            <a:endParaRPr lang="cs-CZ" sz="20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dirty="0" smtClean="0"/>
              <a:t>dnem </a:t>
            </a:r>
            <a:r>
              <a:rPr lang="cs-CZ" sz="2000" i="1" dirty="0"/>
              <a:t>předání nemovité věci nabyvateli do užívání nebo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u="sng" dirty="0" smtClean="0"/>
              <a:t>dnem </a:t>
            </a:r>
            <a:r>
              <a:rPr lang="cs-CZ" sz="2000" i="1" u="sng" dirty="0"/>
              <a:t>doručení vyrozumění,</a:t>
            </a:r>
            <a:r>
              <a:rPr lang="cs-CZ" sz="2000" i="1" dirty="0"/>
              <a:t> ve kterém je uveden den zápisu změny vlastnického práva</a:t>
            </a:r>
            <a:r>
              <a:rPr lang="cs-CZ" sz="2000" i="1" dirty="0" smtClean="0"/>
              <a:t>, - </a:t>
            </a:r>
            <a:r>
              <a:rPr lang="cs-CZ" sz="2000" i="1" dirty="0"/>
              <a:t>a to tím dnem, který nastane dříve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0824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112" y="0"/>
            <a:ext cx="6512511" cy="1143000"/>
          </a:xfrm>
        </p:spPr>
        <p:txBody>
          <a:bodyPr/>
          <a:lstStyle/>
          <a:p>
            <a:r>
              <a:rPr lang="cs-CZ" dirty="0" smtClean="0"/>
              <a:t>Dodání nemovité věci §56 – posun od roku 2016  (1)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964488" cy="4824536"/>
          </a:xfrm>
        </p:spPr>
        <p:txBody>
          <a:bodyPr/>
          <a:lstStyle/>
          <a:p>
            <a:pPr marL="45720" lvl="0" indent="0">
              <a:buNone/>
            </a:pPr>
            <a:r>
              <a:rPr lang="cs-CZ" sz="2000" b="1" dirty="0" smtClean="0"/>
              <a:t>1. Od </a:t>
            </a:r>
            <a:r>
              <a:rPr lang="cs-CZ" sz="2000" b="1" dirty="0"/>
              <a:t>daně je osvobozeno dodání pozemku</a:t>
            </a:r>
            <a:r>
              <a:rPr lang="cs-CZ" sz="2000" dirty="0"/>
              <a:t>, který</a:t>
            </a:r>
          </a:p>
          <a:p>
            <a:pPr marL="36576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netvoří funkční celek se stavbou pevně spojenou se zemí a</a:t>
            </a:r>
          </a:p>
          <a:p>
            <a:pPr marL="36576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není stavebním pozemkem.</a:t>
            </a:r>
          </a:p>
          <a:p>
            <a:pPr marL="45720" lvl="0" indent="0">
              <a:buNone/>
            </a:pPr>
            <a:r>
              <a:rPr lang="cs-CZ" sz="2000" b="1" dirty="0" smtClean="0"/>
              <a:t>2. Stavebním </a:t>
            </a:r>
            <a:r>
              <a:rPr lang="cs-CZ" sz="2000" b="1" dirty="0"/>
              <a:t>pozemkem </a:t>
            </a:r>
            <a:r>
              <a:rPr lang="cs-CZ" sz="2000" dirty="0"/>
              <a:t>se pro účely zákona o dani z přidané hodnoty rozumí pozemek, na kterém</a:t>
            </a:r>
          </a:p>
          <a:p>
            <a:pPr marL="365760" lvl="1" indent="0">
              <a:buNone/>
            </a:pPr>
            <a:r>
              <a:rPr lang="cs-CZ" dirty="0" smtClean="0"/>
              <a:t>a) má </a:t>
            </a:r>
            <a:r>
              <a:rPr lang="cs-CZ" dirty="0"/>
              <a:t>být zhotovena stavba pevně spojená se zemí a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sz="2000" dirty="0"/>
              <a:t>který je nebo byl předmětem stavebních prací, nebo správních úkonů za účelem zhotovení této stavby, nebo, 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sz="2000" dirty="0"/>
              <a:t>v jehož okolí jsou prováděny nebo byly provedeny stavební práce za účelem zhotovení této stavby, </a:t>
            </a:r>
            <a:r>
              <a:rPr lang="cs-CZ" sz="2000" dirty="0" smtClean="0">
                <a:solidFill>
                  <a:srgbClr val="FF0000"/>
                </a:solidFill>
              </a:rPr>
              <a:t>nebo </a:t>
            </a:r>
          </a:p>
          <a:p>
            <a:pPr marL="640080" lvl="2" indent="0">
              <a:buNone/>
            </a:pPr>
            <a:r>
              <a:rPr lang="cs-CZ" sz="2000" dirty="0" smtClean="0"/>
              <a:t>b)  </a:t>
            </a:r>
            <a:r>
              <a:rPr lang="cs-CZ" sz="2000" dirty="0"/>
              <a:t>může být podle stavebního povolení nebo udělení souhlasu s provedením ohlášené stavby podle stavebního zákona zhotovena stavba pevně spojená se zemí.</a:t>
            </a:r>
          </a:p>
          <a:p>
            <a:pPr marL="45720" indent="0">
              <a:buNone/>
            </a:pPr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9826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112" y="0"/>
            <a:ext cx="6512511" cy="1143000"/>
          </a:xfrm>
        </p:spPr>
        <p:txBody>
          <a:bodyPr/>
          <a:lstStyle/>
          <a:p>
            <a:r>
              <a:rPr lang="cs-CZ" dirty="0"/>
              <a:t>Dodání nemovité věci §56 </a:t>
            </a:r>
            <a:r>
              <a:rPr lang="cs-CZ" dirty="0" smtClean="0"/>
              <a:t>– 2016</a:t>
            </a:r>
            <a:br>
              <a:rPr lang="cs-CZ" dirty="0" smtClean="0"/>
            </a:br>
            <a:r>
              <a:rPr lang="cs-CZ" dirty="0" smtClean="0"/>
              <a:t>(2)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83568" y="1268760"/>
            <a:ext cx="7272808" cy="4536504"/>
          </a:xfrm>
        </p:spPr>
        <p:txBody>
          <a:bodyPr/>
          <a:lstStyle/>
          <a:p>
            <a:pPr marL="45720" lvl="0" indent="0">
              <a:buNone/>
            </a:pPr>
            <a:r>
              <a:rPr lang="cs-CZ" sz="2000" u="sng" dirty="0" smtClean="0"/>
              <a:t>3. </a:t>
            </a:r>
            <a:r>
              <a:rPr lang="cs-CZ" sz="2000" b="1" dirty="0" smtClean="0"/>
              <a:t>Dodání </a:t>
            </a:r>
            <a:r>
              <a:rPr lang="cs-CZ" sz="2000" b="1" dirty="0"/>
              <a:t>vybrané nemovité věci je osvobozeno od daně po uplynutí 5 let</a:t>
            </a:r>
          </a:p>
          <a:p>
            <a:pPr lvl="1"/>
            <a:r>
              <a:rPr lang="cs-CZ" dirty="0"/>
              <a:t>od vydání prvního kolaudačního souhlasu nebo kolaudačního souhlasu po podstatné změně dokončené stavby, jednotky nebo inženýrské sítě, nebo </a:t>
            </a:r>
          </a:p>
          <a:p>
            <a:pPr lvl="1"/>
            <a:r>
              <a:rPr lang="cs-CZ" dirty="0"/>
              <a:t>ode dne, kdy mohlo být započato užívání stavby, jednotky nebo inženýrské sítě podle stavebního zákona v souladu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cs-CZ" dirty="0"/>
              <a:t>s prvním oznámením o záměru započít s jejich užíváním,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cs-CZ" dirty="0"/>
              <a:t>se souhlasem stavebního úřadu, byly-li odstraněny nedostatky, pro které stavební úřad zakázal jejich užívání, nebo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cs-CZ" dirty="0"/>
              <a:t>s oznámením o záměru započít s užíváním nebo oznámením změny v užívání po podstatné změně dokončené stavby, jednotky nebo inženýrské sítě.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3247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160020"/>
            <a:ext cx="6512511" cy="1143000"/>
          </a:xfrm>
        </p:spPr>
        <p:txBody>
          <a:bodyPr/>
          <a:lstStyle/>
          <a:p>
            <a:r>
              <a:rPr lang="cs-CZ" dirty="0"/>
              <a:t>Dodání nemovité věci §56 – </a:t>
            </a:r>
            <a:r>
              <a:rPr lang="cs-CZ" dirty="0" smtClean="0"/>
              <a:t>2016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(3)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735467" y="1303020"/>
            <a:ext cx="7704856" cy="4502244"/>
          </a:xfrm>
        </p:spPr>
        <p:txBody>
          <a:bodyPr/>
          <a:lstStyle/>
          <a:p>
            <a:pPr marL="45720" lvl="0" indent="0">
              <a:buNone/>
            </a:pPr>
            <a:r>
              <a:rPr lang="cs-CZ" sz="2000" dirty="0" smtClean="0"/>
              <a:t>4. </a:t>
            </a:r>
            <a:r>
              <a:rPr lang="cs-CZ" sz="2000" b="1" dirty="0" smtClean="0"/>
              <a:t>Vybranou </a:t>
            </a:r>
            <a:r>
              <a:rPr lang="cs-CZ" sz="2000" b="1" dirty="0"/>
              <a:t>nemovitou věcí se pro účely daně z přidané hodnoty </a:t>
            </a:r>
            <a:r>
              <a:rPr lang="cs-CZ" sz="2000" b="1" dirty="0" smtClean="0"/>
              <a:t>rozumí :</a:t>
            </a:r>
            <a:endParaRPr lang="cs-CZ" sz="2000" b="1" dirty="0"/>
          </a:p>
          <a:p>
            <a:pPr lvl="1"/>
            <a:r>
              <a:rPr lang="cs-CZ" dirty="0"/>
              <a:t>stavba pevně spojená se zemí,</a:t>
            </a:r>
          </a:p>
          <a:p>
            <a:pPr lvl="1"/>
            <a:r>
              <a:rPr lang="cs-CZ" dirty="0"/>
              <a:t>jednotka, </a:t>
            </a:r>
          </a:p>
          <a:p>
            <a:pPr lvl="1"/>
            <a:r>
              <a:rPr lang="cs-CZ" dirty="0"/>
              <a:t>inženýrská síť,</a:t>
            </a:r>
          </a:p>
          <a:p>
            <a:pPr lvl="1"/>
            <a:r>
              <a:rPr lang="cs-CZ" dirty="0"/>
              <a:t>pozemek, který tvoří funkční celek se stavbou pevně spojenou se zemí,</a:t>
            </a:r>
          </a:p>
          <a:p>
            <a:pPr lvl="1"/>
            <a:r>
              <a:rPr lang="cs-CZ" dirty="0"/>
              <a:t>podzemní stavba se samostatným účelovým určením,</a:t>
            </a:r>
          </a:p>
          <a:p>
            <a:pPr lvl="1"/>
            <a:r>
              <a:rPr lang="cs-CZ" b="1" dirty="0"/>
              <a:t>právo stavby</a:t>
            </a:r>
            <a:r>
              <a:rPr lang="cs-CZ" dirty="0"/>
              <a:t>, jehož součástí je stavba pevně spojená se zemí.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1394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160020"/>
            <a:ext cx="6512511" cy="1143000"/>
          </a:xfrm>
        </p:spPr>
        <p:txBody>
          <a:bodyPr/>
          <a:lstStyle/>
          <a:p>
            <a:r>
              <a:rPr lang="cs-CZ" dirty="0"/>
              <a:t>Dodání nemovité věci §56 – </a:t>
            </a:r>
            <a:r>
              <a:rPr lang="cs-CZ" dirty="0" smtClean="0"/>
              <a:t>2016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(4)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83568" y="1303020"/>
            <a:ext cx="7704856" cy="4502244"/>
          </a:xfrm>
        </p:spPr>
        <p:txBody>
          <a:bodyPr/>
          <a:lstStyle/>
          <a:p>
            <a:pPr marL="45720" lvl="0" indent="0">
              <a:buNone/>
            </a:pPr>
            <a:endParaRPr lang="cs-CZ" sz="1400" dirty="0"/>
          </a:p>
          <a:p>
            <a:pPr marL="45720" lvl="0" indent="0">
              <a:buNone/>
            </a:pPr>
            <a:r>
              <a:rPr lang="cs-CZ" dirty="0" smtClean="0"/>
              <a:t>5. Plátce </a:t>
            </a:r>
            <a:r>
              <a:rPr lang="cs-CZ" dirty="0"/>
              <a:t>se může rozhodnout, že se u dodání pozemku podle odstavce 1 nebo u dodání vybrané nemovité věci po uplynutí lhůty podle odstavce 3 uplatňuje daň. </a:t>
            </a:r>
            <a:r>
              <a:rPr lang="cs-CZ" b="1" dirty="0"/>
              <a:t>Pokud je příjemce plnění plátcem, lze tak učinit pouze po jeho předchozím souhlasu</a:t>
            </a:r>
            <a:r>
              <a:rPr lang="cs-CZ" dirty="0"/>
              <a:t>. Pokud plátce přijal před uskutečněním zdanitelného plnění úplatu, ze které mu nevznikla povinnost přiznat daň, stanoví se při uskutečnění zdanitelného plnění základ daně podle § 36. </a:t>
            </a:r>
            <a:endParaRPr lang="cs-CZ" dirty="0" smtClean="0"/>
          </a:p>
          <a:p>
            <a:pPr lvl="0"/>
            <a:r>
              <a:rPr lang="cs-CZ" dirty="0" smtClean="0">
                <a:solidFill>
                  <a:srgbClr val="FF0000"/>
                </a:solidFill>
              </a:rPr>
              <a:t>Vazba na § 92d) – PDP</a:t>
            </a:r>
          </a:p>
          <a:p>
            <a:pPr lvl="0"/>
            <a:r>
              <a:rPr lang="cs-CZ" dirty="0" smtClean="0"/>
              <a:t>Definice pozemku § 48 odst.3 – funkční celek se stavbou</a:t>
            </a:r>
          </a:p>
          <a:p>
            <a:pPr lvl="0"/>
            <a:r>
              <a:rPr lang="cs-CZ" dirty="0" smtClean="0"/>
              <a:t>Definice jiné stavby - §48 odst. 5 písm. l) je zřízena na pozemku a tvoří funkční celek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6459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 smtClean="0">
                <a:ea typeface="+mj-ea"/>
              </a:rPr>
              <a:t>Přenesení daňové povinnosti na odběratele v tuzemsku</a:t>
            </a:r>
          </a:p>
        </p:txBody>
      </p:sp>
      <p:sp>
        <p:nvSpPr>
          <p:cNvPr id="10243" name="Zástupný symbol pro obsah 2"/>
          <p:cNvSpPr txBox="1">
            <a:spLocks noGrp="1"/>
          </p:cNvSpPr>
          <p:nvPr>
            <p:ph sz="quarter" idx="13"/>
          </p:nvPr>
        </p:nvSpPr>
        <p:spPr>
          <a:xfrm>
            <a:off x="755576" y="1268760"/>
            <a:ext cx="7772400" cy="4392488"/>
          </a:xfrm>
        </p:spPr>
        <p:txBody>
          <a:bodyPr>
            <a:normAutofit/>
          </a:bodyPr>
          <a:lstStyle/>
          <a:p>
            <a:pPr marL="44450" indent="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b="1" dirty="0" smtClean="0">
                <a:solidFill>
                  <a:schemeClr val="tx1"/>
                </a:solidFill>
              </a:rPr>
              <a:t>Přenesení daňové povinnosti na odběratele u </a:t>
            </a:r>
            <a:r>
              <a:rPr lang="cs-CZ" b="1" dirty="0" err="1" smtClean="0">
                <a:solidFill>
                  <a:schemeClr val="tx1"/>
                </a:solidFill>
              </a:rPr>
              <a:t>tuz</a:t>
            </a:r>
            <a:r>
              <a:rPr lang="cs-CZ" b="1" dirty="0" smtClean="0">
                <a:solidFill>
                  <a:schemeClr val="tx1"/>
                </a:solidFill>
              </a:rPr>
              <a:t>. plnění-zavedení PDP</a:t>
            </a:r>
            <a:r>
              <a:rPr lang="cs-CZ" dirty="0" smtClean="0">
                <a:solidFill>
                  <a:schemeClr val="tx1"/>
                </a:solidFill>
              </a:rPr>
              <a:t>–§92a  (zabránění daňovým únikům)</a:t>
            </a:r>
          </a:p>
          <a:p>
            <a:pPr marL="44450" indent="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b="1" dirty="0" smtClean="0">
                <a:solidFill>
                  <a:schemeClr val="tx1"/>
                </a:solidFill>
              </a:rPr>
              <a:t>Dodání zlata 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b="1" dirty="0" smtClean="0">
                <a:solidFill>
                  <a:schemeClr val="tx1"/>
                </a:solidFill>
              </a:rPr>
              <a:t>Dodání železného a neželezného odpadu </a:t>
            </a:r>
            <a:r>
              <a:rPr lang="cs-CZ" dirty="0" smtClean="0">
                <a:solidFill>
                  <a:schemeClr val="tx1"/>
                </a:solidFill>
              </a:rPr>
              <a:t>(příloha č. 5)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b="1" dirty="0" smtClean="0">
                <a:solidFill>
                  <a:schemeClr val="tx1"/>
                </a:solidFill>
              </a:rPr>
              <a:t>Poskytnutí stavebních nebo montážních prací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b="1" dirty="0" smtClean="0">
                <a:solidFill>
                  <a:schemeClr val="tx1"/>
                </a:solidFill>
              </a:rPr>
              <a:t>( od roku 2012</a:t>
            </a:r>
            <a:r>
              <a:rPr lang="cs-CZ" dirty="0" smtClean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dirty="0" smtClean="0">
                <a:solidFill>
                  <a:srgbClr val="FF0000"/>
                </a:solidFill>
              </a:rPr>
              <a:t>§ 92 d) dodání nemovité věci s uplatněním daně podle §56 odst.5 – posun na rok 2016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dirty="0" smtClean="0">
                <a:solidFill>
                  <a:srgbClr val="FF0000"/>
                </a:solidFill>
              </a:rPr>
              <a:t>§92 f - nová příloha č.6 , vazba na Nařízení vlády 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dirty="0" smtClean="0">
                <a:solidFill>
                  <a:srgbClr val="FF0000"/>
                </a:solidFill>
              </a:rPr>
              <a:t>§92 g – mechanismus rychlé reakce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dirty="0" smtClean="0">
                <a:solidFill>
                  <a:srgbClr val="FF0000"/>
                </a:solidFill>
              </a:rPr>
              <a:t>§92i – závazné posouzení PDP</a:t>
            </a:r>
            <a:endParaRPr lang="cs-CZ" dirty="0">
              <a:solidFill>
                <a:srgbClr val="FF0000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8612" name="Zástupný symbol pro číslo snímku 2"/>
          <p:cNvSpPr>
            <a:spLocks noGrp="1"/>
          </p:cNvSpPr>
          <p:nvPr>
            <p:ph type="sldNum" sz="quarter" idx="1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1B47E3-A0F0-4732-B3D6-0CCC15C79DAC}" type="slidenum">
              <a:rPr lang="cs-CZ" smtClean="0"/>
              <a:pPr/>
              <a:t>19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138948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792088"/>
          </a:xfrm>
        </p:spPr>
        <p:txBody>
          <a:bodyPr/>
          <a:lstStyle/>
          <a:p>
            <a:r>
              <a:rPr lang="cs-CZ" dirty="0" smtClean="0"/>
              <a:t>Novely 2015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83568" y="1196752"/>
            <a:ext cx="7632848" cy="4824536"/>
          </a:xfrm>
        </p:spPr>
        <p:txBody>
          <a:bodyPr/>
          <a:lstStyle/>
          <a:p>
            <a:r>
              <a:rPr lang="cs-CZ" dirty="0" smtClean="0"/>
              <a:t> </a:t>
            </a:r>
            <a:r>
              <a:rPr lang="cs-CZ" sz="2000" dirty="0"/>
              <a:t>tzv. </a:t>
            </a:r>
            <a:r>
              <a:rPr lang="cs-CZ" sz="2000" b="1" dirty="0"/>
              <a:t>implementační novela </a:t>
            </a:r>
            <a:r>
              <a:rPr lang="cs-CZ" sz="2000" dirty="0" smtClean="0"/>
              <a:t>s </a:t>
            </a:r>
            <a:r>
              <a:rPr lang="cs-CZ" sz="2000" dirty="0"/>
              <a:t>účinnosti od 1. ledna 2015 (Část ustanovení má účinnost od 1.10.2014), již zveřejněna v částce 82 Sbírky zákonů pod č</a:t>
            </a:r>
            <a:r>
              <a:rPr lang="cs-CZ" sz="2000" b="1" dirty="0"/>
              <a:t>. 196/2014 </a:t>
            </a:r>
            <a:r>
              <a:rPr lang="cs-CZ" sz="2000" dirty="0"/>
              <a:t>Sb</a:t>
            </a:r>
            <a:r>
              <a:rPr lang="cs-CZ" sz="2000" dirty="0" smtClean="0"/>
              <a:t>., </a:t>
            </a:r>
            <a:r>
              <a:rPr lang="cs-CZ" dirty="0" smtClean="0"/>
              <a:t>- </a:t>
            </a:r>
            <a:r>
              <a:rPr lang="cs-CZ" sz="1800" b="1" dirty="0" smtClean="0"/>
              <a:t>obsahuje pouze </a:t>
            </a:r>
            <a:r>
              <a:rPr lang="cs-CZ" sz="1800" b="1" dirty="0"/>
              <a:t>ty okruhy změn. které jsou povinnou implementací předpisů EU nebo s nimi úzce </a:t>
            </a:r>
            <a:r>
              <a:rPr lang="cs-CZ" sz="1800" b="1" dirty="0" smtClean="0"/>
              <a:t>souvisejí </a:t>
            </a:r>
            <a:r>
              <a:rPr lang="cs-CZ" b="1" dirty="0" smtClean="0"/>
              <a:t>- </a:t>
            </a:r>
            <a:r>
              <a:rPr lang="cs-CZ" sz="1600" b="1" dirty="0"/>
              <a:t>změny v místě plnění, zejména při poskytnutí telekomunikační služby, služby rozhlasového a televizního vysílání a elektronicky poskytované </a:t>
            </a:r>
            <a:r>
              <a:rPr lang="cs-CZ" sz="1600" b="1" dirty="0" smtClean="0"/>
              <a:t>služby,</a:t>
            </a:r>
            <a:r>
              <a:rPr lang="cs-CZ" sz="1600" b="1" dirty="0"/>
              <a:t> </a:t>
            </a:r>
            <a:r>
              <a:rPr lang="cs-CZ" sz="1600" b="1" dirty="0" smtClean="0"/>
              <a:t> </a:t>
            </a:r>
            <a:r>
              <a:rPr lang="cs-CZ" sz="1600" b="1" dirty="0"/>
              <a:t>na změny v místě plnění navazuje nový zvláštní režim jednoho správního místa (tzv. </a:t>
            </a:r>
            <a:r>
              <a:rPr lang="cs-CZ" sz="1600" b="1" dirty="0" err="1"/>
              <a:t>MiniOSS</a:t>
            </a:r>
            <a:r>
              <a:rPr lang="cs-CZ" sz="1600" b="1" dirty="0"/>
              <a:t> - mini </a:t>
            </a:r>
            <a:r>
              <a:rPr lang="cs-CZ" sz="1600" b="1" dirty="0" err="1"/>
              <a:t>One</a:t>
            </a:r>
            <a:r>
              <a:rPr lang="cs-CZ" sz="1600" b="1" dirty="0"/>
              <a:t> Stop </a:t>
            </a:r>
            <a:r>
              <a:rPr lang="cs-CZ" sz="1600" b="1" dirty="0" err="1"/>
              <a:t>Shop</a:t>
            </a:r>
            <a:r>
              <a:rPr lang="cs-CZ" sz="1600" b="1" dirty="0" smtClean="0"/>
              <a:t>.),</a:t>
            </a:r>
            <a:endParaRPr lang="cs-CZ" sz="1600" dirty="0"/>
          </a:p>
          <a:p>
            <a:r>
              <a:rPr lang="cs-CZ" dirty="0" smtClean="0"/>
              <a:t> </a:t>
            </a:r>
            <a:r>
              <a:rPr lang="cs-CZ" sz="2000" b="1" dirty="0"/>
              <a:t>tzv. sazbová novela zákona o </a:t>
            </a:r>
            <a:r>
              <a:rPr lang="cs-CZ" sz="2000" dirty="0"/>
              <a:t>DPH </a:t>
            </a:r>
            <a:r>
              <a:rPr lang="cs-CZ" sz="2000" b="1" dirty="0" smtClean="0"/>
              <a:t>(</a:t>
            </a:r>
            <a:r>
              <a:rPr lang="cs-CZ" sz="2000" b="1" dirty="0">
                <a:solidFill>
                  <a:srgbClr val="000000"/>
                </a:solidFill>
              </a:rPr>
              <a:t>Zákon č. 262/2014 Sb.</a:t>
            </a:r>
            <a:r>
              <a:rPr lang="cs-CZ" sz="2000" b="1" dirty="0" smtClean="0"/>
              <a:t> účinnost </a:t>
            </a:r>
            <a:r>
              <a:rPr lang="cs-CZ" sz="2000" b="1" dirty="0"/>
              <a:t>je od </a:t>
            </a:r>
            <a:r>
              <a:rPr lang="cs-CZ" sz="2000" b="1" dirty="0" smtClean="0"/>
              <a:t>1. </a:t>
            </a:r>
            <a:r>
              <a:rPr lang="cs-CZ" sz="2000" b="1" dirty="0"/>
              <a:t>ledna 2015,</a:t>
            </a:r>
          </a:p>
          <a:p>
            <a:r>
              <a:rPr lang="cs-CZ" sz="2000" b="1" dirty="0" smtClean="0"/>
              <a:t>tzv</a:t>
            </a:r>
            <a:r>
              <a:rPr lang="cs-CZ" sz="2000" b="1" dirty="0"/>
              <a:t>. řádná novela zákona o DPH</a:t>
            </a:r>
            <a:r>
              <a:rPr lang="cs-CZ" sz="2000" dirty="0"/>
              <a:t> </a:t>
            </a:r>
            <a:r>
              <a:rPr lang="cs-CZ" sz="2000" dirty="0" smtClean="0"/>
              <a:t>z.č.360/2014 účinnost </a:t>
            </a:r>
            <a:r>
              <a:rPr lang="cs-CZ" sz="2000" dirty="0"/>
              <a:t>od 1. ledna 2015 s </a:t>
            </a:r>
            <a:r>
              <a:rPr lang="cs-CZ" sz="2000" dirty="0" smtClean="0"/>
              <a:t>tím</a:t>
            </a:r>
            <a:r>
              <a:rPr lang="cs-CZ" sz="2000" dirty="0"/>
              <a:t>, že účinnost některých části zákona je </a:t>
            </a:r>
            <a:r>
              <a:rPr lang="cs-CZ" sz="2000" dirty="0" smtClean="0"/>
              <a:t>jiná ( §56 –stavební pozemky a kontrolní výkaz od roku 2016)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26410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8613" y="404813"/>
            <a:ext cx="8510587" cy="4651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3200" b="1" dirty="0" smtClean="0">
                <a:solidFill>
                  <a:srgbClr val="FF0000"/>
                </a:solidFill>
              </a:rPr>
              <a:t>Režim přenesené daňové povinnosti –příloha č.6</a:t>
            </a:r>
            <a:r>
              <a:rPr lang="cs-CZ" altLang="cs-CZ" sz="3200" b="1" dirty="0" smtClean="0">
                <a:solidFill>
                  <a:schemeClr val="folHlink"/>
                </a:solidFill>
              </a:rPr>
              <a:t/>
            </a:r>
            <a:br>
              <a:rPr lang="cs-CZ" altLang="cs-CZ" sz="3200" b="1" dirty="0" smtClean="0">
                <a:solidFill>
                  <a:schemeClr val="folHlink"/>
                </a:solidFill>
              </a:rPr>
            </a:br>
            <a:endParaRPr lang="cs-CZ" altLang="cs-CZ" sz="3200" b="1" dirty="0" smtClean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352425" y="1204243"/>
            <a:ext cx="8684071" cy="5517232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r>
              <a:rPr lang="cs-CZ" altLang="cs-CZ" sz="1600" u="sng" dirty="0" smtClean="0">
                <a:solidFill>
                  <a:srgbClr val="000000"/>
                </a:solidFill>
                <a:effectLst/>
              </a:rPr>
              <a:t>Vláda je zmocněna nařízením </a:t>
            </a:r>
            <a:r>
              <a:rPr lang="cs-CZ" altLang="cs-CZ" sz="1600" dirty="0" smtClean="0">
                <a:solidFill>
                  <a:srgbClr val="000000"/>
                </a:solidFill>
                <a:effectLst/>
              </a:rPr>
              <a:t>stanovit, že se režim přenesení daňové povinnosti uplatní při dodání zboží nebo poskytnutí služby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Tx/>
              <a:buAutoNum type="arabicPeriod"/>
              <a:defRPr/>
            </a:pPr>
            <a:r>
              <a:rPr lang="cs-CZ" altLang="cs-CZ" sz="1600" dirty="0" smtClean="0">
                <a:solidFill>
                  <a:srgbClr val="000000"/>
                </a:solidFill>
                <a:effectLst/>
              </a:rPr>
              <a:t>uvedených v nové příloze č. 6 (§ 92f odst. 1): 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b="1" dirty="0" smtClean="0">
                <a:solidFill>
                  <a:srgbClr val="0000C0"/>
                </a:solidFill>
                <a:effectLst/>
              </a:rPr>
              <a:t>Převod povolenek na emise skleníkových plynů 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Dodání mobilních telefonů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Dodání zařízení s integrovanými obvody 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dirty="0" smtClean="0">
                <a:solidFill>
                  <a:srgbClr val="000000"/>
                </a:solidFill>
                <a:effectLst/>
              </a:rPr>
              <a:t>Dodání plynu a elektřiny obchodníkovi vymezenému v § 7a odst. 2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dirty="0" smtClean="0">
                <a:solidFill>
                  <a:srgbClr val="000000"/>
                </a:solidFill>
                <a:effectLst/>
              </a:rPr>
              <a:t>Dodání certifikátů plynu a elektřiny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dirty="0" smtClean="0">
                <a:solidFill>
                  <a:srgbClr val="000000"/>
                </a:solidFill>
                <a:effectLst/>
              </a:rPr>
              <a:t>Poskytnutí telekomunikačních služeb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Dodání herních </a:t>
            </a:r>
            <a:r>
              <a:rPr lang="cs-CZ" altLang="cs-CZ" sz="1600" u="sng" dirty="0" err="1" smtClean="0">
                <a:solidFill>
                  <a:srgbClr val="C00000"/>
                </a:solidFill>
                <a:effectLst/>
              </a:rPr>
              <a:t>konzolí</a:t>
            </a: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, </a:t>
            </a:r>
            <a:r>
              <a:rPr lang="cs-CZ" altLang="cs-CZ" sz="1600" u="sng" dirty="0" err="1" smtClean="0">
                <a:solidFill>
                  <a:srgbClr val="C00000"/>
                </a:solidFill>
                <a:effectLst/>
              </a:rPr>
              <a:t>tabletů</a:t>
            </a: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 a laptopů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Dodání obilovin a </a:t>
            </a:r>
            <a:r>
              <a:rPr lang="cs-CZ" altLang="cs-CZ" sz="1600" u="sng" dirty="0" err="1" smtClean="0">
                <a:solidFill>
                  <a:srgbClr val="C00000"/>
                </a:solidFill>
                <a:effectLst/>
              </a:rPr>
              <a:t>tech</a:t>
            </a: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. plodin, včetně olejnatých semen a cukrové řepy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Dodání surových či </a:t>
            </a:r>
            <a:r>
              <a:rPr lang="cs-CZ" altLang="cs-CZ" sz="1600" u="sng" dirty="0" err="1" smtClean="0">
                <a:solidFill>
                  <a:srgbClr val="C00000"/>
                </a:solidFill>
                <a:effectLst/>
              </a:rPr>
              <a:t>polozpracovaných</a:t>
            </a:r>
            <a:r>
              <a:rPr lang="cs-CZ" altLang="cs-CZ" sz="1600" u="sng" dirty="0" smtClean="0">
                <a:solidFill>
                  <a:srgbClr val="C00000"/>
                </a:solidFill>
                <a:effectLst/>
              </a:rPr>
              <a:t> kovů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AutoNum type="arabicPeriod" startAt="2"/>
              <a:defRPr/>
            </a:pPr>
            <a:r>
              <a:rPr lang="cs-CZ" altLang="cs-CZ" sz="1600" dirty="0" smtClean="0">
                <a:solidFill>
                  <a:srgbClr val="000000"/>
                </a:solidFill>
                <a:effectLst/>
              </a:rPr>
              <a:t>u kterých Evropská komise nemá proti zavedení RCH námitky – režim se zavede na dobu nepřesahující 9 měsíců (§ 92g - mechanismus rychlé reakce)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None/>
              <a:defRPr/>
            </a:pPr>
            <a:r>
              <a:rPr lang="cs-CZ" sz="1600" dirty="0" smtClean="0">
                <a:solidFill>
                  <a:srgbClr val="000000"/>
                </a:solidFill>
                <a:effectLst/>
              </a:rPr>
              <a:t>Dle nařízení vlády č.361/2014 Sb. se režim přenesení daňové povinnosti, s výjimkou převodu povolenek na emise skleníkových plynů, použije při dodání vybraného zboží, pokud celková částka </a:t>
            </a:r>
            <a:r>
              <a:rPr lang="cs-CZ" sz="1600" dirty="0" smtClean="0">
                <a:solidFill>
                  <a:srgbClr val="FF0000"/>
                </a:solidFill>
                <a:effectLst/>
              </a:rPr>
              <a:t>základu daně </a:t>
            </a:r>
            <a:r>
              <a:rPr lang="cs-CZ" sz="1600" dirty="0" smtClean="0">
                <a:solidFill>
                  <a:srgbClr val="000000"/>
                </a:solidFill>
                <a:effectLst/>
              </a:rPr>
              <a:t>za toto zboží za zdanitelné plnění překračuje částku </a:t>
            </a:r>
            <a:r>
              <a:rPr lang="cs-CZ" sz="1600" b="1" dirty="0" smtClean="0">
                <a:solidFill>
                  <a:srgbClr val="000000"/>
                </a:solidFill>
                <a:effectLst/>
              </a:rPr>
              <a:t>100 000 Kč</a:t>
            </a:r>
            <a:r>
              <a:rPr lang="cs-CZ" sz="1600" dirty="0" smtClean="0">
                <a:solidFill>
                  <a:srgbClr val="000000"/>
                </a:solidFill>
                <a:effectLst/>
              </a:rPr>
              <a:t>.</a:t>
            </a:r>
            <a:endParaRPr lang="cs-CZ" sz="1600" b="1" dirty="0" smtClean="0"/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None/>
              <a:defRPr/>
            </a:pPr>
            <a:endParaRPr lang="cs-CZ" sz="2000" dirty="0" smtClean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cs-CZ" sz="2000" b="1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cs-CZ" sz="2000" dirty="0" smtClean="0">
              <a:solidFill>
                <a:srgbClr val="0000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cs-CZ" altLang="cs-CZ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41E8D15C-BF41-4D0A-9445-E85C3A5226E3}" type="slidenum">
              <a:rPr lang="cs-CZ" altLang="cs-CZ" sz="14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>
                <a:defRPr/>
              </a:pPr>
              <a:t>20</a:t>
            </a:fld>
            <a:endParaRPr lang="cs-CZ" altLang="cs-CZ" sz="140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6689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Zástupný symbol pro obsah 2"/>
          <p:cNvSpPr txBox="1">
            <a:spLocks noGrp="1"/>
          </p:cNvSpPr>
          <p:nvPr>
            <p:ph idx="4294967295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400" b="1" dirty="0" smtClean="0"/>
              <a:t>Tituly pro ručení za daň nezaplacenu dodavatelem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§ 109 ZDPH od 1. 4. 2011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 smtClean="0"/>
              <a:t>§ 109 odst. 2 písm. b) ZDPH</a:t>
            </a:r>
            <a:r>
              <a:rPr lang="cs-CZ" sz="2000" dirty="0" smtClean="0"/>
              <a:t> od 1. 1. 2012 – úhrada za zdanitelné plnění je realizována na zahraniční bankovní účet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§ 109 ZDPH – změny platné od 1. 1. 2013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 </a:t>
            </a:r>
            <a:r>
              <a:rPr lang="cs-CZ" sz="2000" b="1" dirty="0" smtClean="0"/>
              <a:t>§ 109 odst. 2 písm. c) ZDPH – úhrada na nezveřejněný účet  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( dvojnásobek částky omezení plateb v hotovosti limit 700 tis. Kč, snižuje se na 2x270 </a:t>
            </a:r>
            <a:r>
              <a:rPr lang="cs-CZ" sz="2000" b="1" dirty="0" err="1" smtClean="0">
                <a:solidFill>
                  <a:srgbClr val="FF0000"/>
                </a:solidFill>
              </a:rPr>
              <a:t>tis.Kč</a:t>
            </a:r>
            <a:r>
              <a:rPr lang="cs-CZ" sz="2000" b="1" dirty="0" smtClean="0">
                <a:solidFill>
                  <a:srgbClr val="FF0000"/>
                </a:solidFill>
              </a:rPr>
              <a:t> od 1.12.2014) 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 smtClean="0"/>
              <a:t> § 109 odst. 3 ZDPH </a:t>
            </a:r>
            <a:r>
              <a:rPr lang="cs-CZ" sz="2000" dirty="0" smtClean="0"/>
              <a:t>– </a:t>
            </a:r>
            <a:r>
              <a:rPr lang="cs-CZ" sz="2000" b="1" dirty="0" smtClean="0"/>
              <a:t>nespolehlivý plátce (§ 106a ZDPH)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 § 109 odst. 4 ZDPH – dodání pohonných hmot distributorem pohonných hmot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dirty="0" smtClean="0"/>
              <a:t>   </a:t>
            </a:r>
            <a:r>
              <a:rPr lang="cs-CZ" sz="2000" b="1" dirty="0" smtClean="0"/>
              <a:t>Úprava ve vnitřním předpise</a:t>
            </a:r>
          </a:p>
          <a:p>
            <a:pPr eaLnBrk="1" hangingPunct="1">
              <a:buClr>
                <a:srgbClr val="C00000"/>
              </a:buClr>
            </a:pPr>
            <a:endParaRPr sz="2000" dirty="0" smtClean="0">
              <a:latin typeface="Lucida Sans Unicode" pitchFamily="34" charset="0"/>
            </a:endParaRPr>
          </a:p>
        </p:txBody>
      </p:sp>
      <p:sp>
        <p:nvSpPr>
          <p:cNvPr id="3" name="Nadpis 1"/>
          <p:cNvSpPr txBox="1"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 err="1" smtClean="0"/>
              <a:t>Ručení</a:t>
            </a:r>
            <a:r>
              <a:rPr sz="3200" dirty="0" smtClean="0"/>
              <a:t> </a:t>
            </a:r>
            <a:r>
              <a:rPr sz="3200" dirty="0" err="1" smtClean="0"/>
              <a:t>za</a:t>
            </a:r>
            <a:r>
              <a:rPr sz="3200" dirty="0" smtClean="0"/>
              <a:t> </a:t>
            </a:r>
            <a:r>
              <a:rPr sz="3200" dirty="0" err="1" smtClean="0"/>
              <a:t>nezaplacenou</a:t>
            </a:r>
            <a:r>
              <a:rPr sz="3200" dirty="0" smtClean="0"/>
              <a:t> </a:t>
            </a:r>
            <a:r>
              <a:rPr sz="3200" dirty="0" err="1" smtClean="0"/>
              <a:t>daň</a:t>
            </a:r>
            <a:endParaRPr sz="3200" dirty="0" smtClean="0"/>
          </a:p>
        </p:txBody>
      </p:sp>
    </p:spTree>
    <p:extLst>
      <p:ext uri="{BB962C8B-B14F-4D97-AF65-F5344CB8AC3E}">
        <p14:creationId xmlns:p14="http://schemas.microsoft.com/office/powerpoint/2010/main" val="351362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6512511" cy="830912"/>
          </a:xfrm>
        </p:spPr>
        <p:txBody>
          <a:bodyPr/>
          <a:lstStyle/>
          <a:p>
            <a:r>
              <a:rPr lang="cs-CZ" dirty="0" smtClean="0">
                <a:effectLst/>
              </a:rPr>
              <a:t>DAP, kontrolní hlášení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15616" y="1484784"/>
            <a:ext cx="7560840" cy="381642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b="1" u="sng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b="1" u="sng" dirty="0" smtClean="0"/>
              <a:t>§101 – povinnost podat do 25. dne </a:t>
            </a:r>
            <a:endParaRPr lang="cs-CZ" sz="2000" b="1" u="sng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§ </a:t>
            </a:r>
            <a:r>
              <a:rPr lang="cs-CZ" sz="2000" dirty="0"/>
              <a:t>101a </a:t>
            </a:r>
            <a:r>
              <a:rPr lang="cs-CZ" sz="2000" dirty="0" smtClean="0"/>
              <a:t>- </a:t>
            </a:r>
            <a:r>
              <a:rPr lang="cs-CZ" sz="2000" b="1" dirty="0" smtClean="0">
                <a:solidFill>
                  <a:srgbClr val="FF0000"/>
                </a:solidFill>
              </a:rPr>
              <a:t>Povinnost </a:t>
            </a:r>
            <a:r>
              <a:rPr lang="cs-CZ" sz="2000" b="1" dirty="0">
                <a:solidFill>
                  <a:srgbClr val="FF0000"/>
                </a:solidFill>
              </a:rPr>
              <a:t>podat elektronicky na elektronickou adresu podatelny zveřejněnou správcem daně </a:t>
            </a:r>
            <a:endParaRPr lang="cs-CZ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b="1" dirty="0" smtClean="0"/>
              <a:t>daňové přiznání nebo dodatečné daňové přiznání, tiskopis </a:t>
            </a:r>
            <a:r>
              <a:rPr lang="cs-CZ" b="1" dirty="0" smtClean="0">
                <a:solidFill>
                  <a:srgbClr val="FF0000"/>
                </a:solidFill>
              </a:rPr>
              <a:t>vzor.č19</a:t>
            </a:r>
            <a:endParaRPr lang="cs-CZ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hlášení</a:t>
            </a:r>
            <a:r>
              <a:rPr lang="cs-CZ" dirty="0"/>
              <a:t>,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přílohy k daň. přiznání, dodatečnému daň. přiznání nebo hlášení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přihlášku k registraci a oznámení o změně registračních údajů (neplatí pro identifikované osoby)</a:t>
            </a:r>
          </a:p>
          <a:p>
            <a:r>
              <a:rPr lang="cs-CZ" sz="2000" b="1" dirty="0" smtClean="0">
                <a:solidFill>
                  <a:srgbClr val="FF0000"/>
                </a:solidFill>
              </a:rPr>
              <a:t>§101 c) – 101 i) Povinnost podat kontrolní hlášení – od roku 2016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9172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4169" y="29800"/>
            <a:ext cx="6512511" cy="1143000"/>
          </a:xfrm>
        </p:spPr>
        <p:txBody>
          <a:bodyPr/>
          <a:lstStyle/>
          <a:p>
            <a:r>
              <a:rPr lang="cs-CZ" dirty="0" smtClean="0"/>
              <a:t>Právní rámec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2060848"/>
            <a:ext cx="6400800" cy="2145392"/>
          </a:xfrm>
        </p:spPr>
        <p:txBody>
          <a:bodyPr/>
          <a:lstStyle/>
          <a:p>
            <a:r>
              <a:rPr lang="cs-CZ" altLang="cs-CZ" u="sng" dirty="0"/>
              <a:t>Poučení dle NOZ</a:t>
            </a:r>
          </a:p>
          <a:p>
            <a:r>
              <a:rPr lang="cs-CZ" altLang="cs-CZ" sz="2000" b="1" dirty="0"/>
              <a:t>Všechny informace poskytnuté na tomto semináři jsou uváděny pouze v rámci výukového procesu a nemohou bez dalšího posouzení sloužit jako informace či rady k řešení právních </a:t>
            </a:r>
            <a:r>
              <a:rPr lang="cs-CZ" altLang="cs-CZ" sz="2000" b="1" dirty="0" smtClean="0"/>
              <a:t>situací.</a:t>
            </a:r>
            <a:endParaRPr lang="cs-CZ" altLang="cs-CZ" sz="2000" b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3044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22" name="Rectangle 18"/>
          <p:cNvSpPr>
            <a:spLocks noChangeArrowheads="1"/>
          </p:cNvSpPr>
          <p:nvPr/>
        </p:nvSpPr>
        <p:spPr bwMode="auto">
          <a:xfrm>
            <a:off x="611188" y="1268760"/>
            <a:ext cx="7715250" cy="46085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cs-CZ" b="1" u="sng" dirty="0"/>
          </a:p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Limit 1 mil. Kč zachován</a:t>
            </a:r>
            <a:r>
              <a:rPr lang="cs-CZ" sz="2400" dirty="0" smtClean="0"/>
              <a:t> – zákon 360/2014 </a:t>
            </a:r>
            <a:r>
              <a:rPr lang="cs-CZ" sz="2400" dirty="0" err="1" smtClean="0"/>
              <a:t>Sb.zrušil</a:t>
            </a:r>
            <a:r>
              <a:rPr lang="cs-CZ" sz="2400" dirty="0" smtClean="0"/>
              <a:t> snížení na 750 </a:t>
            </a:r>
            <a:r>
              <a:rPr lang="cs-CZ" sz="2400" dirty="0" err="1" smtClean="0"/>
              <a:t>tis.Kč</a:t>
            </a:r>
            <a:r>
              <a:rPr lang="cs-CZ" sz="24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Definice obratu zůstává zachována </a:t>
            </a:r>
            <a:r>
              <a:rPr lang="cs-CZ" sz="2400" dirty="0" smtClean="0">
                <a:solidFill>
                  <a:srgbClr val="FF0000"/>
                </a:solidFill>
              </a:rPr>
              <a:t>s výjimkou §56a pro rok 2014-novela od roku 2015 doplnila § 56a, poprvé se budou načítat od ledna 2015!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Při překročení obratu – plátcem od 1. dne </a:t>
            </a:r>
            <a:r>
              <a:rPr lang="cs-CZ" sz="2400" b="1" u="sng" dirty="0" smtClean="0"/>
              <a:t>druhého</a:t>
            </a:r>
            <a:r>
              <a:rPr lang="cs-CZ" sz="2400" dirty="0" smtClean="0"/>
              <a:t> měsíce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Při překročení obratu – zpětná registrace od 1.1.2013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Dobrovolná registrace bude až </a:t>
            </a:r>
            <a:r>
              <a:rPr lang="cs-CZ" sz="2400" u="sng" dirty="0" smtClean="0"/>
              <a:t>po</a:t>
            </a:r>
            <a:r>
              <a:rPr lang="cs-CZ" sz="2400" dirty="0" smtClean="0"/>
              <a:t> </a:t>
            </a:r>
            <a:r>
              <a:rPr lang="cs-CZ" sz="2400" u="sng" dirty="0" smtClean="0"/>
              <a:t>doručení</a:t>
            </a:r>
            <a:r>
              <a:rPr lang="cs-CZ" sz="2400" dirty="0" smtClean="0"/>
              <a:t> rozhodnutí o registraci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Měsíční plátce – možnost požádat o změnu § 99a</a:t>
            </a:r>
          </a:p>
        </p:txBody>
      </p:sp>
      <p:sp>
        <p:nvSpPr>
          <p:cNvPr id="98324" name="Text Box 20"/>
          <p:cNvSpPr txBox="1">
            <a:spLocks noChangeArrowheads="1"/>
          </p:cNvSpPr>
          <p:nvPr/>
        </p:nvSpPr>
        <p:spPr bwMode="auto">
          <a:xfrm>
            <a:off x="846658" y="304800"/>
            <a:ext cx="7397750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cs-CZ"/>
            </a:defPPr>
            <a:lvl1pPr algn="ctr" eaLnBrk="0" hangingPunct="0">
              <a:defRPr sz="3200" b="1">
                <a:solidFill>
                  <a:schemeClr val="tx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j-ea"/>
                <a:cs typeface="Calibri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cs-CZ" dirty="0" smtClean="0">
                <a:solidFill>
                  <a:srgbClr val="FF0000"/>
                </a:solidFill>
              </a:rPr>
              <a:t>Vznik registrace</a:t>
            </a:r>
          </a:p>
        </p:txBody>
      </p:sp>
      <p:sp>
        <p:nvSpPr>
          <p:cNvPr id="1536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D1FAFA-43A3-4751-A552-6F0822AB2955}" type="slidenum">
              <a:rPr lang="cs-CZ" smtClean="0"/>
              <a:pPr/>
              <a:t>3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352721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827584" y="238720"/>
            <a:ext cx="7793037" cy="9580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 smtClean="0">
                <a:ea typeface="+mj-ea"/>
              </a:rPr>
              <a:t>Obrat pro povinnou registraci §4a</a:t>
            </a:r>
          </a:p>
        </p:txBody>
      </p:sp>
      <p:sp>
        <p:nvSpPr>
          <p:cNvPr id="16387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755650" y="1484313"/>
            <a:ext cx="7772400" cy="4619625"/>
          </a:xfrm>
        </p:spPr>
        <p:txBody>
          <a:bodyPr/>
          <a:lstStyle/>
          <a:p>
            <a:pPr marL="5016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b="1" u="sng" dirty="0" smtClean="0"/>
              <a:t>Stále platí</a:t>
            </a:r>
            <a:r>
              <a:rPr lang="cs-CZ" dirty="0" smtClean="0"/>
              <a:t>:</a:t>
            </a:r>
          </a:p>
          <a:p>
            <a:pPr marL="501650" eaLnBrk="1" hangingPunct="1">
              <a:lnSpc>
                <a:spcPct val="80000"/>
              </a:lnSpc>
              <a:buFontTx/>
              <a:buChar char="•"/>
            </a:pPr>
            <a:r>
              <a:rPr lang="cs-CZ" dirty="0" smtClean="0">
                <a:solidFill>
                  <a:srgbClr val="FF0000"/>
                </a:solidFill>
              </a:rPr>
              <a:t>(+)</a:t>
            </a:r>
            <a:r>
              <a:rPr lang="cs-CZ" dirty="0" smtClean="0"/>
              <a:t>   </a:t>
            </a:r>
            <a:r>
              <a:rPr lang="cs-CZ" b="1" dirty="0" smtClean="0"/>
              <a:t>úplata bez daně , tj. výnosy ( která náleží OPD) za plnění s místem plnění</a:t>
            </a:r>
            <a:r>
              <a:rPr lang="cs-CZ" dirty="0" smtClean="0"/>
              <a:t> </a:t>
            </a:r>
            <a:r>
              <a:rPr lang="cs-CZ" b="1" dirty="0" smtClean="0"/>
              <a:t>v tuzemsku, včetně dotace k ceně, t</a:t>
            </a:r>
            <a:r>
              <a:rPr lang="cs-CZ" dirty="0" smtClean="0"/>
              <a:t>j.:</a:t>
            </a:r>
          </a:p>
          <a:p>
            <a:pPr marL="501650" eaLnBrk="1" hangingPunct="1">
              <a:lnSpc>
                <a:spcPct val="80000"/>
              </a:lnSpc>
              <a:buFontTx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za zdanitelné plnění </a:t>
            </a:r>
          </a:p>
          <a:p>
            <a:pPr marL="501650" eaLnBrk="1" hangingPunct="1">
              <a:lnSpc>
                <a:spcPct val="80000"/>
              </a:lnSpc>
              <a:buFontTx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plnění osvobozené od daně s nárokem na odpočet daně </a:t>
            </a:r>
          </a:p>
          <a:p>
            <a:pPr marL="501650" eaLnBrk="1" hangingPunct="1">
              <a:lnSpc>
                <a:spcPct val="80000"/>
              </a:lnSpc>
              <a:buFontTx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plnění osvobozené od daně bez nároku na odpočet daně podle  § 54, § 55 a § 56, </a:t>
            </a:r>
            <a:r>
              <a:rPr lang="cs-CZ" i="1" dirty="0" smtClean="0">
                <a:solidFill>
                  <a:schemeClr val="tx1"/>
                </a:solidFill>
              </a:rPr>
              <a:t>jestliže nejsou doplňkovou činností uskutečňovanou příležitostně ( definice MF)  </a:t>
            </a:r>
          </a:p>
          <a:p>
            <a:pPr marL="44450" indent="0" eaLnBrk="1" hangingPunct="1">
              <a:lnSpc>
                <a:spcPct val="80000"/>
              </a:lnSpc>
              <a:buNone/>
            </a:pPr>
            <a:r>
              <a:rPr lang="cs-CZ" i="1" dirty="0" smtClean="0">
                <a:solidFill>
                  <a:schemeClr val="tx1"/>
                </a:solidFill>
              </a:rPr>
              <a:t>  (v roce 2014 </a:t>
            </a:r>
            <a:r>
              <a:rPr lang="cs-CZ" i="1" dirty="0" smtClean="0">
                <a:solidFill>
                  <a:srgbClr val="FF0000"/>
                </a:solidFill>
              </a:rPr>
              <a:t>chyběl odkaz na §56a- nájmy)</a:t>
            </a:r>
          </a:p>
          <a:p>
            <a:pPr marL="501650" eaLnBrk="1" hangingPunct="1">
              <a:lnSpc>
                <a:spcPct val="80000"/>
              </a:lnSpc>
              <a:buFontTx/>
              <a:buChar char="•"/>
            </a:pPr>
            <a:r>
              <a:rPr lang="cs-CZ" dirty="0" smtClean="0">
                <a:solidFill>
                  <a:srgbClr val="FF0000"/>
                </a:solidFill>
              </a:rPr>
              <a:t>(-) </a:t>
            </a:r>
            <a:r>
              <a:rPr lang="cs-CZ" dirty="0" smtClean="0">
                <a:solidFill>
                  <a:schemeClr val="tx1"/>
                </a:solidFill>
              </a:rPr>
              <a:t>   úplaty (výnosy) za prodej HIM, odepisovaný NIM a pozemků (které jsou HIM), o kterých osoba povinná k dani účtuje nebo o kterých vede evidenci</a:t>
            </a:r>
          </a:p>
        </p:txBody>
      </p:sp>
      <p:sp>
        <p:nvSpPr>
          <p:cNvPr id="16388" name="Zástupný symbol pro číslo snímku 2"/>
          <p:cNvSpPr>
            <a:spLocks noGrp="1"/>
          </p:cNvSpPr>
          <p:nvPr>
            <p:ph type="sldNum" sz="quarter" idx="1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3138B0-22DF-438E-834F-8BBB0FF5898F}" type="slidenum">
              <a:rPr lang="cs-CZ" smtClean="0"/>
              <a:pPr/>
              <a:t>4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381235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5171" y="160020"/>
            <a:ext cx="6512511" cy="1143000"/>
          </a:xfrm>
        </p:spPr>
        <p:txBody>
          <a:bodyPr/>
          <a:lstStyle/>
          <a:p>
            <a:r>
              <a:rPr lang="cs-CZ" dirty="0" smtClean="0"/>
              <a:t>Sazbová novela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00112" y="1303020"/>
            <a:ext cx="7848872" cy="4824536"/>
          </a:xfrm>
        </p:spPr>
        <p:txBody>
          <a:bodyPr/>
          <a:lstStyle/>
          <a:p>
            <a:pPr marL="45720" indent="0">
              <a:buNone/>
            </a:pPr>
            <a:endParaRPr lang="cs-CZ" sz="1800" b="1" dirty="0" smtClean="0"/>
          </a:p>
          <a:p>
            <a:pPr marL="45720" indent="0">
              <a:buNone/>
            </a:pPr>
            <a:r>
              <a:rPr lang="cs-CZ" sz="2400" b="1" dirty="0"/>
              <a:t>Změny v příloze 3. a vložení nové přílohy č. 3a.</a:t>
            </a:r>
          </a:p>
          <a:p>
            <a:pPr marL="45720" indent="0">
              <a:buNone/>
            </a:pPr>
            <a:r>
              <a:rPr lang="cs-CZ" sz="2400" b="1" dirty="0" smtClean="0"/>
              <a:t>Druhá </a:t>
            </a:r>
            <a:r>
              <a:rPr lang="cs-CZ" sz="2400" b="1" dirty="0"/>
              <a:t>snížená sazba DPH </a:t>
            </a:r>
            <a:r>
              <a:rPr lang="cs-CZ" sz="2400" dirty="0"/>
              <a:t>(10 %) </a:t>
            </a:r>
            <a:r>
              <a:rPr lang="cs-CZ" sz="2400" dirty="0" smtClean="0"/>
              <a:t>– léky, knihy, </a:t>
            </a:r>
            <a:r>
              <a:rPr lang="cs-CZ" sz="2400" dirty="0"/>
              <a:t>dětská výživy </a:t>
            </a:r>
            <a:r>
              <a:rPr lang="cs-CZ" sz="2400" dirty="0" smtClean="0"/>
              <a:t>, </a:t>
            </a:r>
            <a:r>
              <a:rPr lang="cs-CZ" sz="2400" dirty="0" smtClean="0">
                <a:solidFill>
                  <a:schemeClr val="tx1"/>
                </a:solidFill>
              </a:rPr>
              <a:t>vybrané mlýnské výrobky pro bezlepkovou dietu  </a:t>
            </a:r>
          </a:p>
          <a:p>
            <a:pPr marL="45720" indent="0">
              <a:buNone/>
            </a:pPr>
            <a:r>
              <a:rPr lang="cs-CZ" sz="2400" dirty="0" smtClean="0"/>
              <a:t>Změny </a:t>
            </a:r>
            <a:r>
              <a:rPr lang="cs-CZ" sz="2400" dirty="0"/>
              <a:t>související se </a:t>
            </a:r>
            <a:r>
              <a:rPr lang="cs-CZ" sz="2400" dirty="0" smtClean="0"/>
              <a:t>zavedením </a:t>
            </a:r>
            <a:r>
              <a:rPr lang="cs-CZ" sz="2400" dirty="0"/>
              <a:t>druhé snížené sazby </a:t>
            </a:r>
            <a:r>
              <a:rPr lang="cs-CZ" sz="2400" dirty="0" smtClean="0"/>
              <a:t>DPH-hlavně </a:t>
            </a:r>
            <a:r>
              <a:rPr lang="cs-CZ" sz="2400" dirty="0"/>
              <a:t>legislativně </a:t>
            </a:r>
            <a:r>
              <a:rPr lang="cs-CZ" sz="2400" dirty="0" smtClean="0"/>
              <a:t>technické . </a:t>
            </a:r>
            <a:endParaRPr lang="cs-CZ" sz="2400" dirty="0"/>
          </a:p>
          <a:p>
            <a:pPr marL="45720" indent="0">
              <a:buNone/>
            </a:pP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3313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864096"/>
          </a:xfrm>
        </p:spPr>
        <p:txBody>
          <a:bodyPr/>
          <a:lstStyle/>
          <a:p>
            <a:r>
              <a:rPr lang="cs-CZ" dirty="0" smtClean="0"/>
              <a:t>Řádná novela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850" y="1052736"/>
            <a:ext cx="8352606" cy="4824536"/>
          </a:xfrm>
        </p:spPr>
        <p:txBody>
          <a:bodyPr/>
          <a:lstStyle/>
          <a:p>
            <a:r>
              <a:rPr lang="cs-CZ" dirty="0" smtClean="0"/>
              <a:t>Sloučení dosavadních § 48 a § 48a, pokud jde o sazbu daně u </a:t>
            </a:r>
            <a:r>
              <a:rPr lang="cs-CZ" b="1" dirty="0" smtClean="0"/>
              <a:t>dokončené stavby </a:t>
            </a:r>
            <a:r>
              <a:rPr lang="cs-CZ" dirty="0" smtClean="0"/>
              <a:t>pro bydlení a dokončené stavby pro sociální bydlení, </a:t>
            </a:r>
            <a:r>
              <a:rPr lang="cs-CZ" dirty="0"/>
              <a:t>řešení zdanění dosavadního </a:t>
            </a:r>
            <a:r>
              <a:rPr lang="cs-CZ" u="sng" dirty="0"/>
              <a:t>příslušenství.</a:t>
            </a:r>
          </a:p>
          <a:p>
            <a:r>
              <a:rPr lang="cs-CZ" dirty="0" smtClean="0"/>
              <a:t>V § 49 je řešena sazba daně </a:t>
            </a:r>
            <a:r>
              <a:rPr lang="cs-CZ" b="1" dirty="0" smtClean="0"/>
              <a:t>u výstavby nebo dodání stavby pro sociální bydlení</a:t>
            </a:r>
            <a:r>
              <a:rPr lang="cs-CZ" dirty="0" smtClean="0"/>
              <a:t>, </a:t>
            </a:r>
          </a:p>
          <a:p>
            <a:r>
              <a:rPr lang="cs-CZ" dirty="0" smtClean="0"/>
              <a:t>Změny především v § 56, dále v § 56a pro dodání a nájem nemovitých věcí- osvobození při dodání pozemku a definice stavebního pozemku - posunuto od roku 2016. </a:t>
            </a:r>
            <a:r>
              <a:rPr lang="cs-CZ" dirty="0" smtClean="0">
                <a:solidFill>
                  <a:srgbClr val="FF0000"/>
                </a:solidFill>
              </a:rPr>
              <a:t>§92d) PDP u zdaněné nemovité věci byl rovněž posunut na r.2016.</a:t>
            </a:r>
          </a:p>
          <a:p>
            <a:r>
              <a:rPr lang="cs-CZ" dirty="0" smtClean="0"/>
              <a:t>Režim přenesení daňové povinnosti, trvalé použití a přechodné použití (režim rychlé reakce) včetně přílohy č. 6 – kde lze PDP uplatnit, nařízením vlády budou stanoveny konkrétní položky.</a:t>
            </a:r>
          </a:p>
          <a:p>
            <a:r>
              <a:rPr lang="cs-CZ" dirty="0" smtClean="0"/>
              <a:t>§ 101c a následující, </a:t>
            </a:r>
            <a:r>
              <a:rPr lang="cs-CZ" b="1" dirty="0" smtClean="0"/>
              <a:t>kontrolní hlášení </a:t>
            </a:r>
            <a:r>
              <a:rPr lang="cs-CZ" dirty="0" smtClean="0"/>
              <a:t>s účinností od 1.1.2016</a:t>
            </a:r>
            <a:r>
              <a:rPr lang="cs-CZ" b="1" dirty="0" smtClean="0"/>
              <a:t>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2725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dpis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93037" cy="670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 smtClean="0">
                <a:ea typeface="+mj-ea"/>
              </a:rPr>
              <a:t>Sazby od roku 2015</a:t>
            </a:r>
          </a:p>
        </p:txBody>
      </p:sp>
      <p:sp>
        <p:nvSpPr>
          <p:cNvPr id="5632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84213" y="1628775"/>
            <a:ext cx="7772400" cy="4114800"/>
          </a:xfrm>
        </p:spPr>
        <p:txBody>
          <a:bodyPr/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Font typeface="Wingdings" pitchFamily="2" charset="2"/>
              <a:buNone/>
            </a:pPr>
            <a:endParaRPr lang="cs-CZ" sz="2000" dirty="0" smtClean="0"/>
          </a:p>
          <a:p>
            <a:r>
              <a:rPr lang="cs-CZ" sz="2400" b="1" dirty="0" smtClean="0"/>
              <a:t>V §48 – definice </a:t>
            </a:r>
            <a:r>
              <a:rPr lang="cs-CZ" sz="2400" dirty="0" smtClean="0"/>
              <a:t>:</a:t>
            </a:r>
          </a:p>
          <a:p>
            <a:pPr marL="45720" indent="0">
              <a:buNone/>
            </a:pPr>
            <a:r>
              <a:rPr lang="cs-CZ" sz="2400" dirty="0" smtClean="0"/>
              <a:t>Příslušenství ke stavbě, </a:t>
            </a:r>
            <a:r>
              <a:rPr lang="cs-CZ" sz="2400" b="1" dirty="0" smtClean="0"/>
              <a:t>pozemku, který tvoř funkční celek se stavbou</a:t>
            </a:r>
            <a:r>
              <a:rPr lang="cs-CZ" sz="2400" dirty="0" smtClean="0"/>
              <a:t>, místnost užívaná s obytným prostorem, obytný prostor atd.</a:t>
            </a:r>
          </a:p>
          <a:p>
            <a:r>
              <a:rPr lang="cs-CZ" sz="2400" dirty="0" smtClean="0"/>
              <a:t>V </a:t>
            </a:r>
            <a:r>
              <a:rPr lang="cs-CZ" sz="2400" dirty="0"/>
              <a:t>§ 49 je řešena sazba daně u výstavby nebo dodání stavby pro sociální bydleni, řešení zdanění dosavadního příslušenství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Sazba 15% - příloha č. 2 a 3, sazba 10% - příloha č. 3a</a:t>
            </a:r>
          </a:p>
          <a:p>
            <a:r>
              <a:rPr lang="cs-CZ" sz="2400" dirty="0" smtClean="0">
                <a:solidFill>
                  <a:srgbClr val="FF0000"/>
                </a:solidFill>
              </a:rPr>
              <a:t>Ostatní beze změn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56324" name="Zástupný symbol pro číslo snímku 2"/>
          <p:cNvSpPr>
            <a:spLocks noGrp="1"/>
          </p:cNvSpPr>
          <p:nvPr>
            <p:ph type="sldNum" sz="quarter" idx="1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D9F930-ADDB-4E1E-B20C-430B3150EEB0}" type="slidenum">
              <a:rPr lang="cs-CZ" smtClean="0"/>
              <a:pPr/>
              <a:t>7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255804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0"/>
            <a:ext cx="6584519" cy="1052736"/>
          </a:xfrm>
        </p:spPr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Identifikovaná osoba </a:t>
            </a:r>
            <a:br>
              <a:rPr lang="cs-CZ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(§ 6g až § 6l)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8136904" cy="5040560"/>
          </a:xfrm>
        </p:spPr>
        <p:txBody>
          <a:bodyPr/>
          <a:lstStyle/>
          <a:p>
            <a:r>
              <a:rPr lang="cs-CZ" b="1" u="sng" dirty="0" smtClean="0">
                <a:solidFill>
                  <a:schemeClr val="tx1"/>
                </a:solidFill>
              </a:rPr>
              <a:t>Kdo může být </a:t>
            </a:r>
            <a:r>
              <a:rPr lang="cs-CZ" dirty="0" smtClean="0">
                <a:solidFill>
                  <a:schemeClr val="tx1"/>
                </a:solidFill>
              </a:rPr>
              <a:t>– </a:t>
            </a:r>
            <a:r>
              <a:rPr lang="cs-CZ" sz="2000" dirty="0" smtClean="0">
                <a:solidFill>
                  <a:schemeClr val="tx1"/>
                </a:solidFill>
              </a:rPr>
              <a:t>jakákoli osoba povinná k dani či PO nepovinná k dani, pokud již nejsou plátcem daně</a:t>
            </a:r>
          </a:p>
          <a:p>
            <a:r>
              <a:rPr lang="cs-CZ" b="1" u="sng" dirty="0" smtClean="0">
                <a:solidFill>
                  <a:schemeClr val="tx1"/>
                </a:solidFill>
              </a:rPr>
              <a:t>Kdy se stane</a:t>
            </a:r>
            <a:r>
              <a:rPr lang="cs-CZ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Pořízením zboží z EU nad 326 tis. Kč (výjimka u třístranného obchodu)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Přijetí služby z EU s místem plnění v ČR od osoby neusazené v tuzemsku </a:t>
            </a:r>
            <a:r>
              <a:rPr lang="cs-CZ" dirty="0" smtClean="0">
                <a:solidFill>
                  <a:srgbClr val="FF0000"/>
                </a:solidFill>
              </a:rPr>
              <a:t>( POZOR vystoupení zahraničních umělců</a:t>
            </a:r>
            <a:r>
              <a:rPr lang="cs-CZ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Přijetí zboží s instalací v ČR</a:t>
            </a:r>
          </a:p>
          <a:p>
            <a:pPr lvl="1"/>
            <a:r>
              <a:rPr lang="cs-CZ" b="1" dirty="0" smtClean="0">
                <a:solidFill>
                  <a:srgbClr val="FF0000"/>
                </a:solidFill>
              </a:rPr>
              <a:t>Dobrovolnou registrací (§6k, §6l </a:t>
            </a:r>
            <a:r>
              <a:rPr lang="cs-CZ" dirty="0" smtClean="0">
                <a:solidFill>
                  <a:srgbClr val="FF0000"/>
                </a:solidFill>
              </a:rPr>
              <a:t>)</a:t>
            </a:r>
          </a:p>
          <a:p>
            <a:r>
              <a:rPr lang="cs-CZ" sz="2000" b="1" u="sng" dirty="0" smtClean="0">
                <a:solidFill>
                  <a:schemeClr val="tx1"/>
                </a:solidFill>
              </a:rPr>
              <a:t>Zdaňovací období </a:t>
            </a:r>
            <a:r>
              <a:rPr lang="cs-CZ" sz="2000" dirty="0" smtClean="0">
                <a:solidFill>
                  <a:schemeClr val="tx1"/>
                </a:solidFill>
              </a:rPr>
              <a:t>– „měsíční“</a:t>
            </a:r>
            <a:endParaRPr lang="cs-CZ" sz="2000" b="1" u="sng" dirty="0" smtClean="0">
              <a:solidFill>
                <a:schemeClr val="tx1"/>
              </a:solidFill>
            </a:endParaRPr>
          </a:p>
          <a:p>
            <a:r>
              <a:rPr lang="cs-CZ" sz="2000" b="1" u="sng" dirty="0" smtClean="0">
                <a:solidFill>
                  <a:schemeClr val="tx1"/>
                </a:solidFill>
              </a:rPr>
              <a:t>Podávání DAPDPH 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jen v případě, že v daném měsíci </a:t>
            </a:r>
            <a:r>
              <a:rPr lang="cs-CZ" b="1" dirty="0" smtClean="0">
                <a:solidFill>
                  <a:schemeClr val="tx1"/>
                </a:solidFill>
              </a:rPr>
              <a:t>vznikla daňová povinnost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Do 25. dne následujícího měsíce (klasické podání jako u měsíčního ZO</a:t>
            </a:r>
            <a:r>
              <a:rPr lang="cs-CZ" sz="1800" dirty="0" smtClean="0">
                <a:solidFill>
                  <a:schemeClr val="tx1"/>
                </a:solidFill>
              </a:rPr>
              <a:t>)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1163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512511" cy="1143000"/>
          </a:xfrm>
        </p:spPr>
        <p:txBody>
          <a:bodyPr/>
          <a:lstStyle/>
          <a:p>
            <a:r>
              <a:rPr lang="cs-CZ" dirty="0" smtClean="0"/>
              <a:t>Výpočet daně §37, §37a zúčtování záloh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15616" y="1268760"/>
            <a:ext cx="7488832" cy="419480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cs-CZ" dirty="0" smtClean="0">
                <a:solidFill>
                  <a:schemeClr val="tx1"/>
                </a:solidFill>
              </a:rPr>
              <a:t>ZD x sazba (metoda nahoru) – zaokrouhlení na celé koruny matematicky pod a nad 0,50 </a:t>
            </a:r>
          </a:p>
          <a:p>
            <a:pPr>
              <a:buClr>
                <a:srgbClr val="C00000"/>
              </a:buClr>
            </a:pPr>
            <a:r>
              <a:rPr lang="cs-CZ" dirty="0" smtClean="0">
                <a:solidFill>
                  <a:schemeClr val="tx1"/>
                </a:solidFill>
              </a:rPr>
              <a:t>ZD x koeficient ( metoda shora), zaokrouhlení na celé koruny matematicky pod a nad 0,50</a:t>
            </a:r>
          </a:p>
          <a:p>
            <a:pPr marL="2103120" lvl="7" indent="0">
              <a:buClr>
                <a:srgbClr val="C00000"/>
              </a:buClr>
              <a:buNone/>
            </a:pPr>
            <a:r>
              <a:rPr lang="cs-CZ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cs-CZ" sz="2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Koeficient 10% = 0,0909</a:t>
            </a:r>
          </a:p>
          <a:p>
            <a:pPr algn="ctr">
              <a:buClr>
                <a:srgbClr val="C00000"/>
              </a:buClr>
              <a:buNone/>
            </a:pPr>
            <a:r>
              <a:rPr lang="cs-CZ" b="1" dirty="0" smtClean="0">
                <a:solidFill>
                  <a:schemeClr val="tx1"/>
                </a:solidFill>
              </a:rPr>
              <a:t>Koeficient 15% = 0,1304</a:t>
            </a:r>
          </a:p>
          <a:p>
            <a:pPr algn="ctr">
              <a:buClr>
                <a:srgbClr val="C00000"/>
              </a:buClr>
              <a:buNone/>
            </a:pPr>
            <a:r>
              <a:rPr lang="cs-CZ" b="1" dirty="0" smtClean="0">
                <a:solidFill>
                  <a:schemeClr val="tx1"/>
                </a:solidFill>
              </a:rPr>
              <a:t>Koeficient 21% =0,1736 </a:t>
            </a:r>
          </a:p>
          <a:p>
            <a:pPr>
              <a:buClr>
                <a:srgbClr val="C00000"/>
              </a:buClr>
            </a:pPr>
            <a:r>
              <a:rPr lang="cs-CZ" b="1" dirty="0" smtClean="0">
                <a:solidFill>
                  <a:schemeClr val="tx1"/>
                </a:solidFill>
              </a:rPr>
              <a:t>U plnění s vyúčtovanou zálohou se uplatní sazba daně </a:t>
            </a:r>
            <a:r>
              <a:rPr lang="cs-CZ" dirty="0" smtClean="0">
                <a:solidFill>
                  <a:schemeClr val="tx1"/>
                </a:solidFill>
              </a:rPr>
              <a:t>:</a:t>
            </a:r>
          </a:p>
          <a:p>
            <a:pPr lvl="1">
              <a:buClr>
                <a:srgbClr val="C00000"/>
              </a:buClr>
            </a:pPr>
            <a:r>
              <a:rPr lang="cs-CZ" dirty="0" smtClean="0">
                <a:solidFill>
                  <a:schemeClr val="tx1"/>
                </a:solidFill>
              </a:rPr>
              <a:t>u kladného rozdílu - platná k DUZP vyúčtování</a:t>
            </a:r>
          </a:p>
          <a:p>
            <a:pPr lvl="1">
              <a:buClr>
                <a:srgbClr val="C00000"/>
              </a:buClr>
            </a:pPr>
            <a:r>
              <a:rPr lang="cs-CZ" dirty="0" smtClean="0">
                <a:solidFill>
                  <a:schemeClr val="tx1"/>
                </a:solidFill>
              </a:rPr>
              <a:t>u záporného rozdílu – podle záloh s opačnou chronologií</a:t>
            </a:r>
          </a:p>
          <a:p>
            <a:pPr lvl="1">
              <a:buClr>
                <a:srgbClr val="C00000"/>
              </a:buClr>
            </a:pPr>
            <a:endParaRPr lang="cs-CZ" dirty="0" smtClean="0">
              <a:solidFill>
                <a:schemeClr val="tx1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5757</TotalTime>
  <Words>1750</Words>
  <Application>Microsoft Office PowerPoint</Application>
  <PresentationFormat>Předvádění na obrazovce (4:3)</PresentationFormat>
  <Paragraphs>224</Paragraphs>
  <Slides>23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Aerodynamika</vt:lpstr>
      <vt:lpstr>Prezentace aplikace PowerPoint</vt:lpstr>
      <vt:lpstr>Novely 2015</vt:lpstr>
      <vt:lpstr>Prezentace aplikace PowerPoint</vt:lpstr>
      <vt:lpstr>Obrat pro povinnou registraci §4a</vt:lpstr>
      <vt:lpstr>Sazbová novela</vt:lpstr>
      <vt:lpstr>Řádná novela </vt:lpstr>
      <vt:lpstr>Sazby od roku 2015</vt:lpstr>
      <vt:lpstr>Identifikovaná osoba  (§ 6g až § 6l)</vt:lpstr>
      <vt:lpstr>Výpočet daně §37, §37a zúčtování záloh</vt:lpstr>
      <vt:lpstr>Oprava ZD –dílčí plnění  změna od roku 2015</vt:lpstr>
      <vt:lpstr>Nájem vybraných nemovitých věcí –platný §56a pro rok 2015</vt:lpstr>
      <vt:lpstr>Nájem vybraných nemovitých věcí –§56a – vazba na §56  od roku 2016</vt:lpstr>
      <vt:lpstr>Dodání vybraných nemovitých věcí  platné pro rok 2015  </vt:lpstr>
      <vt:lpstr>Dodání vybraných nemovitých věcí 2014-pokračování</vt:lpstr>
      <vt:lpstr>Dodání nemovité věci §56 – posun od roku 2016  (1)</vt:lpstr>
      <vt:lpstr>Dodání nemovité věci §56 – 2016 (2)</vt:lpstr>
      <vt:lpstr>Dodání nemovité věci §56 – 2016 (3)</vt:lpstr>
      <vt:lpstr>Dodání nemovité věci §56 – 2016 (4)</vt:lpstr>
      <vt:lpstr>Přenesení daňové povinnosti na odběratele v tuzemsku</vt:lpstr>
      <vt:lpstr>Režim přenesené daňové povinnosti –příloha č.6 </vt:lpstr>
      <vt:lpstr>Ručení za nezaplacenou daň</vt:lpstr>
      <vt:lpstr>DAP, kontrolní hlášení</vt:lpstr>
      <vt:lpstr>Právní rámec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Lankašová Alena</cp:lastModifiedBy>
  <cp:revision>176</cp:revision>
  <cp:lastPrinted>2014-11-11T12:21:23Z</cp:lastPrinted>
  <dcterms:created xsi:type="dcterms:W3CDTF">2012-06-04T09:00:46Z</dcterms:created>
  <dcterms:modified xsi:type="dcterms:W3CDTF">2015-01-19T09:31:08Z</dcterms:modified>
</cp:coreProperties>
</file>