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8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9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0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9.xml" ContentType="application/vnd.openxmlformats-officedocument.presentationml.notesSlide+xml"/>
  <Override PartName="/ppt/charts/chart10.xml" ContentType="application/vnd.openxmlformats-officedocument.drawingml.chart+xml"/>
  <Override PartName="/ppt/notesSlides/notesSlide10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1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5" r:id="rId2"/>
    <p:sldMasterId id="2147483662" r:id="rId3"/>
    <p:sldMasterId id="2147483665" r:id="rId4"/>
    <p:sldMasterId id="2147483668" r:id="rId5"/>
    <p:sldMasterId id="2147483671" r:id="rId6"/>
    <p:sldMasterId id="2147483674" r:id="rId7"/>
    <p:sldMasterId id="2147483681" r:id="rId8"/>
    <p:sldMasterId id="2147483688" r:id="rId9"/>
    <p:sldMasterId id="2147483695" r:id="rId10"/>
    <p:sldMasterId id="2147483702" r:id="rId11"/>
  </p:sldMasterIdLst>
  <p:notesMasterIdLst>
    <p:notesMasterId r:id="rId38"/>
  </p:notesMasterIdLst>
  <p:handoutMasterIdLst>
    <p:handoutMasterId r:id="rId39"/>
  </p:handoutMasterIdLst>
  <p:sldIdLst>
    <p:sldId id="452" r:id="rId12"/>
    <p:sldId id="453" r:id="rId13"/>
    <p:sldId id="280" r:id="rId14"/>
    <p:sldId id="304" r:id="rId15"/>
    <p:sldId id="524" r:id="rId16"/>
    <p:sldId id="281" r:id="rId17"/>
    <p:sldId id="542" r:id="rId18"/>
    <p:sldId id="491" r:id="rId19"/>
    <p:sldId id="544" r:id="rId20"/>
    <p:sldId id="492" r:id="rId21"/>
    <p:sldId id="517" r:id="rId22"/>
    <p:sldId id="282" r:id="rId23"/>
    <p:sldId id="547" r:id="rId24"/>
    <p:sldId id="494" r:id="rId25"/>
    <p:sldId id="548" r:id="rId26"/>
    <p:sldId id="495" r:id="rId27"/>
    <p:sldId id="535" r:id="rId28"/>
    <p:sldId id="551" r:id="rId29"/>
    <p:sldId id="536" r:id="rId30"/>
    <p:sldId id="550" r:id="rId31"/>
    <p:sldId id="497" r:id="rId32"/>
    <p:sldId id="529" r:id="rId33"/>
    <p:sldId id="533" r:id="rId34"/>
    <p:sldId id="525" r:id="rId35"/>
    <p:sldId id="546" r:id="rId36"/>
    <p:sldId id="554" r:id="rId3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E3"/>
    <a:srgbClr val="21FF4B"/>
    <a:srgbClr val="E74C3C"/>
    <a:srgbClr val="D6C40F"/>
    <a:srgbClr val="2ECC71"/>
    <a:srgbClr val="E67E22"/>
    <a:srgbClr val="C00000"/>
    <a:srgbClr val="0D7460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řední sty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13" autoAdjust="0"/>
    <p:restoredTop sz="94683" autoAdjust="0"/>
  </p:normalViewPr>
  <p:slideViewPr>
    <p:cSldViewPr snapToGrid="0">
      <p:cViewPr>
        <p:scale>
          <a:sx n="100" d="100"/>
          <a:sy n="100" d="100"/>
        </p:scale>
        <p:origin x="1014" y="-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6.5448228201014272E-2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column_chart!$A$19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rgbClr val="2ECC7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2ECC71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column_chart!$B$17:$I$17</c:f>
              <c:strCache>
                <c:ptCount val="8"/>
                <c:pt idx="0">
                  <c:v>Celkem</c:v>
                </c:pt>
                <c:pt idx="2">
                  <c:v>Střední Morava</c:v>
                </c:pt>
                <c:pt idx="3">
                  <c:v>Jeseníky</c:v>
                </c:pt>
                <c:pt idx="5">
                  <c:v>Zima 2017</c:v>
                </c:pt>
                <c:pt idx="6">
                  <c:v>Mimosezóna 2018</c:v>
                </c:pt>
                <c:pt idx="7">
                  <c:v>Léto 2018</c:v>
                </c:pt>
              </c:strCache>
            </c:strRef>
          </c:cat>
          <c:val>
            <c:numRef>
              <c:f>column_chart!$B$19:$I$19</c:f>
              <c:numCache>
                <c:formatCode>General</c:formatCode>
                <c:ptCount val="8"/>
                <c:pt idx="0" formatCode="0%">
                  <c:v>0.85799999999999998</c:v>
                </c:pt>
                <c:pt idx="2" formatCode="0%">
                  <c:v>0.871</c:v>
                </c:pt>
                <c:pt idx="3" formatCode="0%">
                  <c:v>0.84599999999999997</c:v>
                </c:pt>
                <c:pt idx="5" formatCode="0%">
                  <c:v>0.91700000000000004</c:v>
                </c:pt>
                <c:pt idx="6" formatCode="0%">
                  <c:v>0.85</c:v>
                </c:pt>
                <c:pt idx="7" formatCode="0%">
                  <c:v>0.81799999999999995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3953-4A6D-B272-4E50B14B460A}"/>
            </c:ext>
          </c:extLst>
        </c:ser>
        <c:ser>
          <c:idx val="3"/>
          <c:order val="1"/>
          <c:tx>
            <c:strRef>
              <c:f>column_chart!$A$20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column_chart!$B$17:$I$17</c:f>
              <c:strCache>
                <c:ptCount val="8"/>
                <c:pt idx="0">
                  <c:v>Celkem</c:v>
                </c:pt>
                <c:pt idx="2">
                  <c:v>Střední Morava</c:v>
                </c:pt>
                <c:pt idx="3">
                  <c:v>Jeseníky</c:v>
                </c:pt>
                <c:pt idx="5">
                  <c:v>Zima 2017</c:v>
                </c:pt>
                <c:pt idx="6">
                  <c:v>Mimosezóna 2018</c:v>
                </c:pt>
                <c:pt idx="7">
                  <c:v>Léto 2018</c:v>
                </c:pt>
              </c:strCache>
            </c:strRef>
          </c:cat>
          <c:val>
            <c:numRef>
              <c:f>column_chart!$B$20:$I$20</c:f>
              <c:numCache>
                <c:formatCode>General</c:formatCode>
                <c:ptCount val="8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953-4A6D-B272-4E50B14B460A}"/>
            </c:ext>
          </c:extLst>
        </c:ser>
        <c:ser>
          <c:idx val="4"/>
          <c:order val="2"/>
          <c:tx>
            <c:strRef>
              <c:f>column_chart!$A$21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column_chart!$B$17:$I$17</c:f>
              <c:strCache>
                <c:ptCount val="8"/>
                <c:pt idx="0">
                  <c:v>Celkem</c:v>
                </c:pt>
                <c:pt idx="2">
                  <c:v>Střední Morava</c:v>
                </c:pt>
                <c:pt idx="3">
                  <c:v>Jeseníky</c:v>
                </c:pt>
                <c:pt idx="5">
                  <c:v>Zima 2017</c:v>
                </c:pt>
                <c:pt idx="6">
                  <c:v>Mimosezóna 2018</c:v>
                </c:pt>
                <c:pt idx="7">
                  <c:v>Léto 2018</c:v>
                </c:pt>
              </c:strCache>
            </c:strRef>
          </c:cat>
          <c:val>
            <c:numRef>
              <c:f>column_chart!$B$21:$I$21</c:f>
              <c:numCache>
                <c:formatCode>General</c:formatCode>
                <c:ptCount val="8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953-4A6D-B272-4E50B14B46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41302272"/>
        <c:axId val="41300736"/>
        <c:extLst xmlns:c16r2="http://schemas.microsoft.com/office/drawing/2015/06/chart"/>
      </c:barChart>
      <c:valAx>
        <c:axId val="41300736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41302272"/>
        <c:crosses val="autoZero"/>
        <c:crossBetween val="between"/>
      </c:valAx>
      <c:catAx>
        <c:axId val="41302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41300736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592762192482087"/>
          <c:y val="0.127353260768963"/>
          <c:w val="0.75262485257471823"/>
          <c:h val="0.834050237339487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T_chart!$A$4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T_chart!$B$3:$F$3</c:f>
              <c:strCache>
                <c:ptCount val="5"/>
                <c:pt idx="0">
                  <c:v>Pracovník byl zdvořilý</c:v>
                </c:pt>
                <c:pt idx="1">
                  <c:v>Spokojenost s navrženým řešením</c:v>
                </c:pt>
                <c:pt idx="2">
                  <c:v>Jasnost a srozumitelnost odpovědi</c:v>
                </c:pt>
                <c:pt idx="3">
                  <c:v>Pracovník působil jako odborník</c:v>
                </c:pt>
                <c:pt idx="4">
                  <c:v>Atraktivní představení cíle</c:v>
                </c:pt>
              </c:strCache>
            </c:strRef>
          </c:cat>
          <c:val>
            <c:numRef>
              <c:f>T_chart!$B$4:$F$4</c:f>
              <c:numCache>
                <c:formatCode>0%</c:formatCode>
                <c:ptCount val="5"/>
                <c:pt idx="0">
                  <c:v>0.86075949367088611</c:v>
                </c:pt>
                <c:pt idx="1">
                  <c:v>0.759493670886076</c:v>
                </c:pt>
                <c:pt idx="2">
                  <c:v>0.83544303797468356</c:v>
                </c:pt>
                <c:pt idx="3">
                  <c:v>0.72151898734177211</c:v>
                </c:pt>
                <c:pt idx="4">
                  <c:v>0.60759493670886078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6DA-4C30-8678-07B6E82D0734}"/>
            </c:ext>
          </c:extLst>
        </c:ser>
        <c:ser>
          <c:idx val="1"/>
          <c:order val="1"/>
          <c:tx>
            <c:strRef>
              <c:f>T_chart!$A$5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T_chart!$B$3:$F$3</c:f>
              <c:strCache>
                <c:ptCount val="5"/>
                <c:pt idx="0">
                  <c:v>Pracovník byl zdvořilý</c:v>
                </c:pt>
                <c:pt idx="1">
                  <c:v>Spokojenost s navrženým řešením</c:v>
                </c:pt>
                <c:pt idx="2">
                  <c:v>Jasnost a srozumitelnost odpovědi</c:v>
                </c:pt>
                <c:pt idx="3">
                  <c:v>Pracovník působil jako odborník</c:v>
                </c:pt>
                <c:pt idx="4">
                  <c:v>Atraktivní představení cíle</c:v>
                </c:pt>
              </c:strCache>
            </c:strRef>
          </c:cat>
          <c:val>
            <c:numRef>
              <c:f>T_chart!$B$5:$F$5</c:f>
              <c:numCache>
                <c:formatCode>0%</c:formatCode>
                <c:ptCount val="5"/>
                <c:pt idx="0">
                  <c:v>0.13924050632911392</c:v>
                </c:pt>
                <c:pt idx="1">
                  <c:v>0.189873417721519</c:v>
                </c:pt>
                <c:pt idx="2">
                  <c:v>0.16455696202531644</c:v>
                </c:pt>
                <c:pt idx="3">
                  <c:v>0.22784810126582278</c:v>
                </c:pt>
                <c:pt idx="4">
                  <c:v>0.31645569620253167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6DA-4C30-8678-07B6E82D0734}"/>
            </c:ext>
          </c:extLst>
        </c:ser>
        <c:ser>
          <c:idx val="2"/>
          <c:order val="2"/>
          <c:tx>
            <c:strRef>
              <c:f>T_chart!$A$6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T_chart!$B$3:$F$3</c:f>
              <c:strCache>
                <c:ptCount val="5"/>
                <c:pt idx="0">
                  <c:v>Pracovník byl zdvořilý</c:v>
                </c:pt>
                <c:pt idx="1">
                  <c:v>Spokojenost s navrženým řešením</c:v>
                </c:pt>
                <c:pt idx="2">
                  <c:v>Jasnost a srozumitelnost odpovědi</c:v>
                </c:pt>
                <c:pt idx="3">
                  <c:v>Pracovník působil jako odborník</c:v>
                </c:pt>
                <c:pt idx="4">
                  <c:v>Atraktivní představení cíle</c:v>
                </c:pt>
              </c:strCache>
            </c:strRef>
          </c:cat>
          <c:val>
            <c:numRef>
              <c:f>T_chart!$B$6:$F$6</c:f>
              <c:numCache>
                <c:formatCode>0%</c:formatCode>
                <c:ptCount val="5"/>
                <c:pt idx="0">
                  <c:v>0</c:v>
                </c:pt>
                <c:pt idx="1">
                  <c:v>5.0632911392405063E-2</c:v>
                </c:pt>
                <c:pt idx="2">
                  <c:v>0</c:v>
                </c:pt>
                <c:pt idx="3">
                  <c:v>5.0632911392405063E-2</c:v>
                </c:pt>
                <c:pt idx="4">
                  <c:v>7.5949367088607597E-2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6DA-4C30-8678-07B6E82D0734}"/>
            </c:ext>
          </c:extLst>
        </c:ser>
        <c:ser>
          <c:idx val="3"/>
          <c:order val="3"/>
          <c:tx>
            <c:strRef>
              <c:f>T_chart!$A$7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T_chart!$B$3:$F$3</c:f>
              <c:strCache>
                <c:ptCount val="5"/>
                <c:pt idx="0">
                  <c:v>Pracovník byl zdvořilý</c:v>
                </c:pt>
                <c:pt idx="1">
                  <c:v>Spokojenost s navrženým řešením</c:v>
                </c:pt>
                <c:pt idx="2">
                  <c:v>Jasnost a srozumitelnost odpovědi</c:v>
                </c:pt>
                <c:pt idx="3">
                  <c:v>Pracovník působil jako odborník</c:v>
                </c:pt>
                <c:pt idx="4">
                  <c:v>Atraktivní představení cíle</c:v>
                </c:pt>
              </c:strCache>
            </c:strRef>
          </c:cat>
          <c:val>
            <c:numRef>
              <c:f>T_chart!$B$7:$F$7</c:f>
              <c:numCache>
                <c:formatCode>0%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6DA-4C30-8678-07B6E82D073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overlap val="100"/>
        <c:axId val="84055168"/>
        <c:axId val="84056704"/>
      </c:barChart>
      <c:catAx>
        <c:axId val="840551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84056704"/>
        <c:crosses val="autoZero"/>
        <c:auto val="1"/>
        <c:lblAlgn val="ctr"/>
        <c:lblOffset val="100"/>
        <c:noMultiLvlLbl val="0"/>
      </c:catAx>
      <c:valAx>
        <c:axId val="84056704"/>
        <c:scaling>
          <c:orientation val="minMax"/>
          <c:max val="1"/>
        </c:scaling>
        <c:delete val="1"/>
        <c:axPos val="t"/>
        <c:numFmt formatCode="0%" sourceLinked="1"/>
        <c:majorTickMark val="out"/>
        <c:minorTickMark val="none"/>
        <c:tickLblPos val="nextTo"/>
        <c:crossAx val="84055168"/>
        <c:crosses val="max"/>
        <c:crossBetween val="between"/>
      </c:valAx>
      <c:spPr>
        <a:noFill/>
        <a:ln>
          <a:noFill/>
        </a:ln>
      </c:spPr>
    </c:plotArea>
    <c:legend>
      <c:legendPos val="t"/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1.7560362016048076E-2"/>
          <c:w val="0.99179073771594928"/>
          <c:h val="0.51172144821614474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column_chart!$B$29:$M$29</c:f>
              <c:strCache>
                <c:ptCount val="12"/>
                <c:pt idx="0">
                  <c:v>Pracovník</c:v>
                </c:pt>
                <c:pt idx="2">
                  <c:v>Pracovník byl vhodně oblečen a upraven</c:v>
                </c:pt>
                <c:pt idx="3">
                  <c:v>Pracovník NEkonzumoval žádné jídlo</c:v>
                </c:pt>
                <c:pt idx="4">
                  <c:v>Pracovník byl zdvořilý</c:v>
                </c:pt>
                <c:pt idx="5">
                  <c:v>Spokojenost s navrženým řešením</c:v>
                </c:pt>
                <c:pt idx="6">
                  <c:v>Jasnost a srozumitelnost odpovědi</c:v>
                </c:pt>
                <c:pt idx="7">
                  <c:v>Pracovník působil jako odborník</c:v>
                </c:pt>
                <c:pt idx="8">
                  <c:v>Atraktivní představení cíle</c:v>
                </c:pt>
                <c:pt idx="9">
                  <c:v>Spontánní představení Olomouc region Card</c:v>
                </c:pt>
                <c:pt idx="10">
                  <c:v>Představení Olomouc region Card po dotázání se na slevu</c:v>
                </c:pt>
                <c:pt idx="11">
                  <c:v>NEpoužívání negativních formulací</c:v>
                </c:pt>
              </c:strCache>
            </c:strRef>
          </c:cat>
          <c:val>
            <c:numRef>
              <c:f>column_chart!$B$31:$M$31</c:f>
              <c:numCache>
                <c:formatCode>General</c:formatCode>
                <c:ptCount val="12"/>
                <c:pt idx="0" formatCode="0%">
                  <c:v>0.84399999999999997</c:v>
                </c:pt>
                <c:pt idx="2" formatCode="0%">
                  <c:v>1</c:v>
                </c:pt>
                <c:pt idx="3" formatCode="0%">
                  <c:v>0.98699999999999999</c:v>
                </c:pt>
                <c:pt idx="4" formatCode="0%">
                  <c:v>0.95299999999999996</c:v>
                </c:pt>
                <c:pt idx="5" formatCode="0%">
                  <c:v>0.90200000000000002</c:v>
                </c:pt>
                <c:pt idx="6" formatCode="0%">
                  <c:v>0.94399999999999995</c:v>
                </c:pt>
                <c:pt idx="7" formatCode="0%">
                  <c:v>0.88900000000000001</c:v>
                </c:pt>
                <c:pt idx="8" formatCode="0%">
                  <c:v>0.84199999999999997</c:v>
                </c:pt>
                <c:pt idx="9" formatCode="0%">
                  <c:v>0</c:v>
                </c:pt>
                <c:pt idx="10" formatCode="0%">
                  <c:v>0</c:v>
                </c:pt>
                <c:pt idx="11" formatCode="0%">
                  <c:v>0.91100000000000003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3953-4A6D-B272-4E50B14B460A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column_chart!$B$29:$M$29</c:f>
              <c:strCache>
                <c:ptCount val="12"/>
                <c:pt idx="0">
                  <c:v>Pracovník</c:v>
                </c:pt>
                <c:pt idx="2">
                  <c:v>Pracovník byl vhodně oblečen a upraven</c:v>
                </c:pt>
                <c:pt idx="3">
                  <c:v>Pracovník NEkonzumoval žádné jídlo</c:v>
                </c:pt>
                <c:pt idx="4">
                  <c:v>Pracovník byl zdvořilý</c:v>
                </c:pt>
                <c:pt idx="5">
                  <c:v>Spokojenost s navrženým řešením</c:v>
                </c:pt>
                <c:pt idx="6">
                  <c:v>Jasnost a srozumitelnost odpovědi</c:v>
                </c:pt>
                <c:pt idx="7">
                  <c:v>Pracovník působil jako odborník</c:v>
                </c:pt>
                <c:pt idx="8">
                  <c:v>Atraktivní představení cíle</c:v>
                </c:pt>
                <c:pt idx="9">
                  <c:v>Spontánní představení Olomouc region Card</c:v>
                </c:pt>
                <c:pt idx="10">
                  <c:v>Představení Olomouc region Card po dotázání se na slevu</c:v>
                </c:pt>
                <c:pt idx="11">
                  <c:v>NEpoužívání negativních formulací</c:v>
                </c:pt>
              </c:strCache>
            </c:strRef>
          </c:cat>
          <c:val>
            <c:numRef>
              <c:f>column_chart!$B$32:$M$32</c:f>
              <c:numCache>
                <c:formatCode>General</c:formatCode>
                <c:ptCount val="12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  <c:pt idx="9" formatCode="0%">
                  <c:v>0</c:v>
                </c:pt>
                <c:pt idx="10" formatCode="0%">
                  <c:v>0.60699999999999998</c:v>
                </c:pt>
                <c:pt idx="11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953-4A6D-B272-4E50B14B460A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rgbClr val="E74C3C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E74C3C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column_chart!$B$29:$M$29</c:f>
              <c:strCache>
                <c:ptCount val="12"/>
                <c:pt idx="0">
                  <c:v>Pracovník</c:v>
                </c:pt>
                <c:pt idx="2">
                  <c:v>Pracovník byl vhodně oblečen a upraven</c:v>
                </c:pt>
                <c:pt idx="3">
                  <c:v>Pracovník NEkonzumoval žádné jídlo</c:v>
                </c:pt>
                <c:pt idx="4">
                  <c:v>Pracovník byl zdvořilý</c:v>
                </c:pt>
                <c:pt idx="5">
                  <c:v>Spokojenost s navrženým řešením</c:v>
                </c:pt>
                <c:pt idx="6">
                  <c:v>Jasnost a srozumitelnost odpovědi</c:v>
                </c:pt>
                <c:pt idx="7">
                  <c:v>Pracovník působil jako odborník</c:v>
                </c:pt>
                <c:pt idx="8">
                  <c:v>Atraktivní představení cíle</c:v>
                </c:pt>
                <c:pt idx="9">
                  <c:v>Spontánní představení Olomouc region Card</c:v>
                </c:pt>
                <c:pt idx="10">
                  <c:v>Představení Olomouc region Card po dotázání se na slevu</c:v>
                </c:pt>
                <c:pt idx="11">
                  <c:v>NEpoužívání negativních formulací</c:v>
                </c:pt>
              </c:strCache>
            </c:strRef>
          </c:cat>
          <c:val>
            <c:numRef>
              <c:f>column_chart!$B$33:$M$33</c:f>
              <c:numCache>
                <c:formatCode>General</c:formatCode>
                <c:ptCount val="12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  <c:pt idx="9" formatCode="0%">
                  <c:v>0.29099999999999998</c:v>
                </c:pt>
                <c:pt idx="10" formatCode="0%">
                  <c:v>0</c:v>
                </c:pt>
                <c:pt idx="11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953-4A6D-B272-4E50B14B46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3775872"/>
        <c:axId val="83761792"/>
        <c:extLst xmlns:c16r2="http://schemas.microsoft.com/office/drawing/2015/06/chart"/>
      </c:barChart>
      <c:valAx>
        <c:axId val="83761792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83775872"/>
        <c:crosses val="autoZero"/>
        <c:crossBetween val="between"/>
      </c:valAx>
      <c:catAx>
        <c:axId val="83775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cs-CZ"/>
          </a:p>
        </c:txPr>
        <c:crossAx val="83761792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24081385915441E-3"/>
          <c:y val="1.756027759689123E-2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column_chart!$B$29:$M$29</c:f>
              <c:strCache>
                <c:ptCount val="12"/>
                <c:pt idx="0">
                  <c:v>Pracovník</c:v>
                </c:pt>
                <c:pt idx="2">
                  <c:v>Pracovník byl vhodně oblečen a upraven</c:v>
                </c:pt>
                <c:pt idx="3">
                  <c:v>Pracovník NEkonzumoval žádné jídlo</c:v>
                </c:pt>
                <c:pt idx="4">
                  <c:v>Pracovník byl zdvořilý</c:v>
                </c:pt>
                <c:pt idx="5">
                  <c:v>Spokojenost s navrženým řešením</c:v>
                </c:pt>
                <c:pt idx="6">
                  <c:v>Jasnost a srozumitelnost odpovědi</c:v>
                </c:pt>
                <c:pt idx="7">
                  <c:v>Pracovník působil jako odborník</c:v>
                </c:pt>
                <c:pt idx="8">
                  <c:v>Atraktivní představení cíle</c:v>
                </c:pt>
                <c:pt idx="9">
                  <c:v>Spontánní představení Olomouc region Card</c:v>
                </c:pt>
                <c:pt idx="10">
                  <c:v>Představení Olomouc region Card po dotázání se na slevu</c:v>
                </c:pt>
                <c:pt idx="11">
                  <c:v>NEpoužívání negativních formulací</c:v>
                </c:pt>
              </c:strCache>
            </c:strRef>
          </c:cat>
          <c:val>
            <c:numRef>
              <c:f>column_chart!$B$31:$M$31</c:f>
              <c:numCache>
                <c:formatCode>General</c:formatCode>
                <c:ptCount val="12"/>
                <c:pt idx="0" formatCode="0%">
                  <c:v>0.82099999999999995</c:v>
                </c:pt>
                <c:pt idx="2" formatCode="0%">
                  <c:v>1</c:v>
                </c:pt>
                <c:pt idx="3" formatCode="0%">
                  <c:v>1</c:v>
                </c:pt>
                <c:pt idx="4" formatCode="0%">
                  <c:v>0.93700000000000006</c:v>
                </c:pt>
                <c:pt idx="5" formatCode="0%">
                  <c:v>0.89300000000000002</c:v>
                </c:pt>
                <c:pt idx="6" formatCode="0%">
                  <c:v>0.94599999999999995</c:v>
                </c:pt>
                <c:pt idx="7" formatCode="0%">
                  <c:v>0.86699999999999999</c:v>
                </c:pt>
                <c:pt idx="8" formatCode="0%">
                  <c:v>0.80400000000000005</c:v>
                </c:pt>
                <c:pt idx="9" formatCode="0%">
                  <c:v>0</c:v>
                </c:pt>
                <c:pt idx="10" formatCode="0%">
                  <c:v>0</c:v>
                </c:pt>
                <c:pt idx="11" formatCode="0%">
                  <c:v>0.92100000000000004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5953-4BCC-835B-A26B5DAC4995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column_chart!$B$29:$M$29</c:f>
              <c:strCache>
                <c:ptCount val="12"/>
                <c:pt idx="0">
                  <c:v>Pracovník</c:v>
                </c:pt>
                <c:pt idx="2">
                  <c:v>Pracovník byl vhodně oblečen a upraven</c:v>
                </c:pt>
                <c:pt idx="3">
                  <c:v>Pracovník NEkonzumoval žádné jídlo</c:v>
                </c:pt>
                <c:pt idx="4">
                  <c:v>Pracovník byl zdvořilý</c:v>
                </c:pt>
                <c:pt idx="5">
                  <c:v>Spokojenost s navrženým řešením</c:v>
                </c:pt>
                <c:pt idx="6">
                  <c:v>Jasnost a srozumitelnost odpovědi</c:v>
                </c:pt>
                <c:pt idx="7">
                  <c:v>Pracovník působil jako odborník</c:v>
                </c:pt>
                <c:pt idx="8">
                  <c:v>Atraktivní představení cíle</c:v>
                </c:pt>
                <c:pt idx="9">
                  <c:v>Spontánní představení Olomouc region Card</c:v>
                </c:pt>
                <c:pt idx="10">
                  <c:v>Představení Olomouc region Card po dotázání se na slevu</c:v>
                </c:pt>
                <c:pt idx="11">
                  <c:v>NEpoužívání negativních formulací</c:v>
                </c:pt>
              </c:strCache>
            </c:strRef>
          </c:cat>
          <c:val>
            <c:numRef>
              <c:f>column_chart!$B$32:$M$32</c:f>
              <c:numCache>
                <c:formatCode>General</c:formatCode>
                <c:ptCount val="12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  <c:pt idx="9" formatCode="0%">
                  <c:v>0</c:v>
                </c:pt>
                <c:pt idx="10" formatCode="0%">
                  <c:v>0</c:v>
                </c:pt>
                <c:pt idx="11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953-4BCC-835B-A26B5DAC4995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column_chart!$B$29:$M$29</c:f>
              <c:strCache>
                <c:ptCount val="12"/>
                <c:pt idx="0">
                  <c:v>Pracovník</c:v>
                </c:pt>
                <c:pt idx="2">
                  <c:v>Pracovník byl vhodně oblečen a upraven</c:v>
                </c:pt>
                <c:pt idx="3">
                  <c:v>Pracovník NEkonzumoval žádné jídlo</c:v>
                </c:pt>
                <c:pt idx="4">
                  <c:v>Pracovník byl zdvořilý</c:v>
                </c:pt>
                <c:pt idx="5">
                  <c:v>Spokojenost s navrženým řešením</c:v>
                </c:pt>
                <c:pt idx="6">
                  <c:v>Jasnost a srozumitelnost odpovědi</c:v>
                </c:pt>
                <c:pt idx="7">
                  <c:v>Pracovník působil jako odborník</c:v>
                </c:pt>
                <c:pt idx="8">
                  <c:v>Atraktivní představení cíle</c:v>
                </c:pt>
                <c:pt idx="9">
                  <c:v>Spontánní představení Olomouc region Card</c:v>
                </c:pt>
                <c:pt idx="10">
                  <c:v>Představení Olomouc region Card po dotázání se na slevu</c:v>
                </c:pt>
                <c:pt idx="11">
                  <c:v>NEpoužívání negativních formulací</c:v>
                </c:pt>
              </c:strCache>
            </c:strRef>
          </c:cat>
          <c:val>
            <c:numRef>
              <c:f>column_chart!$B$33:$M$33</c:f>
              <c:numCache>
                <c:formatCode>General</c:formatCode>
                <c:ptCount val="12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  <c:pt idx="9" formatCode="0%">
                  <c:v>0.23699999999999999</c:v>
                </c:pt>
                <c:pt idx="10" formatCode="0%">
                  <c:v>0.48299999999999998</c:v>
                </c:pt>
                <c:pt idx="11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953-4BCC-835B-A26B5DAC4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3887616"/>
        <c:axId val="83886080"/>
        <c:extLst xmlns:c16r2="http://schemas.microsoft.com/office/drawing/2015/06/chart"/>
      </c:barChart>
      <c:valAx>
        <c:axId val="83886080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83887616"/>
        <c:crosses val="autoZero"/>
        <c:crossBetween val="between"/>
      </c:valAx>
      <c:catAx>
        <c:axId val="83887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cs-CZ"/>
          </a:p>
        </c:txPr>
        <c:crossAx val="83886080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24081385915441E-3"/>
          <c:y val="1.756027759689123E-2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4163-40E8-9D71-20DB3913B8B0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column_chart!$B$29:$M$29</c:f>
              <c:strCache>
                <c:ptCount val="12"/>
                <c:pt idx="0">
                  <c:v>Pracovník</c:v>
                </c:pt>
                <c:pt idx="2">
                  <c:v>Pracovník byl vhodně oblečen a upraven</c:v>
                </c:pt>
                <c:pt idx="3">
                  <c:v>Pracovník NEkonzumoval žádné jídlo</c:v>
                </c:pt>
                <c:pt idx="4">
                  <c:v>Pracovník byl zdvořilý</c:v>
                </c:pt>
                <c:pt idx="5">
                  <c:v>Spokojenost s navrženým řešením</c:v>
                </c:pt>
                <c:pt idx="6">
                  <c:v>Jasnost a srozumitelnost odpovědi</c:v>
                </c:pt>
                <c:pt idx="7">
                  <c:v>Pracovník působil jako odborník</c:v>
                </c:pt>
                <c:pt idx="8">
                  <c:v>Atraktivní představení cíle</c:v>
                </c:pt>
                <c:pt idx="9">
                  <c:v>Spontánní představení Olomouc region Card</c:v>
                </c:pt>
                <c:pt idx="10">
                  <c:v>Představení Olomouc region Card po dotázání se na slevu</c:v>
                </c:pt>
                <c:pt idx="11">
                  <c:v>NEpoužívání negativních formulací</c:v>
                </c:pt>
              </c:strCache>
            </c:strRef>
          </c:cat>
          <c:val>
            <c:numRef>
              <c:f>column_chart!$B$31:$M$31</c:f>
              <c:numCache>
                <c:formatCode>General</c:formatCode>
                <c:ptCount val="12"/>
                <c:pt idx="0" formatCode="0%">
                  <c:v>0.86499999999999999</c:v>
                </c:pt>
                <c:pt idx="2" formatCode="0%">
                  <c:v>1</c:v>
                </c:pt>
                <c:pt idx="3" formatCode="0%">
                  <c:v>0.97599999999999998</c:v>
                </c:pt>
                <c:pt idx="4" formatCode="0%">
                  <c:v>0.96699999999999997</c:v>
                </c:pt>
                <c:pt idx="5" formatCode="0%">
                  <c:v>0.90900000000000003</c:v>
                </c:pt>
                <c:pt idx="6" formatCode="0%">
                  <c:v>0.94199999999999995</c:v>
                </c:pt>
                <c:pt idx="7" formatCode="0%">
                  <c:v>0.90900000000000003</c:v>
                </c:pt>
                <c:pt idx="8" formatCode="0%">
                  <c:v>0.876</c:v>
                </c:pt>
                <c:pt idx="9" formatCode="0%">
                  <c:v>0</c:v>
                </c:pt>
                <c:pt idx="10" formatCode="0%">
                  <c:v>0</c:v>
                </c:pt>
                <c:pt idx="11" formatCode="0%">
                  <c:v>0.90200000000000002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4163-40E8-9D71-20DB3913B8B0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4163-40E8-9D71-20DB3913B8B0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column_chart!$B$29:$M$29</c:f>
              <c:strCache>
                <c:ptCount val="12"/>
                <c:pt idx="0">
                  <c:v>Pracovník</c:v>
                </c:pt>
                <c:pt idx="2">
                  <c:v>Pracovník byl vhodně oblečen a upraven</c:v>
                </c:pt>
                <c:pt idx="3">
                  <c:v>Pracovník NEkonzumoval žádné jídlo</c:v>
                </c:pt>
                <c:pt idx="4">
                  <c:v>Pracovník byl zdvořilý</c:v>
                </c:pt>
                <c:pt idx="5">
                  <c:v>Spokojenost s navrženým řešením</c:v>
                </c:pt>
                <c:pt idx="6">
                  <c:v>Jasnost a srozumitelnost odpovědi</c:v>
                </c:pt>
                <c:pt idx="7">
                  <c:v>Pracovník působil jako odborník</c:v>
                </c:pt>
                <c:pt idx="8">
                  <c:v>Atraktivní představení cíle</c:v>
                </c:pt>
                <c:pt idx="9">
                  <c:v>Spontánní představení Olomouc region Card</c:v>
                </c:pt>
                <c:pt idx="10">
                  <c:v>Představení Olomouc region Card po dotázání se na slevu</c:v>
                </c:pt>
                <c:pt idx="11">
                  <c:v>NEpoužívání negativních formulací</c:v>
                </c:pt>
              </c:strCache>
            </c:strRef>
          </c:cat>
          <c:val>
            <c:numRef>
              <c:f>column_chart!$B$32:$M$32</c:f>
              <c:numCache>
                <c:formatCode>General</c:formatCode>
                <c:ptCount val="12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  <c:pt idx="9" formatCode="0%">
                  <c:v>0</c:v>
                </c:pt>
                <c:pt idx="10" formatCode="0%">
                  <c:v>0.74099999999999999</c:v>
                </c:pt>
                <c:pt idx="11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4163-40E8-9D71-20DB3913B8B0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163-40E8-9D71-20DB3913B8B0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column_chart!$B$29:$M$29</c:f>
              <c:strCache>
                <c:ptCount val="12"/>
                <c:pt idx="0">
                  <c:v>Pracovník</c:v>
                </c:pt>
                <c:pt idx="2">
                  <c:v>Pracovník byl vhodně oblečen a upraven</c:v>
                </c:pt>
                <c:pt idx="3">
                  <c:v>Pracovník NEkonzumoval žádné jídlo</c:v>
                </c:pt>
                <c:pt idx="4">
                  <c:v>Pracovník byl zdvořilý</c:v>
                </c:pt>
                <c:pt idx="5">
                  <c:v>Spokojenost s navrženým řešením</c:v>
                </c:pt>
                <c:pt idx="6">
                  <c:v>Jasnost a srozumitelnost odpovědi</c:v>
                </c:pt>
                <c:pt idx="7">
                  <c:v>Pracovník působil jako odborník</c:v>
                </c:pt>
                <c:pt idx="8">
                  <c:v>Atraktivní představení cíle</c:v>
                </c:pt>
                <c:pt idx="9">
                  <c:v>Spontánní představení Olomouc region Card</c:v>
                </c:pt>
                <c:pt idx="10">
                  <c:v>Představení Olomouc region Card po dotázání se na slevu</c:v>
                </c:pt>
                <c:pt idx="11">
                  <c:v>NEpoužívání negativních formulací</c:v>
                </c:pt>
              </c:strCache>
            </c:strRef>
          </c:cat>
          <c:val>
            <c:numRef>
              <c:f>column_chart!$B$33:$M$33</c:f>
              <c:numCache>
                <c:formatCode>General</c:formatCode>
                <c:ptCount val="12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  <c:pt idx="9" formatCode="0%">
                  <c:v>0.34100000000000003</c:v>
                </c:pt>
                <c:pt idx="10" formatCode="0%">
                  <c:v>0</c:v>
                </c:pt>
                <c:pt idx="11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163-40E8-9D71-20DB3913B8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3966976"/>
        <c:axId val="83965440"/>
        <c:extLst xmlns:c16r2="http://schemas.microsoft.com/office/drawing/2015/06/chart"/>
      </c:barChart>
      <c:valAx>
        <c:axId val="83965440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83966976"/>
        <c:crosses val="autoZero"/>
        <c:crossBetween val="between"/>
      </c:valAx>
      <c:catAx>
        <c:axId val="83966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900">
                <a:solidFill>
                  <a:schemeClr val="tx1"/>
                </a:solidFill>
              </a:defRPr>
            </a:pPr>
            <a:endParaRPr lang="cs-CZ"/>
          </a:p>
        </c:txPr>
        <c:crossAx val="83965440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1.7560362016048076E-2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column_chart!$B$29:$G$29</c:f>
              <c:strCache>
                <c:ptCount val="6"/>
                <c:pt idx="0">
                  <c:v>Interiér a vybavenost</c:v>
                </c:pt>
                <c:pt idx="2">
                  <c:v>Čistota a upravenost interiéru</c:v>
                </c:pt>
                <c:pt idx="3">
                  <c:v>Vybavenost propagačními materiály</c:v>
                </c:pt>
                <c:pt idx="4">
                  <c:v>Mapa k nahlédnutí (popř. prodeji)</c:v>
                </c:pt>
                <c:pt idx="5">
                  <c:v>Materiály na proběhlé akce</c:v>
                </c:pt>
              </c:strCache>
            </c:strRef>
          </c:cat>
          <c:val>
            <c:numRef>
              <c:f>column_chart!$B$31:$G$31</c:f>
              <c:numCache>
                <c:formatCode>General</c:formatCode>
                <c:ptCount val="6"/>
                <c:pt idx="0" formatCode="0%">
                  <c:v>0.92200000000000004</c:v>
                </c:pt>
                <c:pt idx="2" formatCode="0%">
                  <c:v>1</c:v>
                </c:pt>
                <c:pt idx="3" formatCode="0%">
                  <c:v>0.88900000000000001</c:v>
                </c:pt>
                <c:pt idx="4" formatCode="0%">
                  <c:v>0.82299999999999995</c:v>
                </c:pt>
                <c:pt idx="5" formatCode="0%">
                  <c:v>0.97499999999999998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3953-4A6D-B272-4E50B14B460A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column_chart!$B$29:$G$29</c:f>
              <c:strCache>
                <c:ptCount val="6"/>
                <c:pt idx="0">
                  <c:v>Interiér a vybavenost</c:v>
                </c:pt>
                <c:pt idx="2">
                  <c:v>Čistota a upravenost interiéru</c:v>
                </c:pt>
                <c:pt idx="3">
                  <c:v>Vybavenost propagačními materiály</c:v>
                </c:pt>
                <c:pt idx="4">
                  <c:v>Mapa k nahlédnutí (popř. prodeji)</c:v>
                </c:pt>
                <c:pt idx="5">
                  <c:v>Materiály na proběhlé akce</c:v>
                </c:pt>
              </c:strCache>
            </c:strRef>
          </c:cat>
          <c:val>
            <c:numRef>
              <c:f>column_chart!$B$32:$G$32</c:f>
              <c:numCache>
                <c:formatCode>General</c:formatCode>
                <c:ptCount val="6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953-4A6D-B272-4E50B14B460A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column_chart!$B$29:$G$29</c:f>
              <c:strCache>
                <c:ptCount val="6"/>
                <c:pt idx="0">
                  <c:v>Interiér a vybavenost</c:v>
                </c:pt>
                <c:pt idx="2">
                  <c:v>Čistota a upravenost interiéru</c:v>
                </c:pt>
                <c:pt idx="3">
                  <c:v>Vybavenost propagačními materiály</c:v>
                </c:pt>
                <c:pt idx="4">
                  <c:v>Mapa k nahlédnutí (popř. prodeji)</c:v>
                </c:pt>
                <c:pt idx="5">
                  <c:v>Materiály na proběhlé akce</c:v>
                </c:pt>
              </c:strCache>
            </c:strRef>
          </c:cat>
          <c:val>
            <c:numRef>
              <c:f>column_chart!$B$33:$G$33</c:f>
              <c:numCache>
                <c:formatCode>General</c:formatCode>
                <c:ptCount val="6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953-4A6D-B272-4E50B14B46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42308736"/>
        <c:axId val="42298752"/>
        <c:extLst xmlns:c16r2="http://schemas.microsoft.com/office/drawing/2015/06/chart"/>
      </c:barChart>
      <c:valAx>
        <c:axId val="42298752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42308736"/>
        <c:crosses val="autoZero"/>
        <c:crossBetween val="between"/>
      </c:valAx>
      <c:catAx>
        <c:axId val="4230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42298752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24081385915441E-3"/>
          <c:y val="1.756027759689123E-2"/>
          <c:w val="0.96216117581606531"/>
          <c:h val="0.57000026838698004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column_chart!$B$29:$G$29</c:f>
              <c:strCache>
                <c:ptCount val="6"/>
                <c:pt idx="0">
                  <c:v>Interiér a vybavenost</c:v>
                </c:pt>
                <c:pt idx="2">
                  <c:v>Čistota a upravenost interiéru</c:v>
                </c:pt>
                <c:pt idx="3">
                  <c:v>Vybavenost propagačními materiály</c:v>
                </c:pt>
                <c:pt idx="4">
                  <c:v>Mapa k nahlédnutí (popř. prodeji)</c:v>
                </c:pt>
                <c:pt idx="5">
                  <c:v>Materiály na proběhlé akce</c:v>
                </c:pt>
              </c:strCache>
            </c:strRef>
          </c:cat>
          <c:val>
            <c:numRef>
              <c:f>column_chart!$B$31:$G$31</c:f>
              <c:numCache>
                <c:formatCode>General</c:formatCode>
                <c:ptCount val="6"/>
                <c:pt idx="0" formatCode="0%">
                  <c:v>0.96199999999999997</c:v>
                </c:pt>
                <c:pt idx="2" formatCode="0%">
                  <c:v>1</c:v>
                </c:pt>
                <c:pt idx="3" formatCode="0%">
                  <c:v>0.90200000000000002</c:v>
                </c:pt>
                <c:pt idx="4" formatCode="0%">
                  <c:v>0.94699999999999995</c:v>
                </c:pt>
                <c:pt idx="5" formatCode="0%">
                  <c:v>1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5953-4BCC-835B-A26B5DAC4995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column_chart!$B$29:$G$29</c:f>
              <c:strCache>
                <c:ptCount val="6"/>
                <c:pt idx="0">
                  <c:v>Interiér a vybavenost</c:v>
                </c:pt>
                <c:pt idx="2">
                  <c:v>Čistota a upravenost interiéru</c:v>
                </c:pt>
                <c:pt idx="3">
                  <c:v>Vybavenost propagačními materiály</c:v>
                </c:pt>
                <c:pt idx="4">
                  <c:v>Mapa k nahlédnutí (popř. prodeji)</c:v>
                </c:pt>
                <c:pt idx="5">
                  <c:v>Materiály na proběhlé akce</c:v>
                </c:pt>
              </c:strCache>
            </c:strRef>
          </c:cat>
          <c:val>
            <c:numRef>
              <c:f>column_chart!$B$32:$G$32</c:f>
              <c:numCache>
                <c:formatCode>General</c:formatCode>
                <c:ptCount val="6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953-4BCC-835B-A26B5DAC4995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column_chart!$B$29:$G$29</c:f>
              <c:strCache>
                <c:ptCount val="6"/>
                <c:pt idx="0">
                  <c:v>Interiér a vybavenost</c:v>
                </c:pt>
                <c:pt idx="2">
                  <c:v>Čistota a upravenost interiéru</c:v>
                </c:pt>
                <c:pt idx="3">
                  <c:v>Vybavenost propagačními materiály</c:v>
                </c:pt>
                <c:pt idx="4">
                  <c:v>Mapa k nahlédnutí (popř. prodeji)</c:v>
                </c:pt>
                <c:pt idx="5">
                  <c:v>Materiály na proběhlé akce</c:v>
                </c:pt>
              </c:strCache>
            </c:strRef>
          </c:cat>
          <c:val>
            <c:numRef>
              <c:f>column_chart!$B$33:$G$33</c:f>
              <c:numCache>
                <c:formatCode>General</c:formatCode>
                <c:ptCount val="6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953-4BCC-835B-A26B5DAC4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4174720"/>
        <c:axId val="84173184"/>
        <c:extLst xmlns:c16r2="http://schemas.microsoft.com/office/drawing/2015/06/chart"/>
      </c:barChart>
      <c:valAx>
        <c:axId val="84173184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84174720"/>
        <c:crosses val="autoZero"/>
        <c:crossBetween val="between"/>
      </c:valAx>
      <c:catAx>
        <c:axId val="84174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8417318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1.1355193157914141E-3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column_chart!$B$29:$G$29</c:f>
              <c:strCache>
                <c:ptCount val="6"/>
                <c:pt idx="0">
                  <c:v>Interiér a vybavenost</c:v>
                </c:pt>
                <c:pt idx="2">
                  <c:v>Čistota a upravenost interiéru</c:v>
                </c:pt>
                <c:pt idx="3">
                  <c:v>Vybavenost propagačními materiály</c:v>
                </c:pt>
                <c:pt idx="4">
                  <c:v>Mapa k nahlédnutí (popř. prodeji)</c:v>
                </c:pt>
                <c:pt idx="5">
                  <c:v>Materiály na proběhlé akce</c:v>
                </c:pt>
              </c:strCache>
            </c:strRef>
          </c:cat>
          <c:val>
            <c:numRef>
              <c:f>column_chart!$B$31:$G$31</c:f>
              <c:numCache>
                <c:formatCode>General</c:formatCode>
                <c:ptCount val="6"/>
                <c:pt idx="0" formatCode="0%">
                  <c:v>0.88400000000000001</c:v>
                </c:pt>
                <c:pt idx="2" formatCode="0%">
                  <c:v>1</c:v>
                </c:pt>
                <c:pt idx="3" formatCode="0%">
                  <c:v>0.877</c:v>
                </c:pt>
                <c:pt idx="4" formatCode="0%">
                  <c:v>0</c:v>
                </c:pt>
                <c:pt idx="5" formatCode="0%">
                  <c:v>0.95099999999999996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DBB1-44D8-AEBF-4B57CBBEDA7B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column_chart!$B$29:$G$29</c:f>
              <c:strCache>
                <c:ptCount val="6"/>
                <c:pt idx="0">
                  <c:v>Interiér a vybavenost</c:v>
                </c:pt>
                <c:pt idx="2">
                  <c:v>Čistota a upravenost interiéru</c:v>
                </c:pt>
                <c:pt idx="3">
                  <c:v>Vybavenost propagačními materiály</c:v>
                </c:pt>
                <c:pt idx="4">
                  <c:v>Mapa k nahlédnutí (popř. prodeji)</c:v>
                </c:pt>
                <c:pt idx="5">
                  <c:v>Materiály na proběhlé akce</c:v>
                </c:pt>
              </c:strCache>
            </c:strRef>
          </c:cat>
          <c:val>
            <c:numRef>
              <c:f>column_chart!$B$32:$G$32</c:f>
              <c:numCache>
                <c:formatCode>General</c:formatCode>
                <c:ptCount val="6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0.70699999999999996</c:v>
                </c:pt>
                <c:pt idx="5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BB1-44D8-AEBF-4B57CBBEDA7B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column_chart!$B$29:$G$29</c:f>
              <c:strCache>
                <c:ptCount val="6"/>
                <c:pt idx="0">
                  <c:v>Interiér a vybavenost</c:v>
                </c:pt>
                <c:pt idx="2">
                  <c:v>Čistota a upravenost interiéru</c:v>
                </c:pt>
                <c:pt idx="3">
                  <c:v>Vybavenost propagačními materiály</c:v>
                </c:pt>
                <c:pt idx="4">
                  <c:v>Mapa k nahlédnutí (popř. prodeji)</c:v>
                </c:pt>
                <c:pt idx="5">
                  <c:v>Materiály na proběhlé akce</c:v>
                </c:pt>
              </c:strCache>
            </c:strRef>
          </c:cat>
          <c:val>
            <c:numRef>
              <c:f>column_chart!$B$33:$G$33</c:f>
              <c:numCache>
                <c:formatCode>General</c:formatCode>
                <c:ptCount val="6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BB1-44D8-AEBF-4B57CBBEDA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4286464"/>
        <c:axId val="84284928"/>
        <c:extLst xmlns:c16r2="http://schemas.microsoft.com/office/drawing/2015/06/chart"/>
      </c:barChart>
      <c:valAx>
        <c:axId val="84284928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84286464"/>
        <c:crosses val="autoZero"/>
        <c:crossBetween val="between"/>
      </c:valAx>
      <c:catAx>
        <c:axId val="84286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84284928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1.7560362016048076E-2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column_chart!$B$29:$K$29</c:f>
              <c:strCache>
                <c:ptCount val="10"/>
                <c:pt idx="0">
                  <c:v>Značení a otevírací doba</c:v>
                </c:pt>
                <c:pt idx="2">
                  <c:v>Zvenku označeno symbolem 'i'</c:v>
                </c:pt>
                <c:pt idx="3">
                  <c:v>Směrovky  označeny symbolem 'i'</c:v>
                </c:pt>
                <c:pt idx="4">
                  <c:v>Označeno samolepkou podle vzoru</c:v>
                </c:pt>
                <c:pt idx="5">
                  <c:v>Název TIC na viditelném místě</c:v>
                </c:pt>
                <c:pt idx="6">
                  <c:v>Název TIC v cizím jazyce</c:v>
                </c:pt>
                <c:pt idx="7">
                  <c:v>Viditelná otevírací doba v českém jazyce</c:v>
                </c:pt>
                <c:pt idx="8">
                  <c:v>Viditelná otevírací doba v cizím jazyce</c:v>
                </c:pt>
                <c:pt idx="9">
                  <c:v>Viditelný platný Certifikát TIC</c:v>
                </c:pt>
              </c:strCache>
            </c:strRef>
          </c:cat>
          <c:val>
            <c:numRef>
              <c:f>column_chart!$B$31:$K$31</c:f>
              <c:numCache>
                <c:formatCode>General</c:formatCode>
                <c:ptCount val="10"/>
                <c:pt idx="0" formatCode="0%">
                  <c:v>0.78</c:v>
                </c:pt>
                <c:pt idx="2" formatCode="0%">
                  <c:v>0.94899999999999995</c:v>
                </c:pt>
                <c:pt idx="3" formatCode="0%">
                  <c:v>0.83499999999999996</c:v>
                </c:pt>
                <c:pt idx="4" formatCode="0%">
                  <c:v>0</c:v>
                </c:pt>
                <c:pt idx="5" formatCode="0%">
                  <c:v>0.84799999999999998</c:v>
                </c:pt>
                <c:pt idx="6" formatCode="0%">
                  <c:v>0</c:v>
                </c:pt>
                <c:pt idx="7" formatCode="0%">
                  <c:v>0.92400000000000004</c:v>
                </c:pt>
                <c:pt idx="8" formatCode="0%">
                  <c:v>0</c:v>
                </c:pt>
                <c:pt idx="9" formatCode="0%">
                  <c:v>0.78500000000000003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3953-4A6D-B272-4E50B14B460A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column_chart!$B$29:$K$29</c:f>
              <c:strCache>
                <c:ptCount val="10"/>
                <c:pt idx="0">
                  <c:v>Značení a otevírací doba</c:v>
                </c:pt>
                <c:pt idx="2">
                  <c:v>Zvenku označeno symbolem 'i'</c:v>
                </c:pt>
                <c:pt idx="3">
                  <c:v>Směrovky  označeny symbolem 'i'</c:v>
                </c:pt>
                <c:pt idx="4">
                  <c:v>Označeno samolepkou podle vzoru</c:v>
                </c:pt>
                <c:pt idx="5">
                  <c:v>Název TIC na viditelném místě</c:v>
                </c:pt>
                <c:pt idx="6">
                  <c:v>Název TIC v cizím jazyce</c:v>
                </c:pt>
                <c:pt idx="7">
                  <c:v>Viditelná otevírací doba v českém jazyce</c:v>
                </c:pt>
                <c:pt idx="8">
                  <c:v>Viditelná otevírací doba v cizím jazyce</c:v>
                </c:pt>
                <c:pt idx="9">
                  <c:v>Viditelný platný Certifikát TIC</c:v>
                </c:pt>
              </c:strCache>
            </c:strRef>
          </c:cat>
          <c:val>
            <c:numRef>
              <c:f>column_chart!$B$32:$K$32</c:f>
              <c:numCache>
                <c:formatCode>General</c:formatCode>
                <c:ptCount val="10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0.747</c:v>
                </c:pt>
                <c:pt idx="5" formatCode="0%">
                  <c:v>0</c:v>
                </c:pt>
                <c:pt idx="6" formatCode="0%">
                  <c:v>0.55700000000000005</c:v>
                </c:pt>
                <c:pt idx="7" formatCode="0%">
                  <c:v>0</c:v>
                </c:pt>
                <c:pt idx="8" formatCode="0%">
                  <c:v>0.59499999999999997</c:v>
                </c:pt>
                <c:pt idx="9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953-4A6D-B272-4E50B14B460A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column_chart!$B$29:$K$29</c:f>
              <c:strCache>
                <c:ptCount val="10"/>
                <c:pt idx="0">
                  <c:v>Značení a otevírací doba</c:v>
                </c:pt>
                <c:pt idx="2">
                  <c:v>Zvenku označeno symbolem 'i'</c:v>
                </c:pt>
                <c:pt idx="3">
                  <c:v>Směrovky  označeny symbolem 'i'</c:v>
                </c:pt>
                <c:pt idx="4">
                  <c:v>Označeno samolepkou podle vzoru</c:v>
                </c:pt>
                <c:pt idx="5">
                  <c:v>Název TIC na viditelném místě</c:v>
                </c:pt>
                <c:pt idx="6">
                  <c:v>Název TIC v cizím jazyce</c:v>
                </c:pt>
                <c:pt idx="7">
                  <c:v>Viditelná otevírací doba v českém jazyce</c:v>
                </c:pt>
                <c:pt idx="8">
                  <c:v>Viditelná otevírací doba v cizím jazyce</c:v>
                </c:pt>
                <c:pt idx="9">
                  <c:v>Viditelný platný Certifikát TIC</c:v>
                </c:pt>
              </c:strCache>
            </c:strRef>
          </c:cat>
          <c:val>
            <c:numRef>
              <c:f>column_chart!$B$33:$K$33</c:f>
              <c:numCache>
                <c:formatCode>General</c:formatCode>
                <c:ptCount val="10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  <c:pt idx="9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953-4A6D-B272-4E50B14B46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8498944"/>
        <c:axId val="88484864"/>
        <c:extLst xmlns:c16r2="http://schemas.microsoft.com/office/drawing/2015/06/chart"/>
      </c:barChart>
      <c:valAx>
        <c:axId val="88484864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88498944"/>
        <c:crosses val="autoZero"/>
        <c:crossBetween val="between"/>
      </c:valAx>
      <c:catAx>
        <c:axId val="88498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100">
                <a:solidFill>
                  <a:schemeClr val="tx1"/>
                </a:solidFill>
              </a:defRPr>
            </a:pPr>
            <a:endParaRPr lang="cs-CZ"/>
          </a:p>
        </c:txPr>
        <c:crossAx val="88484864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24081385915441E-3"/>
          <c:y val="1.756027759689123E-2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column_chart!$B$29:$K$29</c:f>
              <c:strCache>
                <c:ptCount val="10"/>
                <c:pt idx="0">
                  <c:v>Značení a otevírací doba</c:v>
                </c:pt>
                <c:pt idx="2">
                  <c:v>Zvenku označeno symbolem 'i'</c:v>
                </c:pt>
                <c:pt idx="3">
                  <c:v>Směrovky  označeny symbolem 'i'</c:v>
                </c:pt>
                <c:pt idx="4">
                  <c:v>Označeno samolepkou podle vzoru</c:v>
                </c:pt>
                <c:pt idx="5">
                  <c:v>Název TIC na viditelném místě</c:v>
                </c:pt>
                <c:pt idx="6">
                  <c:v>Název TIC v cizím jazyce</c:v>
                </c:pt>
                <c:pt idx="7">
                  <c:v>Viditelná otevírací doba v českém jazyce</c:v>
                </c:pt>
                <c:pt idx="8">
                  <c:v>Viditelná otevírací doba v cizím jazyce</c:v>
                </c:pt>
                <c:pt idx="9">
                  <c:v>Viditelný platný Certifikát TIC</c:v>
                </c:pt>
              </c:strCache>
            </c:strRef>
          </c:cat>
          <c:val>
            <c:numRef>
              <c:f>column_chart!$B$31:$K$31</c:f>
              <c:numCache>
                <c:formatCode>General</c:formatCode>
                <c:ptCount val="10"/>
                <c:pt idx="0" formatCode="0%">
                  <c:v>0.82199999999999995</c:v>
                </c:pt>
                <c:pt idx="2" formatCode="0%">
                  <c:v>1</c:v>
                </c:pt>
                <c:pt idx="3" formatCode="0%">
                  <c:v>0.89500000000000002</c:v>
                </c:pt>
                <c:pt idx="4" formatCode="0%">
                  <c:v>0.92100000000000004</c:v>
                </c:pt>
                <c:pt idx="5" formatCode="0%">
                  <c:v>0.92100000000000004</c:v>
                </c:pt>
                <c:pt idx="6" formatCode="0%">
                  <c:v>0</c:v>
                </c:pt>
                <c:pt idx="7" formatCode="0%">
                  <c:v>0.94699999999999995</c:v>
                </c:pt>
                <c:pt idx="8" formatCode="0%">
                  <c:v>0</c:v>
                </c:pt>
                <c:pt idx="9" formatCode="0%">
                  <c:v>0.81599999999999995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5953-4BCC-835B-A26B5DAC4995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column_chart!$B$29:$K$29</c:f>
              <c:strCache>
                <c:ptCount val="10"/>
                <c:pt idx="0">
                  <c:v>Značení a otevírací doba</c:v>
                </c:pt>
                <c:pt idx="2">
                  <c:v>Zvenku označeno symbolem 'i'</c:v>
                </c:pt>
                <c:pt idx="3">
                  <c:v>Směrovky  označeny symbolem 'i'</c:v>
                </c:pt>
                <c:pt idx="4">
                  <c:v>Označeno samolepkou podle vzoru</c:v>
                </c:pt>
                <c:pt idx="5">
                  <c:v>Název TIC na viditelném místě</c:v>
                </c:pt>
                <c:pt idx="6">
                  <c:v>Název TIC v cizím jazyce</c:v>
                </c:pt>
                <c:pt idx="7">
                  <c:v>Viditelná otevírací doba v českém jazyce</c:v>
                </c:pt>
                <c:pt idx="8">
                  <c:v>Viditelná otevírací doba v cizím jazyce</c:v>
                </c:pt>
                <c:pt idx="9">
                  <c:v>Viditelný platný Certifikát TIC</c:v>
                </c:pt>
              </c:strCache>
            </c:strRef>
          </c:cat>
          <c:val>
            <c:numRef>
              <c:f>column_chart!$B$32:$K$32</c:f>
              <c:numCache>
                <c:formatCode>General</c:formatCode>
                <c:ptCount val="10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0.5</c:v>
                </c:pt>
                <c:pt idx="7" formatCode="0%">
                  <c:v>0</c:v>
                </c:pt>
                <c:pt idx="8" formatCode="0%">
                  <c:v>0.57899999999999996</c:v>
                </c:pt>
                <c:pt idx="9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953-4BCC-835B-A26B5DAC4995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column_chart!$B$29:$K$29</c:f>
              <c:strCache>
                <c:ptCount val="10"/>
                <c:pt idx="0">
                  <c:v>Značení a otevírací doba</c:v>
                </c:pt>
                <c:pt idx="2">
                  <c:v>Zvenku označeno symbolem 'i'</c:v>
                </c:pt>
                <c:pt idx="3">
                  <c:v>Směrovky  označeny symbolem 'i'</c:v>
                </c:pt>
                <c:pt idx="4">
                  <c:v>Označeno samolepkou podle vzoru</c:v>
                </c:pt>
                <c:pt idx="5">
                  <c:v>Název TIC na viditelném místě</c:v>
                </c:pt>
                <c:pt idx="6">
                  <c:v>Název TIC v cizím jazyce</c:v>
                </c:pt>
                <c:pt idx="7">
                  <c:v>Viditelná otevírací doba v českém jazyce</c:v>
                </c:pt>
                <c:pt idx="8">
                  <c:v>Viditelná otevírací doba v cizím jazyce</c:v>
                </c:pt>
                <c:pt idx="9">
                  <c:v>Viditelný platný Certifikát TIC</c:v>
                </c:pt>
              </c:strCache>
            </c:strRef>
          </c:cat>
          <c:val>
            <c:numRef>
              <c:f>column_chart!$B$33:$K$33</c:f>
              <c:numCache>
                <c:formatCode>General</c:formatCode>
                <c:ptCount val="10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  <c:pt idx="9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953-4BCC-835B-A26B5DAC4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8807296"/>
        <c:axId val="88805760"/>
        <c:extLst xmlns:c16r2="http://schemas.microsoft.com/office/drawing/2015/06/chart"/>
      </c:barChart>
      <c:valAx>
        <c:axId val="88805760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88807296"/>
        <c:crosses val="autoZero"/>
        <c:crossBetween val="between"/>
      </c:valAx>
      <c:catAx>
        <c:axId val="8880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100">
                <a:solidFill>
                  <a:schemeClr val="tx1"/>
                </a:solidFill>
              </a:defRPr>
            </a:pPr>
            <a:endParaRPr lang="cs-CZ"/>
          </a:p>
        </c:txPr>
        <c:crossAx val="88805760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1.1355193157914141E-3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column_chart!$B$29:$K$29</c:f>
              <c:strCache>
                <c:ptCount val="10"/>
                <c:pt idx="0">
                  <c:v>Značení a otevírací doba</c:v>
                </c:pt>
                <c:pt idx="2">
                  <c:v>Zvenku označeno symbolem 'i'</c:v>
                </c:pt>
                <c:pt idx="3">
                  <c:v>Směrovky  označeny symbolem 'i'</c:v>
                </c:pt>
                <c:pt idx="4">
                  <c:v>Označeno samolepkou podle vzoru</c:v>
                </c:pt>
                <c:pt idx="5">
                  <c:v>Název TIC na viditelném místě</c:v>
                </c:pt>
                <c:pt idx="6">
                  <c:v>Název TIC v cizím jazyce</c:v>
                </c:pt>
                <c:pt idx="7">
                  <c:v>Viditelná otevírací doba v českém jazyce</c:v>
                </c:pt>
                <c:pt idx="8">
                  <c:v>Viditelná otevírací doba v cizím jazyce</c:v>
                </c:pt>
                <c:pt idx="9">
                  <c:v>Viditelný platný Certifikát TIC</c:v>
                </c:pt>
              </c:strCache>
            </c:strRef>
          </c:cat>
          <c:val>
            <c:numRef>
              <c:f>column_chart!$B$31:$K$31</c:f>
              <c:numCache>
                <c:formatCode>General</c:formatCode>
                <c:ptCount val="10"/>
                <c:pt idx="0" formatCode="0%">
                  <c:v>0</c:v>
                </c:pt>
                <c:pt idx="2" formatCode="0%">
                  <c:v>0.90200000000000002</c:v>
                </c:pt>
                <c:pt idx="3" formatCode="0%">
                  <c:v>0.78</c:v>
                </c:pt>
                <c:pt idx="4" formatCode="0%">
                  <c:v>0</c:v>
                </c:pt>
                <c:pt idx="5" formatCode="0%">
                  <c:v>0.78</c:v>
                </c:pt>
                <c:pt idx="6" formatCode="0%">
                  <c:v>0</c:v>
                </c:pt>
                <c:pt idx="7" formatCode="0%">
                  <c:v>0.90200000000000002</c:v>
                </c:pt>
                <c:pt idx="8" formatCode="0%">
                  <c:v>0</c:v>
                </c:pt>
                <c:pt idx="9" formatCode="0%">
                  <c:v>0.75600000000000001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DBB1-44D8-AEBF-4B57CBBEDA7B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column_chart!$B$29:$K$29</c:f>
              <c:strCache>
                <c:ptCount val="10"/>
                <c:pt idx="0">
                  <c:v>Značení a otevírací doba</c:v>
                </c:pt>
                <c:pt idx="2">
                  <c:v>Zvenku označeno symbolem 'i'</c:v>
                </c:pt>
                <c:pt idx="3">
                  <c:v>Směrovky  označeny symbolem 'i'</c:v>
                </c:pt>
                <c:pt idx="4">
                  <c:v>Označeno samolepkou podle vzoru</c:v>
                </c:pt>
                <c:pt idx="5">
                  <c:v>Název TIC na viditelném místě</c:v>
                </c:pt>
                <c:pt idx="6">
                  <c:v>Název TIC v cizím jazyce</c:v>
                </c:pt>
                <c:pt idx="7">
                  <c:v>Viditelná otevírací doba v českém jazyce</c:v>
                </c:pt>
                <c:pt idx="8">
                  <c:v>Viditelná otevírací doba v cizím jazyce</c:v>
                </c:pt>
                <c:pt idx="9">
                  <c:v>Viditelný platný Certifikát TIC</c:v>
                </c:pt>
              </c:strCache>
            </c:strRef>
          </c:cat>
          <c:val>
            <c:numRef>
              <c:f>column_chart!$B$32:$K$32</c:f>
              <c:numCache>
                <c:formatCode>General</c:formatCode>
                <c:ptCount val="10"/>
                <c:pt idx="0" formatCode="0%">
                  <c:v>0.74099999999999999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0.58499999999999996</c:v>
                </c:pt>
                <c:pt idx="5" formatCode="0%">
                  <c:v>0</c:v>
                </c:pt>
                <c:pt idx="6" formatCode="0%">
                  <c:v>0.61</c:v>
                </c:pt>
                <c:pt idx="7" formatCode="0%">
                  <c:v>0</c:v>
                </c:pt>
                <c:pt idx="8" formatCode="0%">
                  <c:v>0.61</c:v>
                </c:pt>
                <c:pt idx="9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BB1-44D8-AEBF-4B57CBBEDA7B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column_chart!$B$29:$K$29</c:f>
              <c:strCache>
                <c:ptCount val="10"/>
                <c:pt idx="0">
                  <c:v>Značení a otevírací doba</c:v>
                </c:pt>
                <c:pt idx="2">
                  <c:v>Zvenku označeno symbolem 'i'</c:v>
                </c:pt>
                <c:pt idx="3">
                  <c:v>Směrovky  označeny symbolem 'i'</c:v>
                </c:pt>
                <c:pt idx="4">
                  <c:v>Označeno samolepkou podle vzoru</c:v>
                </c:pt>
                <c:pt idx="5">
                  <c:v>Název TIC na viditelném místě</c:v>
                </c:pt>
                <c:pt idx="6">
                  <c:v>Název TIC v cizím jazyce</c:v>
                </c:pt>
                <c:pt idx="7">
                  <c:v>Viditelná otevírací doba v českém jazyce</c:v>
                </c:pt>
                <c:pt idx="8">
                  <c:v>Viditelná otevírací doba v cizím jazyce</c:v>
                </c:pt>
                <c:pt idx="9">
                  <c:v>Viditelný platný Certifikát TIC</c:v>
                </c:pt>
              </c:strCache>
            </c:strRef>
          </c:cat>
          <c:val>
            <c:numRef>
              <c:f>column_chart!$B$33:$K$33</c:f>
              <c:numCache>
                <c:formatCode>General</c:formatCode>
                <c:ptCount val="10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  <c:pt idx="9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BB1-44D8-AEBF-4B57CBBEDA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8861696"/>
        <c:axId val="88860160"/>
        <c:extLst xmlns:c16r2="http://schemas.microsoft.com/office/drawing/2015/06/chart"/>
      </c:barChart>
      <c:valAx>
        <c:axId val="88860160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88861696"/>
        <c:crosses val="autoZero"/>
        <c:crossBetween val="between"/>
      </c:valAx>
      <c:catAx>
        <c:axId val="88861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100">
                <a:solidFill>
                  <a:schemeClr val="tx1"/>
                </a:solidFill>
              </a:defRPr>
            </a:pPr>
            <a:endParaRPr lang="cs-CZ"/>
          </a:p>
        </c:txPr>
        <c:crossAx val="88860160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1.7560362016048076E-2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column_chart!$B$29:$I$29</c:f>
              <c:strCache>
                <c:ptCount val="8"/>
                <c:pt idx="0">
                  <c:v>Celkové hodnocení</c:v>
                </c:pt>
                <c:pt idx="2">
                  <c:v>Exteriér a první dojem</c:v>
                </c:pt>
                <c:pt idx="3">
                  <c:v>Pracovník</c:v>
                </c:pt>
                <c:pt idx="4">
                  <c:v>Interiér a vybavenost</c:v>
                </c:pt>
                <c:pt idx="5">
                  <c:v>Značení a otevírací doba</c:v>
                </c:pt>
                <c:pt idx="6">
                  <c:v>Subjektivní pohled</c:v>
                </c:pt>
                <c:pt idx="7">
                  <c:v>Snadné nalezení TIC</c:v>
                </c:pt>
              </c:strCache>
            </c:strRef>
          </c:cat>
          <c:val>
            <c:numRef>
              <c:f>column_chart!$B$31:$I$31</c:f>
              <c:numCache>
                <c:formatCode>General</c:formatCode>
                <c:ptCount val="8"/>
                <c:pt idx="0" formatCode="0%">
                  <c:v>0.85799999999999998</c:v>
                </c:pt>
                <c:pt idx="2" formatCode="0%">
                  <c:v>0.93100000000000005</c:v>
                </c:pt>
                <c:pt idx="3" formatCode="0%">
                  <c:v>0.84399999999999997</c:v>
                </c:pt>
                <c:pt idx="4" formatCode="0%">
                  <c:v>0.92200000000000004</c:v>
                </c:pt>
                <c:pt idx="5" formatCode="0%">
                  <c:v>0.78</c:v>
                </c:pt>
                <c:pt idx="6" formatCode="0%">
                  <c:v>0.84799999999999998</c:v>
                </c:pt>
                <c:pt idx="7" formatCode="0%">
                  <c:v>0.93700000000000006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3953-4A6D-B272-4E50B14B460A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column_chart!$B$29:$I$29</c:f>
              <c:strCache>
                <c:ptCount val="8"/>
                <c:pt idx="0">
                  <c:v>Celkové hodnocení</c:v>
                </c:pt>
                <c:pt idx="2">
                  <c:v>Exteriér a první dojem</c:v>
                </c:pt>
                <c:pt idx="3">
                  <c:v>Pracovník</c:v>
                </c:pt>
                <c:pt idx="4">
                  <c:v>Interiér a vybavenost</c:v>
                </c:pt>
                <c:pt idx="5">
                  <c:v>Značení a otevírací doba</c:v>
                </c:pt>
                <c:pt idx="6">
                  <c:v>Subjektivní pohled</c:v>
                </c:pt>
                <c:pt idx="7">
                  <c:v>Snadné nalezení TIC</c:v>
                </c:pt>
              </c:strCache>
            </c:strRef>
          </c:cat>
          <c:val>
            <c:numRef>
              <c:f>column_chart!$B$32:$I$32</c:f>
              <c:numCache>
                <c:formatCode>General</c:formatCode>
                <c:ptCount val="8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953-4A6D-B272-4E50B14B460A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column_chart!$B$29:$I$29</c:f>
              <c:strCache>
                <c:ptCount val="8"/>
                <c:pt idx="0">
                  <c:v>Celkové hodnocení</c:v>
                </c:pt>
                <c:pt idx="2">
                  <c:v>Exteriér a první dojem</c:v>
                </c:pt>
                <c:pt idx="3">
                  <c:v>Pracovník</c:v>
                </c:pt>
                <c:pt idx="4">
                  <c:v>Interiér a vybavenost</c:v>
                </c:pt>
                <c:pt idx="5">
                  <c:v>Značení a otevírací doba</c:v>
                </c:pt>
                <c:pt idx="6">
                  <c:v>Subjektivní pohled</c:v>
                </c:pt>
                <c:pt idx="7">
                  <c:v>Snadné nalezení TIC</c:v>
                </c:pt>
              </c:strCache>
            </c:strRef>
          </c:cat>
          <c:val>
            <c:numRef>
              <c:f>column_chart!$B$33:$I$33</c:f>
              <c:numCache>
                <c:formatCode>General</c:formatCode>
                <c:ptCount val="8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953-4A6D-B272-4E50B14B46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46093824"/>
        <c:axId val="46092288"/>
        <c:extLst xmlns:c16r2="http://schemas.microsoft.com/office/drawing/2015/06/chart"/>
      </c:barChart>
      <c:valAx>
        <c:axId val="46092288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46093824"/>
        <c:crosses val="autoZero"/>
        <c:crossBetween val="between"/>
      </c:valAx>
      <c:catAx>
        <c:axId val="46093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46092288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275376375804666E-3"/>
          <c:y val="1.756027759689123E-2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column_chart!$B$29:$I$29</c:f>
              <c:strCache>
                <c:ptCount val="8"/>
                <c:pt idx="0">
                  <c:v>Celkové hodnocení</c:v>
                </c:pt>
                <c:pt idx="2">
                  <c:v>Exteriér a první dojem</c:v>
                </c:pt>
                <c:pt idx="3">
                  <c:v>Pracovník</c:v>
                </c:pt>
                <c:pt idx="4">
                  <c:v>Interiér a vybavenost</c:v>
                </c:pt>
                <c:pt idx="5">
                  <c:v>Značení a otevírací doba</c:v>
                </c:pt>
                <c:pt idx="6">
                  <c:v>Subjektivní pohled</c:v>
                </c:pt>
                <c:pt idx="7">
                  <c:v>Snadné nalezení TIC</c:v>
                </c:pt>
              </c:strCache>
            </c:strRef>
          </c:cat>
          <c:val>
            <c:numRef>
              <c:f>column_chart!$B$31:$I$31</c:f>
              <c:numCache>
                <c:formatCode>General</c:formatCode>
                <c:ptCount val="8"/>
                <c:pt idx="0" formatCode="0%">
                  <c:v>0.871</c:v>
                </c:pt>
                <c:pt idx="2" formatCode="0%">
                  <c:v>0.94399999999999995</c:v>
                </c:pt>
                <c:pt idx="3" formatCode="0%">
                  <c:v>0.82099999999999995</c:v>
                </c:pt>
                <c:pt idx="4" formatCode="0%">
                  <c:v>0.96199999999999997</c:v>
                </c:pt>
                <c:pt idx="5" formatCode="0%">
                  <c:v>0.82199999999999995</c:v>
                </c:pt>
                <c:pt idx="6" formatCode="0%">
                  <c:v>0.84199999999999997</c:v>
                </c:pt>
                <c:pt idx="7" formatCode="0%">
                  <c:v>1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5953-4BCC-835B-A26B5DAC4995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column_chart!$B$29:$I$29</c:f>
              <c:strCache>
                <c:ptCount val="8"/>
                <c:pt idx="0">
                  <c:v>Celkové hodnocení</c:v>
                </c:pt>
                <c:pt idx="2">
                  <c:v>Exteriér a první dojem</c:v>
                </c:pt>
                <c:pt idx="3">
                  <c:v>Pracovník</c:v>
                </c:pt>
                <c:pt idx="4">
                  <c:v>Interiér a vybavenost</c:v>
                </c:pt>
                <c:pt idx="5">
                  <c:v>Značení a otevírací doba</c:v>
                </c:pt>
                <c:pt idx="6">
                  <c:v>Subjektivní pohled</c:v>
                </c:pt>
                <c:pt idx="7">
                  <c:v>Snadné nalezení TIC</c:v>
                </c:pt>
              </c:strCache>
            </c:strRef>
          </c:cat>
          <c:val>
            <c:numRef>
              <c:f>column_chart!$B$32:$I$32</c:f>
              <c:numCache>
                <c:formatCode>General</c:formatCode>
                <c:ptCount val="8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953-4BCC-835B-A26B5DAC4995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column_chart!$B$29:$I$29</c:f>
              <c:strCache>
                <c:ptCount val="8"/>
                <c:pt idx="0">
                  <c:v>Celkové hodnocení</c:v>
                </c:pt>
                <c:pt idx="2">
                  <c:v>Exteriér a první dojem</c:v>
                </c:pt>
                <c:pt idx="3">
                  <c:v>Pracovník</c:v>
                </c:pt>
                <c:pt idx="4">
                  <c:v>Interiér a vybavenost</c:v>
                </c:pt>
                <c:pt idx="5">
                  <c:v>Značení a otevírací doba</c:v>
                </c:pt>
                <c:pt idx="6">
                  <c:v>Subjektivní pohled</c:v>
                </c:pt>
                <c:pt idx="7">
                  <c:v>Snadné nalezení TIC</c:v>
                </c:pt>
              </c:strCache>
            </c:strRef>
          </c:cat>
          <c:val>
            <c:numRef>
              <c:f>column_chart!$B$33:$I$33</c:f>
              <c:numCache>
                <c:formatCode>General</c:formatCode>
                <c:ptCount val="8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953-4BCC-835B-A26B5DAC4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46164224"/>
        <c:axId val="46162688"/>
        <c:extLst xmlns:c16r2="http://schemas.microsoft.com/office/drawing/2015/06/chart"/>
      </c:barChart>
      <c:valAx>
        <c:axId val="46162688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46164224"/>
        <c:crosses val="autoZero"/>
        <c:crossBetween val="between"/>
      </c:valAx>
      <c:catAx>
        <c:axId val="46164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46162688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column_chart!$B$29:$I$29</c:f>
              <c:strCache>
                <c:ptCount val="8"/>
                <c:pt idx="0">
                  <c:v>Celkové hodnocení</c:v>
                </c:pt>
                <c:pt idx="2">
                  <c:v>Exteriér a první dojem</c:v>
                </c:pt>
                <c:pt idx="3">
                  <c:v>Pracovník</c:v>
                </c:pt>
                <c:pt idx="4">
                  <c:v>Interiér a vybavenost</c:v>
                </c:pt>
                <c:pt idx="5">
                  <c:v>Značení a otevírací doba</c:v>
                </c:pt>
                <c:pt idx="6">
                  <c:v>Subjektivní pohled</c:v>
                </c:pt>
                <c:pt idx="7">
                  <c:v>Snadné nalezení TIC</c:v>
                </c:pt>
              </c:strCache>
            </c:strRef>
          </c:cat>
          <c:val>
            <c:numRef>
              <c:f>column_chart!$B$31:$I$31</c:f>
              <c:numCache>
                <c:formatCode>General</c:formatCode>
                <c:ptCount val="8"/>
                <c:pt idx="0" formatCode="0%">
                  <c:v>0.84599999999999997</c:v>
                </c:pt>
                <c:pt idx="2" formatCode="0%">
                  <c:v>0.91900000000000004</c:v>
                </c:pt>
                <c:pt idx="3" formatCode="0%">
                  <c:v>0.86499999999999999</c:v>
                </c:pt>
                <c:pt idx="4" formatCode="0%">
                  <c:v>0.88400000000000001</c:v>
                </c:pt>
                <c:pt idx="5" formatCode="0%">
                  <c:v>0</c:v>
                </c:pt>
                <c:pt idx="6" formatCode="0%">
                  <c:v>0.85399999999999998</c:v>
                </c:pt>
                <c:pt idx="7" formatCode="0%">
                  <c:v>0.878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DBB1-44D8-AEBF-4B57CBBEDA7B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rgbClr val="D6C40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D6C40F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column_chart!$B$29:$I$29</c:f>
              <c:strCache>
                <c:ptCount val="8"/>
                <c:pt idx="0">
                  <c:v>Celkové hodnocení</c:v>
                </c:pt>
                <c:pt idx="2">
                  <c:v>Exteriér a první dojem</c:v>
                </c:pt>
                <c:pt idx="3">
                  <c:v>Pracovník</c:v>
                </c:pt>
                <c:pt idx="4">
                  <c:v>Interiér a vybavenost</c:v>
                </c:pt>
                <c:pt idx="5">
                  <c:v>Značení a otevírací doba</c:v>
                </c:pt>
                <c:pt idx="6">
                  <c:v>Subjektivní pohled</c:v>
                </c:pt>
                <c:pt idx="7">
                  <c:v>Snadné nalezení TIC</c:v>
                </c:pt>
              </c:strCache>
            </c:strRef>
          </c:cat>
          <c:val>
            <c:numRef>
              <c:f>column_chart!$B$32:$I$32</c:f>
              <c:numCache>
                <c:formatCode>General</c:formatCode>
                <c:ptCount val="8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0.74099999999999999</c:v>
                </c:pt>
                <c:pt idx="6" formatCode="0%">
                  <c:v>0</c:v>
                </c:pt>
                <c:pt idx="7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BB1-44D8-AEBF-4B57CBBEDA7B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column_chart!$B$29:$I$29</c:f>
              <c:strCache>
                <c:ptCount val="8"/>
                <c:pt idx="0">
                  <c:v>Celkové hodnocení</c:v>
                </c:pt>
                <c:pt idx="2">
                  <c:v>Exteriér a první dojem</c:v>
                </c:pt>
                <c:pt idx="3">
                  <c:v>Pracovník</c:v>
                </c:pt>
                <c:pt idx="4">
                  <c:v>Interiér a vybavenost</c:v>
                </c:pt>
                <c:pt idx="5">
                  <c:v>Značení a otevírací doba</c:v>
                </c:pt>
                <c:pt idx="6">
                  <c:v>Subjektivní pohled</c:v>
                </c:pt>
                <c:pt idx="7">
                  <c:v>Snadné nalezení TIC</c:v>
                </c:pt>
              </c:strCache>
            </c:strRef>
          </c:cat>
          <c:val>
            <c:numRef>
              <c:f>column_chart!$B$33:$I$33</c:f>
              <c:numCache>
                <c:formatCode>General</c:formatCode>
                <c:ptCount val="8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BB1-44D8-AEBF-4B57CBBEDA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45862272"/>
        <c:axId val="45860736"/>
        <c:extLst xmlns:c16r2="http://schemas.microsoft.com/office/drawing/2015/06/chart"/>
      </c:barChart>
      <c:valAx>
        <c:axId val="45860736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45862272"/>
        <c:crosses val="autoZero"/>
        <c:crossBetween val="between"/>
      </c:valAx>
      <c:catAx>
        <c:axId val="45862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45860736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0715861824180996E-2"/>
          <c:y val="0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5953-4BCC-835B-A26B5DAC499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7C0B-4659-B2F5-27A781C63340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column_chart!$B$29:$U$29</c:f>
              <c:strCache>
                <c:ptCount val="20"/>
                <c:pt idx="0">
                  <c:v>Celkové hodnocení</c:v>
                </c:pt>
                <c:pt idx="1">
                  <c:v>Celkové hodnocení</c:v>
                </c:pt>
                <c:pt idx="3">
                  <c:v>Exteriér a první dojem</c:v>
                </c:pt>
                <c:pt idx="4">
                  <c:v>Exteriér a první dojem</c:v>
                </c:pt>
                <c:pt idx="6">
                  <c:v>Pracovník</c:v>
                </c:pt>
                <c:pt idx="7">
                  <c:v>Pracovník</c:v>
                </c:pt>
                <c:pt idx="9">
                  <c:v>Interiér a vybavenost</c:v>
                </c:pt>
                <c:pt idx="10">
                  <c:v>Interiér a vybavenost</c:v>
                </c:pt>
                <c:pt idx="12">
                  <c:v>Značení a otevírací doba</c:v>
                </c:pt>
                <c:pt idx="13">
                  <c:v>Značení a otevírací doba</c:v>
                </c:pt>
                <c:pt idx="15">
                  <c:v>Subjektivní pohled</c:v>
                </c:pt>
                <c:pt idx="16">
                  <c:v>Subjektivní pohled</c:v>
                </c:pt>
                <c:pt idx="18">
                  <c:v>Snadné nalezení TIC</c:v>
                </c:pt>
                <c:pt idx="19">
                  <c:v>Snadné nalezení TIC</c:v>
                </c:pt>
              </c:strCache>
            </c:strRef>
          </c:cat>
          <c:val>
            <c:numRef>
              <c:f>column_chart!$B$31:$U$31</c:f>
              <c:numCache>
                <c:formatCode>0%</c:formatCode>
                <c:ptCount val="20"/>
                <c:pt idx="0">
                  <c:v>0.88500000000000001</c:v>
                </c:pt>
                <c:pt idx="1">
                  <c:v>0.85799999999999998</c:v>
                </c:pt>
                <c:pt idx="3">
                  <c:v>0.95199999999999996</c:v>
                </c:pt>
                <c:pt idx="4">
                  <c:v>0.93600000000000005</c:v>
                </c:pt>
                <c:pt idx="6">
                  <c:v>0.82499999999999996</c:v>
                </c:pt>
                <c:pt idx="7">
                  <c:v>0.81699999999999995</c:v>
                </c:pt>
                <c:pt idx="9">
                  <c:v>0.99099999999999999</c:v>
                </c:pt>
                <c:pt idx="10">
                  <c:v>0.93700000000000006</c:v>
                </c:pt>
                <c:pt idx="12">
                  <c:v>0.83299999999999996</c:v>
                </c:pt>
                <c:pt idx="13">
                  <c:v>0.81299999999999994</c:v>
                </c:pt>
                <c:pt idx="15">
                  <c:v>0.91400000000000003</c:v>
                </c:pt>
                <c:pt idx="16">
                  <c:v>0.77700000000000002</c:v>
                </c:pt>
                <c:pt idx="18">
                  <c:v>1</c:v>
                </c:pt>
                <c:pt idx="19">
                  <c:v>1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5953-4BCC-835B-A26B5DAC4995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column_chart!$B$29:$U$29</c:f>
              <c:strCache>
                <c:ptCount val="20"/>
                <c:pt idx="0">
                  <c:v>Celkové hodnocení</c:v>
                </c:pt>
                <c:pt idx="1">
                  <c:v>Celkové hodnocení</c:v>
                </c:pt>
                <c:pt idx="3">
                  <c:v>Exteriér a první dojem</c:v>
                </c:pt>
                <c:pt idx="4">
                  <c:v>Exteriér a první dojem</c:v>
                </c:pt>
                <c:pt idx="6">
                  <c:v>Pracovník</c:v>
                </c:pt>
                <c:pt idx="7">
                  <c:v>Pracovník</c:v>
                </c:pt>
                <c:pt idx="9">
                  <c:v>Interiér a vybavenost</c:v>
                </c:pt>
                <c:pt idx="10">
                  <c:v>Interiér a vybavenost</c:v>
                </c:pt>
                <c:pt idx="12">
                  <c:v>Značení a otevírací doba</c:v>
                </c:pt>
                <c:pt idx="13">
                  <c:v>Značení a otevírací doba</c:v>
                </c:pt>
                <c:pt idx="15">
                  <c:v>Subjektivní pohled</c:v>
                </c:pt>
                <c:pt idx="16">
                  <c:v>Subjektivní pohled</c:v>
                </c:pt>
                <c:pt idx="18">
                  <c:v>Snadné nalezení TIC</c:v>
                </c:pt>
                <c:pt idx="19">
                  <c:v>Snadné nalezení TIC</c:v>
                </c:pt>
              </c:strCache>
            </c:strRef>
          </c:cat>
          <c:val>
            <c:numRef>
              <c:f>column_chart!$B$32:$U$32</c:f>
              <c:numCache>
                <c:formatCode>0%</c:formatCode>
                <c:ptCount val="20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0</c:v>
                </c:pt>
                <c:pt idx="6">
                  <c:v>0</c:v>
                </c:pt>
                <c:pt idx="7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13">
                  <c:v>0</c:v>
                </c:pt>
                <c:pt idx="15">
                  <c:v>0</c:v>
                </c:pt>
                <c:pt idx="16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953-4BCC-835B-A26B5DAC4995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column_chart!$B$29:$U$29</c:f>
              <c:strCache>
                <c:ptCount val="20"/>
                <c:pt idx="0">
                  <c:v>Celkové hodnocení</c:v>
                </c:pt>
                <c:pt idx="1">
                  <c:v>Celkové hodnocení</c:v>
                </c:pt>
                <c:pt idx="3">
                  <c:v>Exteriér a první dojem</c:v>
                </c:pt>
                <c:pt idx="4">
                  <c:v>Exteriér a první dojem</c:v>
                </c:pt>
                <c:pt idx="6">
                  <c:v>Pracovník</c:v>
                </c:pt>
                <c:pt idx="7">
                  <c:v>Pracovník</c:v>
                </c:pt>
                <c:pt idx="9">
                  <c:v>Interiér a vybavenost</c:v>
                </c:pt>
                <c:pt idx="10">
                  <c:v>Interiér a vybavenost</c:v>
                </c:pt>
                <c:pt idx="12">
                  <c:v>Značení a otevírací doba</c:v>
                </c:pt>
                <c:pt idx="13">
                  <c:v>Značení a otevírací doba</c:v>
                </c:pt>
                <c:pt idx="15">
                  <c:v>Subjektivní pohled</c:v>
                </c:pt>
                <c:pt idx="16">
                  <c:v>Subjektivní pohled</c:v>
                </c:pt>
                <c:pt idx="18">
                  <c:v>Snadné nalezení TIC</c:v>
                </c:pt>
                <c:pt idx="19">
                  <c:v>Snadné nalezení TIC</c:v>
                </c:pt>
              </c:strCache>
            </c:strRef>
          </c:cat>
          <c:val>
            <c:numRef>
              <c:f>column_chart!$B$33:$U$33</c:f>
              <c:numCache>
                <c:formatCode>0%</c:formatCode>
                <c:ptCount val="20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0</c:v>
                </c:pt>
                <c:pt idx="6">
                  <c:v>0</c:v>
                </c:pt>
                <c:pt idx="7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13">
                  <c:v>0</c:v>
                </c:pt>
                <c:pt idx="15">
                  <c:v>0</c:v>
                </c:pt>
                <c:pt idx="16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953-4BCC-835B-A26B5DAC4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46265088"/>
        <c:axId val="46255104"/>
        <c:extLst xmlns:c16r2="http://schemas.microsoft.com/office/drawing/2015/06/chart"/>
      </c:barChart>
      <c:valAx>
        <c:axId val="46255104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46265088"/>
        <c:crosses val="autoZero"/>
        <c:crossBetween val="between"/>
      </c:valAx>
      <c:catAx>
        <c:axId val="4626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46255104"/>
        <c:crosses val="autoZero"/>
        <c:auto val="1"/>
        <c:lblAlgn val="ctr"/>
        <c:lblOffset val="100"/>
        <c:tickLblSkip val="3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DBB1-44D8-AEBF-4B57CBBEDA7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E40-4B2D-A86E-7398B1D8B2C6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column_chart!$B$29:$U$29</c:f>
              <c:strCache>
                <c:ptCount val="20"/>
                <c:pt idx="0">
                  <c:v>Celkové hodnocení</c:v>
                </c:pt>
                <c:pt idx="1">
                  <c:v>Celkové hodnocení</c:v>
                </c:pt>
                <c:pt idx="3">
                  <c:v>Exteriér a první dojem</c:v>
                </c:pt>
                <c:pt idx="4">
                  <c:v>Exteriér a první dojem</c:v>
                </c:pt>
                <c:pt idx="6">
                  <c:v>Pracovník</c:v>
                </c:pt>
                <c:pt idx="7">
                  <c:v>Pracovník</c:v>
                </c:pt>
                <c:pt idx="9">
                  <c:v>Interiér a vybavenost</c:v>
                </c:pt>
                <c:pt idx="10">
                  <c:v>Interiér a vybavenost</c:v>
                </c:pt>
                <c:pt idx="12">
                  <c:v>Značení a otevírací doba</c:v>
                </c:pt>
                <c:pt idx="13">
                  <c:v>Značení a otevírací doba</c:v>
                </c:pt>
                <c:pt idx="15">
                  <c:v>Subjektivní pohled</c:v>
                </c:pt>
                <c:pt idx="16">
                  <c:v>Subjektivní pohled</c:v>
                </c:pt>
                <c:pt idx="18">
                  <c:v>Snadné nalezení TIC</c:v>
                </c:pt>
                <c:pt idx="19">
                  <c:v>Snadné nalezení TIC</c:v>
                </c:pt>
              </c:strCache>
            </c:strRef>
          </c:cat>
          <c:val>
            <c:numRef>
              <c:f>column_chart!$B$31:$U$31</c:f>
              <c:numCache>
                <c:formatCode>0%</c:formatCode>
                <c:ptCount val="20"/>
                <c:pt idx="0">
                  <c:v>0.81799999999999995</c:v>
                </c:pt>
                <c:pt idx="1">
                  <c:v>0.871</c:v>
                </c:pt>
                <c:pt idx="3">
                  <c:v>0.91800000000000004</c:v>
                </c:pt>
                <c:pt idx="4">
                  <c:v>0.92</c:v>
                </c:pt>
                <c:pt idx="6">
                  <c:v>0.85899999999999999</c:v>
                </c:pt>
                <c:pt idx="7">
                  <c:v>0.87</c:v>
                </c:pt>
                <c:pt idx="9">
                  <c:v>0.81100000000000005</c:v>
                </c:pt>
                <c:pt idx="10">
                  <c:v>0.94699999999999995</c:v>
                </c:pt>
                <c:pt idx="12">
                  <c:v>0</c:v>
                </c:pt>
                <c:pt idx="13">
                  <c:v>0.79</c:v>
                </c:pt>
                <c:pt idx="15">
                  <c:v>0.82599999999999996</c:v>
                </c:pt>
                <c:pt idx="16">
                  <c:v>0.878</c:v>
                </c:pt>
                <c:pt idx="18">
                  <c:v>0.84199999999999997</c:v>
                </c:pt>
                <c:pt idx="19">
                  <c:v>0.90900000000000003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DBB1-44D8-AEBF-4B57CBBEDA7B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column_chart!$B$29:$U$29</c:f>
              <c:strCache>
                <c:ptCount val="20"/>
                <c:pt idx="0">
                  <c:v>Celkové hodnocení</c:v>
                </c:pt>
                <c:pt idx="1">
                  <c:v>Celkové hodnocení</c:v>
                </c:pt>
                <c:pt idx="3">
                  <c:v>Exteriér a první dojem</c:v>
                </c:pt>
                <c:pt idx="4">
                  <c:v>Exteriér a první dojem</c:v>
                </c:pt>
                <c:pt idx="6">
                  <c:v>Pracovník</c:v>
                </c:pt>
                <c:pt idx="7">
                  <c:v>Pracovník</c:v>
                </c:pt>
                <c:pt idx="9">
                  <c:v>Interiér a vybavenost</c:v>
                </c:pt>
                <c:pt idx="10">
                  <c:v>Interiér a vybavenost</c:v>
                </c:pt>
                <c:pt idx="12">
                  <c:v>Značení a otevírací doba</c:v>
                </c:pt>
                <c:pt idx="13">
                  <c:v>Značení a otevírací doba</c:v>
                </c:pt>
                <c:pt idx="15">
                  <c:v>Subjektivní pohled</c:v>
                </c:pt>
                <c:pt idx="16">
                  <c:v>Subjektivní pohled</c:v>
                </c:pt>
                <c:pt idx="18">
                  <c:v>Snadné nalezení TIC</c:v>
                </c:pt>
                <c:pt idx="19">
                  <c:v>Snadné nalezení TIC</c:v>
                </c:pt>
              </c:strCache>
            </c:strRef>
          </c:cat>
          <c:val>
            <c:numRef>
              <c:f>column_chart!$B$32:$U$32</c:f>
              <c:numCache>
                <c:formatCode>0%</c:formatCode>
                <c:ptCount val="20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0</c:v>
                </c:pt>
                <c:pt idx="6">
                  <c:v>0</c:v>
                </c:pt>
                <c:pt idx="7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0.68400000000000005</c:v>
                </c:pt>
                <c:pt idx="13">
                  <c:v>0</c:v>
                </c:pt>
                <c:pt idx="15">
                  <c:v>0</c:v>
                </c:pt>
                <c:pt idx="16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BB1-44D8-AEBF-4B57CBBEDA7B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column_chart!$B$29:$U$29</c:f>
              <c:strCache>
                <c:ptCount val="20"/>
                <c:pt idx="0">
                  <c:v>Celkové hodnocení</c:v>
                </c:pt>
                <c:pt idx="1">
                  <c:v>Celkové hodnocení</c:v>
                </c:pt>
                <c:pt idx="3">
                  <c:v>Exteriér a první dojem</c:v>
                </c:pt>
                <c:pt idx="4">
                  <c:v>Exteriér a první dojem</c:v>
                </c:pt>
                <c:pt idx="6">
                  <c:v>Pracovník</c:v>
                </c:pt>
                <c:pt idx="7">
                  <c:v>Pracovník</c:v>
                </c:pt>
                <c:pt idx="9">
                  <c:v>Interiér a vybavenost</c:v>
                </c:pt>
                <c:pt idx="10">
                  <c:v>Interiér a vybavenost</c:v>
                </c:pt>
                <c:pt idx="12">
                  <c:v>Značení a otevírací doba</c:v>
                </c:pt>
                <c:pt idx="13">
                  <c:v>Značení a otevírací doba</c:v>
                </c:pt>
                <c:pt idx="15">
                  <c:v>Subjektivní pohled</c:v>
                </c:pt>
                <c:pt idx="16">
                  <c:v>Subjektivní pohled</c:v>
                </c:pt>
                <c:pt idx="18">
                  <c:v>Snadné nalezení TIC</c:v>
                </c:pt>
                <c:pt idx="19">
                  <c:v>Snadné nalezení TIC</c:v>
                </c:pt>
              </c:strCache>
            </c:strRef>
          </c:cat>
          <c:val>
            <c:numRef>
              <c:f>column_chart!$B$33:$U$33</c:f>
              <c:numCache>
                <c:formatCode>0%</c:formatCode>
                <c:ptCount val="20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0</c:v>
                </c:pt>
                <c:pt idx="6">
                  <c:v>0</c:v>
                </c:pt>
                <c:pt idx="7">
                  <c:v>0</c:v>
                </c:pt>
                <c:pt idx="9">
                  <c:v>0</c:v>
                </c:pt>
                <c:pt idx="10">
                  <c:v>0</c:v>
                </c:pt>
                <c:pt idx="12">
                  <c:v>0</c:v>
                </c:pt>
                <c:pt idx="13">
                  <c:v>0</c:v>
                </c:pt>
                <c:pt idx="15">
                  <c:v>0</c:v>
                </c:pt>
                <c:pt idx="16">
                  <c:v>0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BB1-44D8-AEBF-4B57CBBEDA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73174016"/>
        <c:axId val="73172480"/>
        <c:extLst xmlns:c16r2="http://schemas.microsoft.com/office/drawing/2015/06/chart"/>
      </c:barChart>
      <c:valAx>
        <c:axId val="73172480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73174016"/>
        <c:crosses val="autoZero"/>
        <c:crossBetween val="between"/>
      </c:valAx>
      <c:catAx>
        <c:axId val="73174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73172480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1.7560362016048076E-2"/>
          <c:w val="0.87240223939172257"/>
          <c:h val="0.74777571494321504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column_chart!$B$29:$J$29</c:f>
              <c:strCache>
                <c:ptCount val="9"/>
                <c:pt idx="0">
                  <c:v>Exteriér a první dojem</c:v>
                </c:pt>
                <c:pt idx="2">
                  <c:v>Bylo možné provést kontrolní návštěvu</c:v>
                </c:pt>
                <c:pt idx="3">
                  <c:v>Udržované okolí TIC</c:v>
                </c:pt>
                <c:pt idx="4">
                  <c:v>Stojany na kola</c:v>
                </c:pt>
                <c:pt idx="5">
                  <c:v>Doba do obsloužení</c:v>
                </c:pt>
                <c:pt idx="6">
                  <c:v>Dodržení pořadí zákazníků</c:v>
                </c:pt>
                <c:pt idx="7">
                  <c:v>Pracovník se věnoval pouze zákazníkům</c:v>
                </c:pt>
                <c:pt idx="8">
                  <c:v>Pracovník NEvedl soukromý hovor/telefonát</c:v>
                </c:pt>
              </c:strCache>
            </c:strRef>
          </c:cat>
          <c:val>
            <c:numRef>
              <c:f>column_chart!$B$31:$J$31</c:f>
              <c:numCache>
                <c:formatCode>General</c:formatCode>
                <c:ptCount val="9"/>
                <c:pt idx="0" formatCode="0%">
                  <c:v>0.93100000000000005</c:v>
                </c:pt>
                <c:pt idx="2" formatCode="0%">
                  <c:v>1</c:v>
                </c:pt>
                <c:pt idx="3" formatCode="0%">
                  <c:v>1</c:v>
                </c:pt>
                <c:pt idx="4" formatCode="0%">
                  <c:v>0</c:v>
                </c:pt>
                <c:pt idx="5" formatCode="0%">
                  <c:v>0.89700000000000002</c:v>
                </c:pt>
                <c:pt idx="6" formatCode="0%">
                  <c:v>0.97099999999999997</c:v>
                </c:pt>
                <c:pt idx="7" formatCode="0%">
                  <c:v>0.96199999999999997</c:v>
                </c:pt>
                <c:pt idx="8" formatCode="0%">
                  <c:v>0.97499999999999998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3953-4A6D-B272-4E50B14B460A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column_chart!$B$29:$J$29</c:f>
              <c:strCache>
                <c:ptCount val="9"/>
                <c:pt idx="0">
                  <c:v>Exteriér a první dojem</c:v>
                </c:pt>
                <c:pt idx="2">
                  <c:v>Bylo možné provést kontrolní návštěvu</c:v>
                </c:pt>
                <c:pt idx="3">
                  <c:v>Udržované okolí TIC</c:v>
                </c:pt>
                <c:pt idx="4">
                  <c:v>Stojany na kola</c:v>
                </c:pt>
                <c:pt idx="5">
                  <c:v>Doba do obsloužení</c:v>
                </c:pt>
                <c:pt idx="6">
                  <c:v>Dodržení pořadí zákazníků</c:v>
                </c:pt>
                <c:pt idx="7">
                  <c:v>Pracovník se věnoval pouze zákazníkům</c:v>
                </c:pt>
                <c:pt idx="8">
                  <c:v>Pracovník NEvedl soukromý hovor/telefonát</c:v>
                </c:pt>
              </c:strCache>
            </c:strRef>
          </c:cat>
          <c:val>
            <c:numRef>
              <c:f>column_chart!$B$32:$J$32</c:f>
              <c:numCache>
                <c:formatCode>General</c:formatCode>
                <c:ptCount val="9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0.73399999999999999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953-4A6D-B272-4E50B14B460A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953-4A6D-B272-4E50B14B460A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column_chart!$B$29:$J$29</c:f>
              <c:strCache>
                <c:ptCount val="9"/>
                <c:pt idx="0">
                  <c:v>Exteriér a první dojem</c:v>
                </c:pt>
                <c:pt idx="2">
                  <c:v>Bylo možné provést kontrolní návštěvu</c:v>
                </c:pt>
                <c:pt idx="3">
                  <c:v>Udržované okolí TIC</c:v>
                </c:pt>
                <c:pt idx="4">
                  <c:v>Stojany na kola</c:v>
                </c:pt>
                <c:pt idx="5">
                  <c:v>Doba do obsloužení</c:v>
                </c:pt>
                <c:pt idx="6">
                  <c:v>Dodržení pořadí zákazníků</c:v>
                </c:pt>
                <c:pt idx="7">
                  <c:v>Pracovník se věnoval pouze zákazníkům</c:v>
                </c:pt>
                <c:pt idx="8">
                  <c:v>Pracovník NEvedl soukromý hovor/telefonát</c:v>
                </c:pt>
              </c:strCache>
            </c:strRef>
          </c:cat>
          <c:val>
            <c:numRef>
              <c:f>column_chart!$B$33:$J$33</c:f>
              <c:numCache>
                <c:formatCode>General</c:formatCode>
                <c:ptCount val="9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953-4A6D-B272-4E50B14B46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0558336"/>
        <c:axId val="80556800"/>
        <c:extLst xmlns:c16r2="http://schemas.microsoft.com/office/drawing/2015/06/chart"/>
      </c:barChart>
      <c:valAx>
        <c:axId val="80556800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80558336"/>
        <c:crosses val="autoZero"/>
        <c:crossBetween val="between"/>
      </c:valAx>
      <c:catAx>
        <c:axId val="80558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80556800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7.6866502469181888E-3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column_chart!$B$29:$J$29</c:f>
              <c:strCache>
                <c:ptCount val="9"/>
                <c:pt idx="0">
                  <c:v>Exteriér a první dojem</c:v>
                </c:pt>
                <c:pt idx="2">
                  <c:v>Bylo možné provést kontrolní návštěvu</c:v>
                </c:pt>
                <c:pt idx="3">
                  <c:v>Udržované okolí TIC</c:v>
                </c:pt>
                <c:pt idx="4">
                  <c:v>Stojany na kola</c:v>
                </c:pt>
                <c:pt idx="5">
                  <c:v>Doba do obsloužení</c:v>
                </c:pt>
                <c:pt idx="6">
                  <c:v>Dodržení pořadí zákazníků</c:v>
                </c:pt>
                <c:pt idx="7">
                  <c:v>Pracovník se věnoval pouze zákazníkům</c:v>
                </c:pt>
                <c:pt idx="8">
                  <c:v>Pracovník NEvedl soukromý hovor/telefonát</c:v>
                </c:pt>
              </c:strCache>
            </c:strRef>
          </c:cat>
          <c:val>
            <c:numRef>
              <c:f>column_chart!$B$31:$J$31</c:f>
              <c:numCache>
                <c:formatCode>General</c:formatCode>
                <c:ptCount val="9"/>
                <c:pt idx="0" formatCode="0%">
                  <c:v>0.94</c:v>
                </c:pt>
                <c:pt idx="2" formatCode="0%">
                  <c:v>1</c:v>
                </c:pt>
                <c:pt idx="3" formatCode="0%">
                  <c:v>1</c:v>
                </c:pt>
                <c:pt idx="4" formatCode="0%">
                  <c:v>0.87</c:v>
                </c:pt>
                <c:pt idx="5" formatCode="0%">
                  <c:v>0.88</c:v>
                </c:pt>
                <c:pt idx="6" formatCode="0%">
                  <c:v>0.93</c:v>
                </c:pt>
                <c:pt idx="7" formatCode="0%">
                  <c:v>0.95</c:v>
                </c:pt>
                <c:pt idx="8" formatCode="0%">
                  <c:v>0.97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5953-4BCC-835B-A26B5DAC4995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column_chart!$B$29:$J$29</c:f>
              <c:strCache>
                <c:ptCount val="9"/>
                <c:pt idx="0">
                  <c:v>Exteriér a první dojem</c:v>
                </c:pt>
                <c:pt idx="2">
                  <c:v>Bylo možné provést kontrolní návštěvu</c:v>
                </c:pt>
                <c:pt idx="3">
                  <c:v>Udržované okolí TIC</c:v>
                </c:pt>
                <c:pt idx="4">
                  <c:v>Stojany na kola</c:v>
                </c:pt>
                <c:pt idx="5">
                  <c:v>Doba do obsloužení</c:v>
                </c:pt>
                <c:pt idx="6">
                  <c:v>Dodržení pořadí zákazníků</c:v>
                </c:pt>
                <c:pt idx="7">
                  <c:v>Pracovník se věnoval pouze zákazníkům</c:v>
                </c:pt>
                <c:pt idx="8">
                  <c:v>Pracovník NEvedl soukromý hovor/telefonát</c:v>
                </c:pt>
              </c:strCache>
            </c:strRef>
          </c:cat>
          <c:val>
            <c:numRef>
              <c:f>column_chart!$B$32:$J$32</c:f>
              <c:numCache>
                <c:formatCode>General</c:formatCode>
                <c:ptCount val="9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953-4BCC-835B-A26B5DAC4995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953-4BCC-835B-A26B5DAC4995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column_chart!$B$29:$J$29</c:f>
              <c:strCache>
                <c:ptCount val="9"/>
                <c:pt idx="0">
                  <c:v>Exteriér a první dojem</c:v>
                </c:pt>
                <c:pt idx="2">
                  <c:v>Bylo možné provést kontrolní návštěvu</c:v>
                </c:pt>
                <c:pt idx="3">
                  <c:v>Udržované okolí TIC</c:v>
                </c:pt>
                <c:pt idx="4">
                  <c:v>Stojany na kola</c:v>
                </c:pt>
                <c:pt idx="5">
                  <c:v>Doba do obsloužení</c:v>
                </c:pt>
                <c:pt idx="6">
                  <c:v>Dodržení pořadí zákazníků</c:v>
                </c:pt>
                <c:pt idx="7">
                  <c:v>Pracovník se věnoval pouze zákazníkům</c:v>
                </c:pt>
                <c:pt idx="8">
                  <c:v>Pracovník NEvedl soukromý hovor/telefonát</c:v>
                </c:pt>
              </c:strCache>
            </c:strRef>
          </c:cat>
          <c:val>
            <c:numRef>
              <c:f>column_chart!$B$33:$J$33</c:f>
              <c:numCache>
                <c:formatCode>General</c:formatCode>
                <c:ptCount val="9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953-4BCC-835B-A26B5DAC4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1804288"/>
        <c:axId val="81802752"/>
        <c:extLst xmlns:c16r2="http://schemas.microsoft.com/office/drawing/2015/06/chart"/>
      </c:barChart>
      <c:valAx>
        <c:axId val="81802752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81804288"/>
        <c:crosses val="autoZero"/>
        <c:crossBetween val="between"/>
      </c:valAx>
      <c:catAx>
        <c:axId val="8180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81802752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1.1358547598611785E-3"/>
          <c:w val="0.94419666573548422"/>
          <c:h val="0.8301235467269578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column_chart!$A$31</c:f>
              <c:strCache>
                <c:ptCount val="1"/>
                <c:pt idx="0">
                  <c:v>zelená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 w="19050">
                <a:solidFill>
                  <a:schemeClr val="accent2">
                    <a:lumMod val="50000"/>
                  </a:schemeClr>
                </a:solidFill>
              </a:ln>
            </c:spPr>
            <c:extLst xmlns:c16r2="http://schemas.microsoft.com/office/drawing/2015/06/chart" xmlns:c15="http://schemas.microsoft.com/office/drawing/2012/chart">
              <c:ext xmlns:c16="http://schemas.microsoft.com/office/drawing/2014/chart" uri="{C3380CC4-5D6E-409C-BE32-E72D297353CC}">
                <c16:uniqueId val="{00000001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2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 xmlns:c15="http://schemas.microsoft.com/office/drawing/2012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column_chart!$B$29:$J$29</c:f>
              <c:strCache>
                <c:ptCount val="9"/>
                <c:pt idx="0">
                  <c:v>Exteriér a první dojem</c:v>
                </c:pt>
                <c:pt idx="2">
                  <c:v>Bylo možné provést kontrolní návštěvu</c:v>
                </c:pt>
                <c:pt idx="3">
                  <c:v>Udržované okolí TIC</c:v>
                </c:pt>
                <c:pt idx="4">
                  <c:v>Stojany na kola</c:v>
                </c:pt>
                <c:pt idx="5">
                  <c:v>Doba do obsloužení</c:v>
                </c:pt>
                <c:pt idx="6">
                  <c:v>Dodržení pořadí zákazníků</c:v>
                </c:pt>
                <c:pt idx="7">
                  <c:v>Pracovník se věnoval pouze zákazníkům</c:v>
                </c:pt>
                <c:pt idx="8">
                  <c:v>Pracovník NEvedl soukromý hovor/telefonát</c:v>
                </c:pt>
              </c:strCache>
            </c:strRef>
          </c:cat>
          <c:val>
            <c:numRef>
              <c:f>column_chart!$B$31:$J$31</c:f>
              <c:numCache>
                <c:formatCode>General</c:formatCode>
                <c:ptCount val="9"/>
                <c:pt idx="0" formatCode="0%">
                  <c:v>0.91900000000000004</c:v>
                </c:pt>
                <c:pt idx="2" formatCode="0%">
                  <c:v>1</c:v>
                </c:pt>
                <c:pt idx="3" formatCode="0%">
                  <c:v>1</c:v>
                </c:pt>
                <c:pt idx="4" formatCode="0%">
                  <c:v>0</c:v>
                </c:pt>
                <c:pt idx="5" formatCode="0%">
                  <c:v>0.91700000000000004</c:v>
                </c:pt>
                <c:pt idx="6" formatCode="0%">
                  <c:v>1</c:v>
                </c:pt>
                <c:pt idx="7" formatCode="0%">
                  <c:v>0.97599999999999998</c:v>
                </c:pt>
                <c:pt idx="8" formatCode="0%">
                  <c:v>0.97599999999999998</c:v>
                </c:pt>
              </c:numCache>
            </c:numRef>
          </c:val>
          <c:extLst xmlns:c16r2="http://schemas.microsoft.com/office/drawing/2015/06/chart" xmlns:c15="http://schemas.microsoft.com/office/drawing/2012/chart">
            <c:ext xmlns:c16="http://schemas.microsoft.com/office/drawing/2014/chart" uri="{C3380CC4-5D6E-409C-BE32-E72D297353CC}">
              <c16:uniqueId val="{00000002-DBB1-44D8-AEBF-4B57CBBEDA7B}"/>
            </c:ext>
          </c:extLst>
        </c:ser>
        <c:ser>
          <c:idx val="3"/>
          <c:order val="1"/>
          <c:tx>
            <c:strRef>
              <c:f>column_chart!$A$32</c:f>
              <c:strCache>
                <c:ptCount val="1"/>
                <c:pt idx="0">
                  <c:v>žlutá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>
                      <a:solidFill>
                        <a:schemeClr val="accent3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column_chart!$B$29:$J$29</c:f>
              <c:strCache>
                <c:ptCount val="9"/>
                <c:pt idx="0">
                  <c:v>Exteriér a první dojem</c:v>
                </c:pt>
                <c:pt idx="2">
                  <c:v>Bylo možné provést kontrolní návštěvu</c:v>
                </c:pt>
                <c:pt idx="3">
                  <c:v>Udržované okolí TIC</c:v>
                </c:pt>
                <c:pt idx="4">
                  <c:v>Stojany na kola</c:v>
                </c:pt>
                <c:pt idx="5">
                  <c:v>Doba do obsloužení</c:v>
                </c:pt>
                <c:pt idx="6">
                  <c:v>Dodržení pořadí zákazníků</c:v>
                </c:pt>
                <c:pt idx="7">
                  <c:v>Pracovník se věnoval pouze zákazníkům</c:v>
                </c:pt>
                <c:pt idx="8">
                  <c:v>Pracovník NEvedl soukromý hovor/telefonát</c:v>
                </c:pt>
              </c:strCache>
            </c:strRef>
          </c:cat>
          <c:val>
            <c:numRef>
              <c:f>column_chart!$B$32:$J$32</c:f>
              <c:numCache>
                <c:formatCode>General</c:formatCode>
                <c:ptCount val="9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0.61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BB1-44D8-AEBF-4B57CBBEDA7B}"/>
            </c:ext>
          </c:extLst>
        </c:ser>
        <c:ser>
          <c:idx val="4"/>
          <c:order val="2"/>
          <c:tx>
            <c:strRef>
              <c:f>column_chart!$A$33</c:f>
              <c:strCache>
                <c:ptCount val="1"/>
                <c:pt idx="0">
                  <c:v>červená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 w="19050">
                <a:solidFill>
                  <a:schemeClr val="accent5">
                    <a:lumMod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BB1-44D8-AEBF-4B57CBBEDA7B}"/>
              </c:ext>
            </c:extLst>
          </c:dPt>
          <c:dLbls>
            <c:dLbl>
              <c:idx val="0"/>
              <c:numFmt formatCode="0%;;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>
                      <a:solidFill>
                        <a:schemeClr val="accent5">
                          <a:lumMod val="75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column_chart!$B$29:$J$29</c:f>
              <c:strCache>
                <c:ptCount val="9"/>
                <c:pt idx="0">
                  <c:v>Exteriér a první dojem</c:v>
                </c:pt>
                <c:pt idx="2">
                  <c:v>Bylo možné provést kontrolní návštěvu</c:v>
                </c:pt>
                <c:pt idx="3">
                  <c:v>Udržované okolí TIC</c:v>
                </c:pt>
                <c:pt idx="4">
                  <c:v>Stojany na kola</c:v>
                </c:pt>
                <c:pt idx="5">
                  <c:v>Doba do obsloužení</c:v>
                </c:pt>
                <c:pt idx="6">
                  <c:v>Dodržení pořadí zákazníků</c:v>
                </c:pt>
                <c:pt idx="7">
                  <c:v>Pracovník se věnoval pouze zákazníkům</c:v>
                </c:pt>
                <c:pt idx="8">
                  <c:v>Pracovník NEvedl soukromý hovor/telefonát</c:v>
                </c:pt>
              </c:strCache>
            </c:strRef>
          </c:cat>
          <c:val>
            <c:numRef>
              <c:f>column_chart!$B$33:$J$33</c:f>
              <c:numCache>
                <c:formatCode>General</c:formatCode>
                <c:ptCount val="9"/>
                <c:pt idx="0" formatCode="0%">
                  <c:v>0</c:v>
                </c:pt>
                <c:pt idx="2" formatCode="0%">
                  <c:v>0</c:v>
                </c:pt>
                <c:pt idx="3" formatCode="0%">
                  <c:v>0</c:v>
                </c:pt>
                <c:pt idx="4" formatCode="0%">
                  <c:v>0</c:v>
                </c:pt>
                <c:pt idx="5" formatCode="0%">
                  <c:v>0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BB1-44D8-AEBF-4B57CBBEDA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81904000"/>
        <c:axId val="81881728"/>
        <c:extLst xmlns:c16r2="http://schemas.microsoft.com/office/drawing/2015/06/chart"/>
      </c:barChart>
      <c:valAx>
        <c:axId val="81881728"/>
        <c:scaling>
          <c:orientation val="minMax"/>
          <c:max val="1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81904000"/>
        <c:crosses val="autoZero"/>
        <c:crossBetween val="between"/>
      </c:valAx>
      <c:catAx>
        <c:axId val="81904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cs-CZ"/>
          </a:p>
        </c:txPr>
        <c:crossAx val="81881728"/>
        <c:crosses val="autoZero"/>
        <c:auto val="1"/>
        <c:lblAlgn val="ctr"/>
        <c:lblOffset val="100"/>
        <c:noMultiLvlLbl val="0"/>
      </c:cat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C1AF9-7AFA-4E04-9CFF-2FF94FA0A6BC}" type="datetime1">
              <a:rPr lang="cs-CZ" smtClean="0"/>
              <a:t>8.1.2019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EE2E5-390F-4FEF-8359-C6E7CA5D3F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04532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2CE04-932B-4561-95CF-06BE1B42BE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111262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Text zápatí (edituje se v menu Vložení / Záhlaví a zápatí)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15211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DE5E5-4ABC-481D-9397-9FDA415755A0}" type="datetime1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8.1.2019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02CE04-932B-4561-95CF-06BE1B42BE9B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7597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DE5E5-4ABC-481D-9397-9FDA415755A0}" type="datetime1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8.1.2019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02CE04-932B-4561-95CF-06BE1B42BE9B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6723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596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DE5E5-4ABC-481D-9397-9FDA415755A0}" type="datetime1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8.1.2019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02CE04-932B-4561-95CF-06BE1B42BE9B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61004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42759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Text zápatí (edituje se v menu Vložení / Záhlaví a zápatí)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87129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Text zápatí (edituje se v menu Vložení / Záhlaví a zápatí)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090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5841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DE5E5-4ABC-481D-9397-9FDA415755A0}" type="datetime1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8.1.2019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02CE04-932B-4561-95CF-06BE1B42BE9B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2780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0058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DE5E5-4ABC-481D-9397-9FDA415755A0}" type="datetime1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8.1.2019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02CE04-932B-4561-95CF-06BE1B42BE9B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9857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DE5E5-4ABC-481D-9397-9FDA415755A0}" type="datetime1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8.1.2019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02CE04-932B-4561-95CF-06BE1B42BE9B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934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D8F4F2B-F137-47BB-B83E-05478F07ACE1}" type="datetime1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6928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DE5E5-4ABC-481D-9397-9FDA415755A0}" type="datetime1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8.1.2019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02CE04-932B-4561-95CF-06BE1B42BE9B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3316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FDE5E5-4ABC-481D-9397-9FDA415755A0}" type="datetime1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8.1.2019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02CE04-932B-4561-95CF-06BE1B42BE9B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6785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26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8158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3744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2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4367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485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288594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1"/>
            <a:ext cx="10561320" cy="15548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7942156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4185328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877303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2936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4266118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2619383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7079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36995796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1"/>
            <a:ext cx="10561320" cy="15548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467737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1519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826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7385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3440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74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8905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2762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02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72495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52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347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1401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519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1327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381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7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5185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8158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45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2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7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4329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450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04607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E61D0-93DC-4FDF-A7CC-00E0DDC46A85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8.1.2019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5337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059CB-A3F7-4C7A-A1AB-0F6CABF43A35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8.1.2019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3206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C01C8-EDCF-44F2-BA49-2BF36962139F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8.1.2019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4766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BF261-FB2F-4731-9E40-8AAD1EF4495A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8.1.2019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3009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55885-5CBA-41AB-9387-17E8EF61BFF8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8.1.2019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62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A5E90-EC47-4072-BDB7-DB4A6631B8F9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8.1.2019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5677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975073D-07CF-4EF9-99B1-5E036A0FC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9D2A44A2-18E9-40E0-922C-E76556DD22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B68B88F1-9B14-4024-B9C8-C808FC7DA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E68CF411-1E57-402D-8015-2A43086E4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C73EFFFB-A809-4D67-9D1C-198B6D22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19389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FB708093-FF27-41F8-A2DC-D6C5B2A04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7E1A25E1-E48D-4E19-A9F1-57A578AEC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7E346F5D-0DCB-4CD2-8ADC-D4549F39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20B9C7DD-BA52-4D2E-AF93-D28F3E4BC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3729C05B-F186-424E-8540-020C02052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20505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36746F8-CC8C-4B9C-A795-78FF59FA8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D635EA0F-D247-4407-82BE-3CAF8149F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B5AFED43-1E26-45E2-810A-3B6CF889D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7DCD8C3B-45AB-4BEF-B5CF-24C225B65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F2C8954C-3067-4A92-A091-F71259084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87830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079C0EC-8A05-4214-BF95-126018B93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52FFE196-F34B-4C02-8C73-710BB1D8F2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xmlns="" id="{D9615C89-3CCF-4BF7-B523-EF53EEDAE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AFCE9E60-8750-4EC2-8E29-5CB7BA104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358C38F9-3938-44AF-819E-9E4BA840A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2879BA8F-06B6-42B1-88AF-8508D5B76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968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50967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F07E36B-E052-4445-8593-3F8CBB2A5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5D9880A2-6CC5-457F-B6EF-E56971C0D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xmlns="" id="{684F0B34-D569-4D6F-94D9-D06E16A25A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xmlns="" id="{1F8F2328-6547-4441-B02F-51482D7962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xmlns="" id="{D58D435E-3A77-4D5B-974F-D70974BC44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xmlns="" id="{A109B50B-470C-4B29-9D09-53657C55F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xmlns="" id="{9419282A-0328-4EA4-9389-5D6B89E7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xmlns="" id="{9A5DE737-22AF-4AC6-BA6E-93D91F922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77546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4EB893-8C79-4553-BFD5-5C2536665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xmlns="" id="{B2B4BD39-57A3-44EA-8FCE-15D4C4825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xmlns="" id="{31CC74EE-6703-485C-A165-FDFCA7F00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xmlns="" id="{E1CCD96D-68E0-42E3-906B-3107811C4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73284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xmlns="" id="{A271AF4B-298D-4C56-B3C0-31F76A111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xmlns="" id="{28CCB453-4F9B-4F4A-9C7C-81C30D273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DDC4DE2C-07CC-4FA9-89AC-9DE0E2C94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46811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D940C3F5-6EEB-418B-939A-BA0219AF0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B2F5C900-90C3-4D21-A6C4-41958817D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xmlns="" id="{25BBEA26-A505-45F5-8C97-2C8487D649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930274F2-277A-4EC7-A3A5-19F7FC2A0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2B8C69FC-AFE3-4718-8CF0-02205711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32FD011E-58C7-41A3-9FB8-72AC5889B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21605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BFBA2CC-93B8-401E-9601-1C9526778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xmlns="" id="{F3CB628B-C61F-4EA5-8394-4992BAF60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xmlns="" id="{0676FBBA-8610-48EB-B964-2E7FD38AA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xmlns="" id="{F8DC1774-4379-4FC4-868A-67CED9119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xmlns="" id="{5743FE33-450A-4178-AA6C-C9EA2833E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xmlns="" id="{338317A4-CFE0-49A9-BD51-4C40693BD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55905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B110324-1F8A-41E7-817B-CDFD2A7E0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B999C1C5-AB20-4031-A28B-38B93BAB1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07098242-8E7E-4E78-B1CE-20DD3F9EF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31BEAEE6-B1DF-498B-B29E-9EB80885A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BBC518EC-58B4-4E62-9A7F-97DF740E0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42719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xmlns="" id="{43535A58-261D-4813-99A6-E7F0EBED8A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xmlns="" id="{FEE2BE68-1749-4674-9731-06AD704432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621357A7-788F-4F8E-A209-D4855E0D0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2BDB7176-074F-4221-AEAB-3A003A25D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7E9A6E7F-714A-4DA0-A734-CFFF35E50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707167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20021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46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747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7992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7104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2.xml"/><Relationship Id="rId7" Type="http://schemas.openxmlformats.org/officeDocument/2006/relationships/theme" Target="../theme/theme10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4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02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B0D9E-FF37-4A91-ACDF-81394C1EF898}" type="datetime1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8.1.2019</a:t>
            </a:fld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270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xmlns="" id="{AD98CAF8-F50A-4967-88EC-0B5251656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xmlns="" id="{1D80662F-F97B-4E59-BC47-8219881B27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xmlns="" id="{E00057F9-07DA-458F-AF03-6029F1D5BD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BBAA3-27BB-44DD-800D-56BEE6B55EA7}" type="datetimeFigureOut">
              <a:rPr lang="cs-CZ" smtClean="0"/>
              <a:t>8.1.2019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xmlns="" id="{B42145AE-457B-4C51-AB8F-B2659923F7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xmlns="" id="{9CADFB59-10FC-443F-B4AC-04FBA18B7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463C1-B924-4650-86A7-EBD7EA82ED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359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151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sf\Home\Dropbox\nms\_layout images\polygon-background10_BLUE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009FE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2" descr="\\psf\Home\Dropbox\nms\dopisni papiry (sablona DOC)\pomocne\NMS_logo01_WeMakeSense-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33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psf\Home\Dropbox\nms\_layout images\polygon-background10_BLUE-LIGHT_w2048p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2" descr="\\psf\Home\Dropbox\nms\dopisni papiry (sablona DOC)\pomocne\NMS_logo01_WeMakeSense-RG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143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715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psf\Home\Dropbox\nms\_layout images\polygon-background10_GREY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94782" y="5699173"/>
            <a:ext cx="1254036" cy="76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77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sf\Home\Dropbox\nms\_layout images\polygon-background10_BLUE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009FE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" name="Picture 2" descr="\\psf\Home\Dropbox\nms\dopisni papiry (sablona DOC)\pomocne\NMS_logo01_WeMakeSense-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911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16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4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‹#›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dd.mm.rrrr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>
                <a:solidFill>
                  <a:prstClr val="black">
                    <a:tint val="75000"/>
                  </a:prstClr>
                </a:solidFill>
              </a:rPr>
              <a:t>Text zápatí a datum se edituje v menu Vložení / Záhlaví a zápatí</a:t>
            </a:r>
            <a:endParaRPr lang="cs-C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6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chart" Target="../charts/chart2.xm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chart" Target="../charts/chart5.xm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14.png"/><Relationship Id="rId4" Type="http://schemas.openxmlformats.org/officeDocument/2006/relationships/chart" Target="../charts/chart6.xml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11" Type="http://schemas.openxmlformats.org/officeDocument/2006/relationships/image" Target="../media/image33.svg"/><Relationship Id="rId5" Type="http://schemas.openxmlformats.org/officeDocument/2006/relationships/image" Target="../media/image27.png"/><Relationship Id="rId10" Type="http://schemas.openxmlformats.org/officeDocument/2006/relationships/image" Target="../media/image30.png"/><Relationship Id="rId4" Type="http://schemas.openxmlformats.org/officeDocument/2006/relationships/image" Target="../media/image26.png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chart" Target="../charts/chart7.xm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8.png"/><Relationship Id="rId5" Type="http://schemas.openxmlformats.org/officeDocument/2006/relationships/image" Target="../media/image29.svg"/><Relationship Id="rId4" Type="http://schemas.openxmlformats.org/officeDocument/2006/relationships/image" Target="../media/image27.png"/><Relationship Id="rId9" Type="http://schemas.openxmlformats.org/officeDocument/2006/relationships/image" Target="../media/image36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3.xml"/><Relationship Id="rId3" Type="http://schemas.openxmlformats.org/officeDocument/2006/relationships/chart" Target="../charts/chart11.xm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14.png"/><Relationship Id="rId4" Type="http://schemas.openxmlformats.org/officeDocument/2006/relationships/chart" Target="../charts/char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svg"/><Relationship Id="rId11" Type="http://schemas.openxmlformats.org/officeDocument/2006/relationships/image" Target="../media/image40.svg"/><Relationship Id="rId10" Type="http://schemas.openxmlformats.org/officeDocument/2006/relationships/image" Target="../media/image34.png"/><Relationship Id="rId4" Type="http://schemas.openxmlformats.org/officeDocument/2006/relationships/image" Target="../media/image32.png"/><Relationship Id="rId9" Type="http://schemas.openxmlformats.org/officeDocument/2006/relationships/image" Target="../media/image38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chart" Target="../charts/chart14.xm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5.png"/><Relationship Id="rId7" Type="http://schemas.openxmlformats.org/officeDocument/2006/relationships/image" Target="../media/image29.svg"/><Relationship Id="rId12" Type="http://schemas.openxmlformats.org/officeDocument/2006/relationships/image" Target="../media/image43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11" Type="http://schemas.openxmlformats.org/officeDocument/2006/relationships/image" Target="../media/image37.png"/><Relationship Id="rId5" Type="http://schemas.openxmlformats.org/officeDocument/2006/relationships/image" Target="../media/image27.png"/><Relationship Id="rId10" Type="http://schemas.openxmlformats.org/officeDocument/2006/relationships/image" Target="../media/image36.png"/><Relationship Id="rId4" Type="http://schemas.openxmlformats.org/officeDocument/2006/relationships/image" Target="../media/image26.png"/><Relationship Id="rId9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chart" Target="../charts/chart17.xm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8.png"/><Relationship Id="rId7" Type="http://schemas.openxmlformats.org/officeDocument/2006/relationships/image" Target="../media/image16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11" Type="http://schemas.openxmlformats.org/officeDocument/2006/relationships/image" Target="../media/image42.png"/><Relationship Id="rId5" Type="http://schemas.openxmlformats.org/officeDocument/2006/relationships/image" Target="../media/image47.svg"/><Relationship Id="rId10" Type="http://schemas.openxmlformats.org/officeDocument/2006/relationships/image" Target="../media/image41.png"/><Relationship Id="rId4" Type="http://schemas.openxmlformats.org/officeDocument/2006/relationships/image" Target="../media/image39.png"/><Relationship Id="rId9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5" Type="http://schemas.openxmlformats.org/officeDocument/2006/relationships/image" Target="../media/image47.jp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sv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chart" Target="../charts/chart1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nadpis 2">
            <a:extLst>
              <a:ext uri="{FF2B5EF4-FFF2-40B4-BE49-F238E27FC236}">
                <a16:creationId xmlns:a16="http://schemas.microsoft.com/office/drawing/2014/main" xmlns="" id="{56E960F1-114A-4A6C-BE9C-FED4562CA897}"/>
              </a:ext>
            </a:extLst>
          </p:cNvPr>
          <p:cNvSpPr txBox="1">
            <a:spLocks/>
          </p:cNvSpPr>
          <p:nvPr/>
        </p:nvSpPr>
        <p:spPr>
          <a:xfrm>
            <a:off x="815340" y="1547758"/>
            <a:ext cx="10561320" cy="155481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MS turistických informačních center</a:t>
            </a:r>
          </a:p>
          <a:p>
            <a:pPr lvl="0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Závěrečná zpráva</a:t>
            </a:r>
          </a:p>
          <a:p>
            <a:pPr lvl="0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Prosinec 2017 – Srpen 2018</a:t>
            </a:r>
          </a:p>
        </p:txBody>
      </p:sp>
      <p:sp>
        <p:nvSpPr>
          <p:cNvPr id="13" name="Nadpis 1">
            <a:extLst>
              <a:ext uri="{FF2B5EF4-FFF2-40B4-BE49-F238E27FC236}">
                <a16:creationId xmlns:a16="http://schemas.microsoft.com/office/drawing/2014/main" xmlns="" id="{97E67D09-65C5-4089-BBF3-D9D2AE02330D}"/>
              </a:ext>
            </a:extLst>
          </p:cNvPr>
          <p:cNvSpPr txBox="1">
            <a:spLocks/>
          </p:cNvSpPr>
          <p:nvPr/>
        </p:nvSpPr>
        <p:spPr>
          <a:xfrm>
            <a:off x="815340" y="35771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Spokojenost se službami v cestovním ruchu</a:t>
            </a:r>
          </a:p>
        </p:txBody>
      </p:sp>
      <p:grpSp>
        <p:nvGrpSpPr>
          <p:cNvPr id="14" name="Skupina 13">
            <a:extLst>
              <a:ext uri="{FF2B5EF4-FFF2-40B4-BE49-F238E27FC236}">
                <a16:creationId xmlns:a16="http://schemas.microsoft.com/office/drawing/2014/main" xmlns="" id="{7AA0D056-F8D4-4EB5-8750-19B307D60A5B}"/>
              </a:ext>
            </a:extLst>
          </p:cNvPr>
          <p:cNvGrpSpPr/>
          <p:nvPr/>
        </p:nvGrpSpPr>
        <p:grpSpPr>
          <a:xfrm>
            <a:off x="751582" y="3543640"/>
            <a:ext cx="7655488" cy="2996498"/>
            <a:chOff x="751582" y="3543640"/>
            <a:chExt cx="7655488" cy="2996498"/>
          </a:xfrm>
        </p:grpSpPr>
        <p:sp>
          <p:nvSpPr>
            <p:cNvPr id="15" name="TextovéPole 14">
              <a:extLst>
                <a:ext uri="{FF2B5EF4-FFF2-40B4-BE49-F238E27FC236}">
                  <a16:creationId xmlns:a16="http://schemas.microsoft.com/office/drawing/2014/main" xmlns="" id="{7851F68F-ED6B-499A-859A-E50DD6CF527E}"/>
                </a:ext>
              </a:extLst>
            </p:cNvPr>
            <p:cNvSpPr txBox="1"/>
            <p:nvPr/>
          </p:nvSpPr>
          <p:spPr>
            <a:xfrm>
              <a:off x="751582" y="6264068"/>
              <a:ext cx="7655488" cy="276070"/>
            </a:xfrm>
            <a:prstGeom prst="rect">
              <a:avLst/>
            </a:prstGeom>
            <a:noFill/>
          </p:spPr>
          <p:txBody>
            <a:bodyPr wrap="square" rtlCol="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9FE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Ministerstvo pro místní rozvoj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zpracovala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9FE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agentura NMS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Market Research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 Praze dne</a:t>
              </a:r>
              <a:r>
                <a:rPr kumimoji="0" lang="cs-CZ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9FE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lang="cs-CZ" sz="1200" b="1" kern="0">
                  <a:solidFill>
                    <a:prstClr val="black"/>
                  </a:solidFill>
                  <a:latin typeface="Calibri" panose="020F0502020204030204"/>
                </a:rPr>
                <a:t>22</a:t>
              </a:r>
              <a:r>
                <a:rPr kumimoji="0" lang="cs-CZ" sz="12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.10.2018</a:t>
              </a:r>
              <a:endPara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Ovál 15">
              <a:extLst>
                <a:ext uri="{FF2B5EF4-FFF2-40B4-BE49-F238E27FC236}">
                  <a16:creationId xmlns:a16="http://schemas.microsoft.com/office/drawing/2014/main" xmlns="" id="{32720D81-5672-40CF-A7A2-CAF116E7A719}"/>
                </a:ext>
              </a:extLst>
            </p:cNvPr>
            <p:cNvSpPr/>
            <p:nvPr/>
          </p:nvSpPr>
          <p:spPr bwMode="auto">
            <a:xfrm>
              <a:off x="829698" y="3543640"/>
              <a:ext cx="2064269" cy="2061385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grpSp>
          <p:nvGrpSpPr>
            <p:cNvPr id="17" name="Skupina 16">
              <a:extLst>
                <a:ext uri="{FF2B5EF4-FFF2-40B4-BE49-F238E27FC236}">
                  <a16:creationId xmlns:a16="http://schemas.microsoft.com/office/drawing/2014/main" xmlns="" id="{8E607FD3-6C13-483B-BC4F-1B8758D2144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8596" y="3692332"/>
              <a:ext cx="1766471" cy="1764000"/>
              <a:chOff x="829698" y="3543640"/>
              <a:chExt cx="2064269" cy="2061385"/>
            </a:xfrm>
          </p:grpSpPr>
          <p:sp>
            <p:nvSpPr>
              <p:cNvPr id="18" name="Ovál 17">
                <a:extLst>
                  <a:ext uri="{FF2B5EF4-FFF2-40B4-BE49-F238E27FC236}">
                    <a16:creationId xmlns:a16="http://schemas.microsoft.com/office/drawing/2014/main" xmlns="" id="{707A2617-D383-47F8-BACF-A46277318232}"/>
                  </a:ext>
                </a:extLst>
              </p:cNvPr>
              <p:cNvSpPr/>
              <p:nvPr/>
            </p:nvSpPr>
            <p:spPr bwMode="auto">
              <a:xfrm>
                <a:off x="829698" y="3543640"/>
                <a:ext cx="2064269" cy="2061385"/>
              </a:xfrm>
              <a:prstGeom prst="ellipse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endParaRPr>
              </a:p>
            </p:txBody>
          </p:sp>
          <p:pic>
            <p:nvPicPr>
              <p:cNvPr id="19" name="Obrázek 18">
                <a:extLst>
                  <a:ext uri="{FF2B5EF4-FFF2-40B4-BE49-F238E27FC236}">
                    <a16:creationId xmlns:a16="http://schemas.microsoft.com/office/drawing/2014/main" xmlns="" id="{E3B65186-5D42-4DDE-B9CE-3B644A568F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3432" y="3931705"/>
                <a:ext cx="1749142" cy="1253358"/>
              </a:xfrm>
              <a:prstGeom prst="rect">
                <a:avLst/>
              </a:prstGeom>
            </p:spPr>
          </p:pic>
        </p:grpSp>
      </p:grpSp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85E2D447-3636-4C26-8456-F871AF6E1E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087" y="4644529"/>
            <a:ext cx="3383434" cy="239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59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19961"/>
          </a:xfrm>
        </p:spPr>
        <p:txBody>
          <a:bodyPr anchor="ctr">
            <a:noAutofit/>
          </a:bodyPr>
          <a:lstStyle/>
          <a:p>
            <a:r>
              <a:rPr lang="cs-CZ" dirty="0"/>
              <a:t>Celkové hodnocení jednotlivých sekcí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Zástupný symbol pro obsah 4">
            <a:extLst>
              <a:ext uri="{FF2B5EF4-FFF2-40B4-BE49-F238E27FC236}">
                <a16:creationId xmlns:a16="http://schemas.microsoft.com/office/drawing/2014/main" xmlns="" id="{E1B4100B-4727-4138-9790-4B15028166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1267591"/>
              </p:ext>
            </p:extLst>
          </p:nvPr>
        </p:nvGraphicFramePr>
        <p:xfrm>
          <a:off x="1771926" y="1848110"/>
          <a:ext cx="9258407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Zástupný symbol pro obsah 4">
            <a:extLst>
              <a:ext uri="{FF2B5EF4-FFF2-40B4-BE49-F238E27FC236}">
                <a16:creationId xmlns:a16="http://schemas.microsoft.com/office/drawing/2014/main" xmlns="" id="{740C06E9-F48F-40C2-B096-95C96CE552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3904247"/>
              </p:ext>
            </p:extLst>
          </p:nvPr>
        </p:nvGraphicFramePr>
        <p:xfrm>
          <a:off x="1771926" y="3429000"/>
          <a:ext cx="9190349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Zástupný symbol pro obsah 4">
            <a:extLst>
              <a:ext uri="{FF2B5EF4-FFF2-40B4-BE49-F238E27FC236}">
                <a16:creationId xmlns:a16="http://schemas.microsoft.com/office/drawing/2014/main" xmlns="" id="{B14E0EC8-EE50-429D-9A05-8189079D52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1210533"/>
              </p:ext>
            </p:extLst>
          </p:nvPr>
        </p:nvGraphicFramePr>
        <p:xfrm>
          <a:off x="1771926" y="4862874"/>
          <a:ext cx="9072557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xmlns="" id="{B3F38ED4-FEB7-4FA8-860E-5686CC52C575}"/>
              </a:ext>
            </a:extLst>
          </p:cNvPr>
          <p:cNvSpPr txBox="1">
            <a:spLocks/>
          </p:cNvSpPr>
          <p:nvPr/>
        </p:nvSpPr>
        <p:spPr>
          <a:xfrm>
            <a:off x="0" y="1010194"/>
            <a:ext cx="12192000" cy="799197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dirty="0"/>
              <a:t>Nejvyšších hodnocení dosahují oblasti </a:t>
            </a:r>
            <a:r>
              <a:rPr lang="cs-CZ" sz="1800" dirty="0">
                <a:solidFill>
                  <a:srgbClr val="009FE3"/>
                </a:solidFill>
              </a:rPr>
              <a:t>snadné nalezení TIC</a:t>
            </a:r>
            <a:r>
              <a:rPr lang="cs-CZ" sz="1800" dirty="0"/>
              <a:t>, </a:t>
            </a:r>
            <a:r>
              <a:rPr lang="cs-CZ" sz="1800" dirty="0">
                <a:solidFill>
                  <a:srgbClr val="009FE3"/>
                </a:solidFill>
              </a:rPr>
              <a:t>exteriér a první dojem </a:t>
            </a:r>
            <a:r>
              <a:rPr lang="cs-CZ" sz="1800" dirty="0"/>
              <a:t>a </a:t>
            </a:r>
            <a:r>
              <a:rPr lang="cs-CZ" sz="1800" dirty="0">
                <a:solidFill>
                  <a:srgbClr val="009FE3"/>
                </a:solidFill>
              </a:rPr>
              <a:t>interiér a vybavenost</a:t>
            </a:r>
            <a:r>
              <a:rPr lang="cs-CZ" sz="1800" dirty="0"/>
              <a:t>. </a:t>
            </a:r>
            <a:r>
              <a:rPr lang="cs-CZ" sz="1800" dirty="0">
                <a:solidFill>
                  <a:srgbClr val="009FE3"/>
                </a:solidFill>
              </a:rPr>
              <a:t>Nejhůře</a:t>
            </a:r>
            <a:r>
              <a:rPr lang="cs-CZ" sz="1800" dirty="0"/>
              <a:t> dopadlo </a:t>
            </a:r>
            <a:r>
              <a:rPr lang="cs-CZ" sz="1800" dirty="0">
                <a:solidFill>
                  <a:srgbClr val="009FE3"/>
                </a:solidFill>
              </a:rPr>
              <a:t>značení TIC</a:t>
            </a:r>
            <a:r>
              <a:rPr lang="cs-CZ" sz="1800" dirty="0"/>
              <a:t>, zejména v </a:t>
            </a:r>
            <a:r>
              <a:rPr lang="cs-CZ" sz="1800" dirty="0">
                <a:solidFill>
                  <a:srgbClr val="009FE3"/>
                </a:solidFill>
              </a:rPr>
              <a:t>Jeseníkách</a:t>
            </a:r>
            <a:r>
              <a:rPr lang="cs-CZ" sz="1800" dirty="0"/>
              <a:t>. V Jeseníkách bylo hůře než ve Střední Moravě hodnoceno také snadné nalezení TIC a interiér a vybavenost. Naopak lepšího hodnocení v Jeseníkách dosáhli pracovníci.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8" y="3495977"/>
            <a:ext cx="1024749" cy="650716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4" y="5023425"/>
            <a:ext cx="1427223" cy="547382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xmlns="" id="{CA28866A-3930-40FC-907B-BB87B02595BD}"/>
              </a:ext>
            </a:extLst>
          </p:cNvPr>
          <p:cNvSpPr txBox="1"/>
          <p:nvPr/>
        </p:nvSpPr>
        <p:spPr>
          <a:xfrm>
            <a:off x="546624" y="5570807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(N=41)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xmlns="" id="{CB68BB1C-B217-4CA1-9549-F4F999B8D5C1}"/>
              </a:ext>
            </a:extLst>
          </p:cNvPr>
          <p:cNvSpPr txBox="1"/>
          <p:nvPr/>
        </p:nvSpPr>
        <p:spPr>
          <a:xfrm>
            <a:off x="573466" y="4008193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(N=38)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xmlns="" id="{6D1541E4-40A7-44E6-BEE4-9A463E6860F0}"/>
              </a:ext>
            </a:extLst>
          </p:cNvPr>
          <p:cNvSpPr txBox="1"/>
          <p:nvPr/>
        </p:nvSpPr>
        <p:spPr>
          <a:xfrm>
            <a:off x="600307" y="2498158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(N=79)</a:t>
            </a: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51" y="2212461"/>
            <a:ext cx="946676" cy="286017"/>
          </a:xfrm>
          <a:prstGeom prst="rect">
            <a:avLst/>
          </a:prstGeom>
        </p:spPr>
      </p:pic>
      <p:sp>
        <p:nvSpPr>
          <p:cNvPr id="15" name="Obdélník 14">
            <a:extLst>
              <a:ext uri="{FF2B5EF4-FFF2-40B4-BE49-F238E27FC236}">
                <a16:creationId xmlns:a16="http://schemas.microsoft.com/office/drawing/2014/main" xmlns="" id="{1F190277-D134-497F-9B49-34E93FC193CA}"/>
              </a:ext>
            </a:extLst>
          </p:cNvPr>
          <p:cNvSpPr/>
          <p:nvPr/>
        </p:nvSpPr>
        <p:spPr>
          <a:xfrm>
            <a:off x="815340" y="6538784"/>
            <a:ext cx="308610" cy="147766"/>
          </a:xfrm>
          <a:prstGeom prst="rect">
            <a:avLst/>
          </a:prstGeom>
          <a:solidFill>
            <a:srgbClr val="2E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xmlns="" id="{092F13A1-137D-494B-8104-00035991EB19}"/>
              </a:ext>
            </a:extLst>
          </p:cNvPr>
          <p:cNvSpPr txBox="1"/>
          <p:nvPr/>
        </p:nvSpPr>
        <p:spPr>
          <a:xfrm>
            <a:off x="1123950" y="6468146"/>
            <a:ext cx="830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- 75%-100% silná stránka,              50%-75% pásmo ohrožení,            0%-50% velký prostor pro zlepšení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xmlns="" id="{9FEADBC1-9EC9-49BA-A320-175E5E592240}"/>
              </a:ext>
            </a:extLst>
          </p:cNvPr>
          <p:cNvSpPr/>
          <p:nvPr/>
        </p:nvSpPr>
        <p:spPr>
          <a:xfrm>
            <a:off x="2922285" y="6531697"/>
            <a:ext cx="308610" cy="147766"/>
          </a:xfrm>
          <a:prstGeom prst="rect">
            <a:avLst/>
          </a:prstGeom>
          <a:solidFill>
            <a:srgbClr val="D6C4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xmlns="" id="{9E0DABBB-23FD-43CB-8370-20A97881E17B}"/>
              </a:ext>
            </a:extLst>
          </p:cNvPr>
          <p:cNvSpPr/>
          <p:nvPr/>
        </p:nvSpPr>
        <p:spPr>
          <a:xfrm>
            <a:off x="4967302" y="6531697"/>
            <a:ext cx="308610" cy="147766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561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19961"/>
          </a:xfrm>
        </p:spPr>
        <p:txBody>
          <a:bodyPr anchor="ctr">
            <a:noAutofit/>
          </a:bodyPr>
          <a:lstStyle/>
          <a:p>
            <a:r>
              <a:rPr lang="cs-CZ" dirty="0"/>
              <a:t>Vývoj hodnocení sekcí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Zástupný symbol pro obsah 4">
            <a:extLst>
              <a:ext uri="{FF2B5EF4-FFF2-40B4-BE49-F238E27FC236}">
                <a16:creationId xmlns:a16="http://schemas.microsoft.com/office/drawing/2014/main" xmlns="" id="{740C06E9-F48F-40C2-B096-95C96CE552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1961410"/>
              </p:ext>
            </p:extLst>
          </p:nvPr>
        </p:nvGraphicFramePr>
        <p:xfrm>
          <a:off x="1723679" y="2313402"/>
          <a:ext cx="9190349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Zástupný symbol pro obsah 4">
            <a:extLst>
              <a:ext uri="{FF2B5EF4-FFF2-40B4-BE49-F238E27FC236}">
                <a16:creationId xmlns:a16="http://schemas.microsoft.com/office/drawing/2014/main" xmlns="" id="{B14E0EC8-EE50-429D-9A05-8189079D52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891082"/>
              </p:ext>
            </p:extLst>
          </p:nvPr>
        </p:nvGraphicFramePr>
        <p:xfrm>
          <a:off x="1904834" y="4431940"/>
          <a:ext cx="9072557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xmlns="" id="{B3F38ED4-FEB7-4FA8-860E-5686CC52C575}"/>
              </a:ext>
            </a:extLst>
          </p:cNvPr>
          <p:cNvSpPr txBox="1">
            <a:spLocks/>
          </p:cNvSpPr>
          <p:nvPr/>
        </p:nvSpPr>
        <p:spPr>
          <a:xfrm>
            <a:off x="0" y="1010194"/>
            <a:ext cx="12192000" cy="799197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dirty="0"/>
              <a:t>V regionu </a:t>
            </a:r>
            <a:r>
              <a:rPr lang="cs-CZ" sz="1800" dirty="0">
                <a:solidFill>
                  <a:srgbClr val="009FE3"/>
                </a:solidFill>
              </a:rPr>
              <a:t>Střední Morava </a:t>
            </a:r>
            <a:r>
              <a:rPr lang="cs-CZ" sz="1800" dirty="0"/>
              <a:t>došlo ke </a:t>
            </a:r>
            <a:r>
              <a:rPr lang="cs-CZ" sz="1800" dirty="0">
                <a:solidFill>
                  <a:srgbClr val="009FE3"/>
                </a:solidFill>
              </a:rPr>
              <a:t>zhoršení</a:t>
            </a:r>
            <a:r>
              <a:rPr lang="cs-CZ" sz="1800" dirty="0"/>
              <a:t> </a:t>
            </a:r>
            <a:r>
              <a:rPr lang="cs-CZ" sz="1800" dirty="0">
                <a:solidFill>
                  <a:srgbClr val="009FE3"/>
                </a:solidFill>
              </a:rPr>
              <a:t>subjektivního hodnocení </a:t>
            </a:r>
            <a:r>
              <a:rPr lang="cs-CZ" sz="1800" dirty="0"/>
              <a:t>TIC </a:t>
            </a:r>
            <a:r>
              <a:rPr lang="cs-CZ" sz="1800" dirty="0" err="1"/>
              <a:t>Mystery</a:t>
            </a:r>
            <a:r>
              <a:rPr lang="cs-CZ" sz="1800" dirty="0"/>
              <a:t> </a:t>
            </a:r>
            <a:r>
              <a:rPr lang="cs-CZ" sz="1800" dirty="0" err="1"/>
              <a:t>Shoppery</a:t>
            </a:r>
            <a:r>
              <a:rPr lang="cs-CZ" sz="1800" dirty="0"/>
              <a:t> v sezóně oproti období v mimosezóně. V regionu </a:t>
            </a:r>
            <a:r>
              <a:rPr lang="cs-CZ" sz="1800" dirty="0">
                <a:solidFill>
                  <a:srgbClr val="009FE3"/>
                </a:solidFill>
              </a:rPr>
              <a:t>Jeseníky</a:t>
            </a:r>
            <a:r>
              <a:rPr lang="cs-CZ" sz="1800" dirty="0"/>
              <a:t> byl mezi obdobími největší rozdíl v hodnocení </a:t>
            </a:r>
            <a:r>
              <a:rPr lang="cs-CZ" sz="1800" dirty="0">
                <a:solidFill>
                  <a:srgbClr val="009FE3"/>
                </a:solidFill>
              </a:rPr>
              <a:t>interiéru a vybavenosti </a:t>
            </a:r>
            <a:r>
              <a:rPr lang="cs-CZ" sz="1800" dirty="0"/>
              <a:t>a </a:t>
            </a:r>
            <a:r>
              <a:rPr lang="cs-CZ" sz="1800" dirty="0">
                <a:solidFill>
                  <a:srgbClr val="009FE3"/>
                </a:solidFill>
              </a:rPr>
              <a:t>značení a otevírací době</a:t>
            </a:r>
            <a:r>
              <a:rPr lang="cs-CZ" sz="1800" dirty="0"/>
              <a:t>, obě sekce byly hodnoceny </a:t>
            </a:r>
            <a:r>
              <a:rPr lang="cs-CZ" sz="1800" dirty="0">
                <a:solidFill>
                  <a:srgbClr val="009FE3"/>
                </a:solidFill>
              </a:rPr>
              <a:t>lépe</a:t>
            </a:r>
            <a:r>
              <a:rPr lang="cs-CZ" sz="1800" dirty="0"/>
              <a:t> v sezóně než v mimosezóně. 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8" y="2616554"/>
            <a:ext cx="1024749" cy="650716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34" y="4762169"/>
            <a:ext cx="1427223" cy="547382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xmlns="" id="{CA28866A-3930-40FC-907B-BB87B02595BD}"/>
              </a:ext>
            </a:extLst>
          </p:cNvPr>
          <p:cNvSpPr txBox="1"/>
          <p:nvPr/>
        </p:nvSpPr>
        <p:spPr>
          <a:xfrm>
            <a:off x="494864" y="5309551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(N=41)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xmlns="" id="{CB68BB1C-B217-4CA1-9549-F4F999B8D5C1}"/>
              </a:ext>
            </a:extLst>
          </p:cNvPr>
          <p:cNvSpPr txBox="1"/>
          <p:nvPr/>
        </p:nvSpPr>
        <p:spPr>
          <a:xfrm>
            <a:off x="494316" y="3128770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(N=38)</a:t>
            </a:r>
          </a:p>
        </p:txBody>
      </p:sp>
      <p:graphicFrame>
        <p:nvGraphicFramePr>
          <p:cNvPr id="20" name="Tabulka 19">
            <a:extLst>
              <a:ext uri="{FF2B5EF4-FFF2-40B4-BE49-F238E27FC236}">
                <a16:creationId xmlns:a16="http://schemas.microsoft.com/office/drawing/2014/main" xmlns="" id="{CC849630-F93E-4B78-8512-C9AA37B692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677096"/>
              </p:ext>
            </p:extLst>
          </p:nvPr>
        </p:nvGraphicFramePr>
        <p:xfrm>
          <a:off x="1851632" y="3546416"/>
          <a:ext cx="8992001" cy="5650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9086">
                  <a:extLst>
                    <a:ext uri="{9D8B030D-6E8A-4147-A177-3AD203B41FA5}">
                      <a16:colId xmlns:a16="http://schemas.microsoft.com/office/drawing/2014/main" xmlns="" val="4145206503"/>
                    </a:ext>
                  </a:extLst>
                </a:gridCol>
                <a:gridCol w="520120">
                  <a:extLst>
                    <a:ext uri="{9D8B030D-6E8A-4147-A177-3AD203B41FA5}">
                      <a16:colId xmlns:a16="http://schemas.microsoft.com/office/drawing/2014/main" xmlns="" val="2102508173"/>
                    </a:ext>
                  </a:extLst>
                </a:gridCol>
                <a:gridCol w="330017">
                  <a:extLst>
                    <a:ext uri="{9D8B030D-6E8A-4147-A177-3AD203B41FA5}">
                      <a16:colId xmlns:a16="http://schemas.microsoft.com/office/drawing/2014/main" xmlns="" val="748229756"/>
                    </a:ext>
                  </a:extLst>
                </a:gridCol>
                <a:gridCol w="497122">
                  <a:extLst>
                    <a:ext uri="{9D8B030D-6E8A-4147-A177-3AD203B41FA5}">
                      <a16:colId xmlns:a16="http://schemas.microsoft.com/office/drawing/2014/main" xmlns="" val="940097812"/>
                    </a:ext>
                  </a:extLst>
                </a:gridCol>
                <a:gridCol w="440944">
                  <a:extLst>
                    <a:ext uri="{9D8B030D-6E8A-4147-A177-3AD203B41FA5}">
                      <a16:colId xmlns:a16="http://schemas.microsoft.com/office/drawing/2014/main" xmlns="" val="2346441462"/>
                    </a:ext>
                  </a:extLst>
                </a:gridCol>
                <a:gridCol w="345057">
                  <a:extLst>
                    <a:ext uri="{9D8B030D-6E8A-4147-A177-3AD203B41FA5}">
                      <a16:colId xmlns:a16="http://schemas.microsoft.com/office/drawing/2014/main" xmlns="" val="683563569"/>
                    </a:ext>
                  </a:extLst>
                </a:gridCol>
                <a:gridCol w="561257">
                  <a:extLst>
                    <a:ext uri="{9D8B030D-6E8A-4147-A177-3AD203B41FA5}">
                      <a16:colId xmlns:a16="http://schemas.microsoft.com/office/drawing/2014/main" xmlns="" val="1455306441"/>
                    </a:ext>
                  </a:extLst>
                </a:gridCol>
                <a:gridCol w="439407">
                  <a:extLst>
                    <a:ext uri="{9D8B030D-6E8A-4147-A177-3AD203B41FA5}">
                      <a16:colId xmlns:a16="http://schemas.microsoft.com/office/drawing/2014/main" xmlns="" val="4085976504"/>
                    </a:ext>
                  </a:extLst>
                </a:gridCol>
                <a:gridCol w="405441">
                  <a:extLst>
                    <a:ext uri="{9D8B030D-6E8A-4147-A177-3AD203B41FA5}">
                      <a16:colId xmlns:a16="http://schemas.microsoft.com/office/drawing/2014/main" xmlns="" val="2458437207"/>
                    </a:ext>
                  </a:extLst>
                </a:gridCol>
                <a:gridCol w="502410">
                  <a:extLst>
                    <a:ext uri="{9D8B030D-6E8A-4147-A177-3AD203B41FA5}">
                      <a16:colId xmlns:a16="http://schemas.microsoft.com/office/drawing/2014/main" xmlns="" val="2024705846"/>
                    </a:ext>
                  </a:extLst>
                </a:gridCol>
                <a:gridCol w="291221">
                  <a:extLst>
                    <a:ext uri="{9D8B030D-6E8A-4147-A177-3AD203B41FA5}">
                      <a16:colId xmlns:a16="http://schemas.microsoft.com/office/drawing/2014/main" xmlns="" val="509561680"/>
                    </a:ext>
                  </a:extLst>
                </a:gridCol>
                <a:gridCol w="474452">
                  <a:extLst>
                    <a:ext uri="{9D8B030D-6E8A-4147-A177-3AD203B41FA5}">
                      <a16:colId xmlns:a16="http://schemas.microsoft.com/office/drawing/2014/main" xmlns="" val="3769411496"/>
                    </a:ext>
                  </a:extLst>
                </a:gridCol>
                <a:gridCol w="585012">
                  <a:extLst>
                    <a:ext uri="{9D8B030D-6E8A-4147-A177-3AD203B41FA5}">
                      <a16:colId xmlns:a16="http://schemas.microsoft.com/office/drawing/2014/main" xmlns="" val="4081838205"/>
                    </a:ext>
                  </a:extLst>
                </a:gridCol>
                <a:gridCol w="320762">
                  <a:extLst>
                    <a:ext uri="{9D8B030D-6E8A-4147-A177-3AD203B41FA5}">
                      <a16:colId xmlns:a16="http://schemas.microsoft.com/office/drawing/2014/main" xmlns="" val="905263338"/>
                    </a:ext>
                  </a:extLst>
                </a:gridCol>
                <a:gridCol w="336430">
                  <a:extLst>
                    <a:ext uri="{9D8B030D-6E8A-4147-A177-3AD203B41FA5}">
                      <a16:colId xmlns:a16="http://schemas.microsoft.com/office/drawing/2014/main" xmlns="" val="3864663271"/>
                    </a:ext>
                  </a:extLst>
                </a:gridCol>
                <a:gridCol w="693492">
                  <a:extLst>
                    <a:ext uri="{9D8B030D-6E8A-4147-A177-3AD203B41FA5}">
                      <a16:colId xmlns:a16="http://schemas.microsoft.com/office/drawing/2014/main" xmlns="" val="524563472"/>
                    </a:ext>
                  </a:extLst>
                </a:gridCol>
                <a:gridCol w="324425">
                  <a:extLst>
                    <a:ext uri="{9D8B030D-6E8A-4147-A177-3AD203B41FA5}">
                      <a16:colId xmlns:a16="http://schemas.microsoft.com/office/drawing/2014/main" xmlns="" val="1075186175"/>
                    </a:ext>
                  </a:extLst>
                </a:gridCol>
                <a:gridCol w="284672">
                  <a:extLst>
                    <a:ext uri="{9D8B030D-6E8A-4147-A177-3AD203B41FA5}">
                      <a16:colId xmlns:a16="http://schemas.microsoft.com/office/drawing/2014/main" xmlns="" val="4271686514"/>
                    </a:ext>
                  </a:extLst>
                </a:gridCol>
                <a:gridCol w="741588">
                  <a:extLst>
                    <a:ext uri="{9D8B030D-6E8A-4147-A177-3AD203B41FA5}">
                      <a16:colId xmlns:a16="http://schemas.microsoft.com/office/drawing/2014/main" xmlns="" val="2214075982"/>
                    </a:ext>
                  </a:extLst>
                </a:gridCol>
                <a:gridCol w="449086">
                  <a:extLst>
                    <a:ext uri="{9D8B030D-6E8A-4147-A177-3AD203B41FA5}">
                      <a16:colId xmlns:a16="http://schemas.microsoft.com/office/drawing/2014/main" xmlns="" val="142748399"/>
                    </a:ext>
                  </a:extLst>
                </a:gridCol>
              </a:tblGrid>
              <a:tr h="34599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Celkové hodnocení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Exteriér a první dojem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Pracovník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Interiér a vybavenost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Značení a otevírací doba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Subjektivní pohled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Snadné nalezení TIC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1724709"/>
                  </a:ext>
                </a:extLst>
              </a:tr>
              <a:tr h="176800"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15784418"/>
                  </a:ext>
                </a:extLst>
              </a:tr>
            </a:tbl>
          </a:graphicData>
        </a:graphic>
      </p:graphicFrame>
      <p:graphicFrame>
        <p:nvGraphicFramePr>
          <p:cNvPr id="22" name="Tabulka 21">
            <a:extLst>
              <a:ext uri="{FF2B5EF4-FFF2-40B4-BE49-F238E27FC236}">
                <a16:creationId xmlns:a16="http://schemas.microsoft.com/office/drawing/2014/main" xmlns="" id="{227319A7-2F9B-43A8-AAA3-3E06725BB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183641"/>
              </p:ext>
            </p:extLst>
          </p:nvPr>
        </p:nvGraphicFramePr>
        <p:xfrm>
          <a:off x="1723679" y="5744148"/>
          <a:ext cx="8992001" cy="5650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9086">
                  <a:extLst>
                    <a:ext uri="{9D8B030D-6E8A-4147-A177-3AD203B41FA5}">
                      <a16:colId xmlns:a16="http://schemas.microsoft.com/office/drawing/2014/main" xmlns="" val="4145206503"/>
                    </a:ext>
                  </a:extLst>
                </a:gridCol>
                <a:gridCol w="520120">
                  <a:extLst>
                    <a:ext uri="{9D8B030D-6E8A-4147-A177-3AD203B41FA5}">
                      <a16:colId xmlns:a16="http://schemas.microsoft.com/office/drawing/2014/main" xmlns="" val="2102508173"/>
                    </a:ext>
                  </a:extLst>
                </a:gridCol>
                <a:gridCol w="330017">
                  <a:extLst>
                    <a:ext uri="{9D8B030D-6E8A-4147-A177-3AD203B41FA5}">
                      <a16:colId xmlns:a16="http://schemas.microsoft.com/office/drawing/2014/main" xmlns="" val="748229756"/>
                    </a:ext>
                  </a:extLst>
                </a:gridCol>
                <a:gridCol w="497122">
                  <a:extLst>
                    <a:ext uri="{9D8B030D-6E8A-4147-A177-3AD203B41FA5}">
                      <a16:colId xmlns:a16="http://schemas.microsoft.com/office/drawing/2014/main" xmlns="" val="940097812"/>
                    </a:ext>
                  </a:extLst>
                </a:gridCol>
                <a:gridCol w="440944">
                  <a:extLst>
                    <a:ext uri="{9D8B030D-6E8A-4147-A177-3AD203B41FA5}">
                      <a16:colId xmlns:a16="http://schemas.microsoft.com/office/drawing/2014/main" xmlns="" val="2346441462"/>
                    </a:ext>
                  </a:extLst>
                </a:gridCol>
                <a:gridCol w="345057">
                  <a:extLst>
                    <a:ext uri="{9D8B030D-6E8A-4147-A177-3AD203B41FA5}">
                      <a16:colId xmlns:a16="http://schemas.microsoft.com/office/drawing/2014/main" xmlns="" val="683563569"/>
                    </a:ext>
                  </a:extLst>
                </a:gridCol>
                <a:gridCol w="561257">
                  <a:extLst>
                    <a:ext uri="{9D8B030D-6E8A-4147-A177-3AD203B41FA5}">
                      <a16:colId xmlns:a16="http://schemas.microsoft.com/office/drawing/2014/main" xmlns="" val="1455306441"/>
                    </a:ext>
                  </a:extLst>
                </a:gridCol>
                <a:gridCol w="439407">
                  <a:extLst>
                    <a:ext uri="{9D8B030D-6E8A-4147-A177-3AD203B41FA5}">
                      <a16:colId xmlns:a16="http://schemas.microsoft.com/office/drawing/2014/main" xmlns="" val="4085976504"/>
                    </a:ext>
                  </a:extLst>
                </a:gridCol>
                <a:gridCol w="405441">
                  <a:extLst>
                    <a:ext uri="{9D8B030D-6E8A-4147-A177-3AD203B41FA5}">
                      <a16:colId xmlns:a16="http://schemas.microsoft.com/office/drawing/2014/main" xmlns="" val="2458437207"/>
                    </a:ext>
                  </a:extLst>
                </a:gridCol>
                <a:gridCol w="502410">
                  <a:extLst>
                    <a:ext uri="{9D8B030D-6E8A-4147-A177-3AD203B41FA5}">
                      <a16:colId xmlns:a16="http://schemas.microsoft.com/office/drawing/2014/main" xmlns="" val="2024705846"/>
                    </a:ext>
                  </a:extLst>
                </a:gridCol>
                <a:gridCol w="291221">
                  <a:extLst>
                    <a:ext uri="{9D8B030D-6E8A-4147-A177-3AD203B41FA5}">
                      <a16:colId xmlns:a16="http://schemas.microsoft.com/office/drawing/2014/main" xmlns="" val="509561680"/>
                    </a:ext>
                  </a:extLst>
                </a:gridCol>
                <a:gridCol w="474452">
                  <a:extLst>
                    <a:ext uri="{9D8B030D-6E8A-4147-A177-3AD203B41FA5}">
                      <a16:colId xmlns:a16="http://schemas.microsoft.com/office/drawing/2014/main" xmlns="" val="3769411496"/>
                    </a:ext>
                  </a:extLst>
                </a:gridCol>
                <a:gridCol w="585012">
                  <a:extLst>
                    <a:ext uri="{9D8B030D-6E8A-4147-A177-3AD203B41FA5}">
                      <a16:colId xmlns:a16="http://schemas.microsoft.com/office/drawing/2014/main" xmlns="" val="4081838205"/>
                    </a:ext>
                  </a:extLst>
                </a:gridCol>
                <a:gridCol w="320762">
                  <a:extLst>
                    <a:ext uri="{9D8B030D-6E8A-4147-A177-3AD203B41FA5}">
                      <a16:colId xmlns:a16="http://schemas.microsoft.com/office/drawing/2014/main" xmlns="" val="905263338"/>
                    </a:ext>
                  </a:extLst>
                </a:gridCol>
                <a:gridCol w="336430">
                  <a:extLst>
                    <a:ext uri="{9D8B030D-6E8A-4147-A177-3AD203B41FA5}">
                      <a16:colId xmlns:a16="http://schemas.microsoft.com/office/drawing/2014/main" xmlns="" val="3864663271"/>
                    </a:ext>
                  </a:extLst>
                </a:gridCol>
                <a:gridCol w="693492">
                  <a:extLst>
                    <a:ext uri="{9D8B030D-6E8A-4147-A177-3AD203B41FA5}">
                      <a16:colId xmlns:a16="http://schemas.microsoft.com/office/drawing/2014/main" xmlns="" val="524563472"/>
                    </a:ext>
                  </a:extLst>
                </a:gridCol>
                <a:gridCol w="324425">
                  <a:extLst>
                    <a:ext uri="{9D8B030D-6E8A-4147-A177-3AD203B41FA5}">
                      <a16:colId xmlns:a16="http://schemas.microsoft.com/office/drawing/2014/main" xmlns="" val="1075186175"/>
                    </a:ext>
                  </a:extLst>
                </a:gridCol>
                <a:gridCol w="284672">
                  <a:extLst>
                    <a:ext uri="{9D8B030D-6E8A-4147-A177-3AD203B41FA5}">
                      <a16:colId xmlns:a16="http://schemas.microsoft.com/office/drawing/2014/main" xmlns="" val="4271686514"/>
                    </a:ext>
                  </a:extLst>
                </a:gridCol>
                <a:gridCol w="741588">
                  <a:extLst>
                    <a:ext uri="{9D8B030D-6E8A-4147-A177-3AD203B41FA5}">
                      <a16:colId xmlns:a16="http://schemas.microsoft.com/office/drawing/2014/main" xmlns="" val="2214075982"/>
                    </a:ext>
                  </a:extLst>
                </a:gridCol>
                <a:gridCol w="449086">
                  <a:extLst>
                    <a:ext uri="{9D8B030D-6E8A-4147-A177-3AD203B41FA5}">
                      <a16:colId xmlns:a16="http://schemas.microsoft.com/office/drawing/2014/main" xmlns="" val="142748399"/>
                    </a:ext>
                  </a:extLst>
                </a:gridCol>
              </a:tblGrid>
              <a:tr h="34599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Celkové hodnocení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Exteriér a první dojem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Pracovník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Interiér a vybavenost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Značení a otevírací doba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Subjektivní pohled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200" u="none" strike="noStrike" dirty="0">
                          <a:effectLst/>
                          <a:latin typeface="+mn-lt"/>
                        </a:rPr>
                        <a:t>Snadné nalezení TIC</a:t>
                      </a:r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1724709"/>
                  </a:ext>
                </a:extLst>
              </a:tr>
              <a:tr h="176800"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cs-CZ" sz="1200" b="0" i="0" u="none" strike="noStrike" dirty="0">
                        <a:solidFill>
                          <a:srgbClr val="1F497D"/>
                        </a:solidFill>
                        <a:effectLst/>
                        <a:latin typeface="+mn-lt"/>
                      </a:endParaRPr>
                    </a:p>
                  </a:txBody>
                  <a:tcPr marL="8215" marR="8215" marT="821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15784418"/>
                  </a:ext>
                </a:extLst>
              </a:tr>
            </a:tbl>
          </a:graphicData>
        </a:graphic>
      </p:graphicFrame>
      <p:pic>
        <p:nvPicPr>
          <p:cNvPr id="27" name="Obrázek 26">
            <a:extLst>
              <a:ext uri="{FF2B5EF4-FFF2-40B4-BE49-F238E27FC236}">
                <a16:creationId xmlns:a16="http://schemas.microsoft.com/office/drawing/2014/main" xmlns="" id="{A379849A-11B3-485C-A12B-7D5D29B7BF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046" y="2038328"/>
            <a:ext cx="190229" cy="190229"/>
          </a:xfrm>
          <a:prstGeom prst="rect">
            <a:avLst/>
          </a:prstGeom>
        </p:spPr>
      </p:pic>
      <p:pic>
        <p:nvPicPr>
          <p:cNvPr id="29" name="Obrázek 28">
            <a:extLst>
              <a:ext uri="{FF2B5EF4-FFF2-40B4-BE49-F238E27FC236}">
                <a16:creationId xmlns:a16="http://schemas.microsoft.com/office/drawing/2014/main" xmlns="" id="{ECDF5E30-C409-4102-8571-961C005ED0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894" y="2038328"/>
            <a:ext cx="190229" cy="190229"/>
          </a:xfrm>
          <a:prstGeom prst="rect">
            <a:avLst/>
          </a:prstGeom>
        </p:spPr>
      </p:pic>
      <p:pic>
        <p:nvPicPr>
          <p:cNvPr id="31" name="Obrázek 30">
            <a:extLst>
              <a:ext uri="{FF2B5EF4-FFF2-40B4-BE49-F238E27FC236}">
                <a16:creationId xmlns:a16="http://schemas.microsoft.com/office/drawing/2014/main" xmlns="" id="{8CC51F0E-FD00-4564-A7A6-C5FB437AA0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672" y="2038328"/>
            <a:ext cx="190229" cy="190229"/>
          </a:xfrm>
          <a:prstGeom prst="rect">
            <a:avLst/>
          </a:prstGeom>
        </p:spPr>
      </p:pic>
      <p:pic>
        <p:nvPicPr>
          <p:cNvPr id="33" name="Obrázek 32">
            <a:extLst>
              <a:ext uri="{FF2B5EF4-FFF2-40B4-BE49-F238E27FC236}">
                <a16:creationId xmlns:a16="http://schemas.microsoft.com/office/drawing/2014/main" xmlns="" id="{1FD90640-2B77-4C2E-9ED5-D573F845D6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118" y="2038328"/>
            <a:ext cx="190229" cy="190229"/>
          </a:xfrm>
          <a:prstGeom prst="rect">
            <a:avLst/>
          </a:prstGeom>
        </p:spPr>
      </p:pic>
      <p:pic>
        <p:nvPicPr>
          <p:cNvPr id="35" name="Obrázek 34">
            <a:extLst>
              <a:ext uri="{FF2B5EF4-FFF2-40B4-BE49-F238E27FC236}">
                <a16:creationId xmlns:a16="http://schemas.microsoft.com/office/drawing/2014/main" xmlns="" id="{74A1D022-F97B-4C25-BC0F-3E439594C5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192" y="2038328"/>
            <a:ext cx="190229" cy="190229"/>
          </a:xfrm>
          <a:prstGeom prst="rect">
            <a:avLst/>
          </a:prstGeom>
        </p:spPr>
      </p:pic>
      <p:pic>
        <p:nvPicPr>
          <p:cNvPr id="37" name="Obrázek 36">
            <a:extLst>
              <a:ext uri="{FF2B5EF4-FFF2-40B4-BE49-F238E27FC236}">
                <a16:creationId xmlns:a16="http://schemas.microsoft.com/office/drawing/2014/main" xmlns="" id="{2E82BFFC-2FA7-4F57-A4C3-1E097F2275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144" y="2038328"/>
            <a:ext cx="190229" cy="190229"/>
          </a:xfrm>
          <a:prstGeom prst="rect">
            <a:avLst/>
          </a:prstGeom>
        </p:spPr>
      </p:pic>
      <p:pic>
        <p:nvPicPr>
          <p:cNvPr id="39" name="Obrázek 38">
            <a:extLst>
              <a:ext uri="{FF2B5EF4-FFF2-40B4-BE49-F238E27FC236}">
                <a16:creationId xmlns:a16="http://schemas.microsoft.com/office/drawing/2014/main" xmlns="" id="{149CCBDA-CC77-4557-B7A9-9D5EDBC104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964" y="2038328"/>
            <a:ext cx="190229" cy="190229"/>
          </a:xfrm>
          <a:prstGeom prst="rect">
            <a:avLst/>
          </a:prstGeom>
        </p:spPr>
      </p:pic>
      <p:pic>
        <p:nvPicPr>
          <p:cNvPr id="41" name="Obrázek 40">
            <a:extLst>
              <a:ext uri="{FF2B5EF4-FFF2-40B4-BE49-F238E27FC236}">
                <a16:creationId xmlns:a16="http://schemas.microsoft.com/office/drawing/2014/main" xmlns="" id="{87D8A935-250C-4245-9AEF-B1550DE703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970" y="4168521"/>
            <a:ext cx="190229" cy="190229"/>
          </a:xfrm>
          <a:prstGeom prst="rect">
            <a:avLst/>
          </a:prstGeom>
        </p:spPr>
      </p:pic>
      <p:pic>
        <p:nvPicPr>
          <p:cNvPr id="43" name="Obrázek 42">
            <a:extLst>
              <a:ext uri="{FF2B5EF4-FFF2-40B4-BE49-F238E27FC236}">
                <a16:creationId xmlns:a16="http://schemas.microsoft.com/office/drawing/2014/main" xmlns="" id="{1BF76211-E0D7-47A1-948A-D163BDD435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823" y="4169648"/>
            <a:ext cx="190229" cy="190229"/>
          </a:xfrm>
          <a:prstGeom prst="rect">
            <a:avLst/>
          </a:prstGeom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xmlns="" id="{D1B85A06-1BC8-4941-962D-5C678DF6F7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113" y="4169647"/>
            <a:ext cx="190229" cy="190229"/>
          </a:xfrm>
          <a:prstGeom prst="rect">
            <a:avLst/>
          </a:prstGeom>
        </p:spPr>
      </p:pic>
      <p:pic>
        <p:nvPicPr>
          <p:cNvPr id="47" name="Obrázek 46">
            <a:extLst>
              <a:ext uri="{FF2B5EF4-FFF2-40B4-BE49-F238E27FC236}">
                <a16:creationId xmlns:a16="http://schemas.microsoft.com/office/drawing/2014/main" xmlns="" id="{D7F8DB09-5414-43B1-8057-D31ABC2B4A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170" y="4168967"/>
            <a:ext cx="190229" cy="190229"/>
          </a:xfrm>
          <a:prstGeom prst="rect">
            <a:avLst/>
          </a:prstGeom>
        </p:spPr>
      </p:pic>
      <p:pic>
        <p:nvPicPr>
          <p:cNvPr id="49" name="Obrázek 48">
            <a:extLst>
              <a:ext uri="{FF2B5EF4-FFF2-40B4-BE49-F238E27FC236}">
                <a16:creationId xmlns:a16="http://schemas.microsoft.com/office/drawing/2014/main" xmlns="" id="{6CD12DD6-198B-49AA-842C-3C26771292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227" y="4176151"/>
            <a:ext cx="190229" cy="190229"/>
          </a:xfrm>
          <a:prstGeom prst="rect">
            <a:avLst/>
          </a:prstGeom>
        </p:spPr>
      </p:pic>
      <p:pic>
        <p:nvPicPr>
          <p:cNvPr id="51" name="Obrázek 50">
            <a:extLst>
              <a:ext uri="{FF2B5EF4-FFF2-40B4-BE49-F238E27FC236}">
                <a16:creationId xmlns:a16="http://schemas.microsoft.com/office/drawing/2014/main" xmlns="" id="{851BA93B-608E-4E8B-B235-ECE6248590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447" y="4168520"/>
            <a:ext cx="190229" cy="190229"/>
          </a:xfrm>
          <a:prstGeom prst="rect">
            <a:avLst/>
          </a:prstGeom>
        </p:spPr>
      </p:pic>
      <p:pic>
        <p:nvPicPr>
          <p:cNvPr id="53" name="Obrázek 52">
            <a:extLst>
              <a:ext uri="{FF2B5EF4-FFF2-40B4-BE49-F238E27FC236}">
                <a16:creationId xmlns:a16="http://schemas.microsoft.com/office/drawing/2014/main" xmlns="" id="{851794FE-086C-4980-932C-05D0817A9E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236" y="4169647"/>
            <a:ext cx="190229" cy="190229"/>
          </a:xfrm>
          <a:prstGeom prst="rect">
            <a:avLst/>
          </a:prstGeom>
        </p:spPr>
      </p:pic>
      <p:sp>
        <p:nvSpPr>
          <p:cNvPr id="62" name="TextovéPole 61">
            <a:extLst>
              <a:ext uri="{FF2B5EF4-FFF2-40B4-BE49-F238E27FC236}">
                <a16:creationId xmlns:a16="http://schemas.microsoft.com/office/drawing/2014/main" xmlns="" id="{F75FF946-109D-4B0B-BBED-A80B8AD40742}"/>
              </a:ext>
            </a:extLst>
          </p:cNvPr>
          <p:cNvSpPr txBox="1"/>
          <p:nvPr/>
        </p:nvSpPr>
        <p:spPr>
          <a:xfrm>
            <a:off x="541557" y="6408615"/>
            <a:ext cx="4632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chemeClr val="bg1">
                    <a:lumMod val="50000"/>
                  </a:schemeClr>
                </a:solidFill>
              </a:rPr>
              <a:t>      - Mimosezóna                    - Sezóna</a:t>
            </a:r>
          </a:p>
        </p:txBody>
      </p:sp>
      <p:pic>
        <p:nvPicPr>
          <p:cNvPr id="63" name="Obrázek 62">
            <a:extLst>
              <a:ext uri="{FF2B5EF4-FFF2-40B4-BE49-F238E27FC236}">
                <a16:creationId xmlns:a16="http://schemas.microsoft.com/office/drawing/2014/main" xmlns="" id="{6ED555F2-293A-43EE-A4BF-6803DF805C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91" y="6451999"/>
            <a:ext cx="190229" cy="190229"/>
          </a:xfrm>
          <a:prstGeom prst="rect">
            <a:avLst/>
          </a:prstGeom>
        </p:spPr>
      </p:pic>
      <p:grpSp>
        <p:nvGrpSpPr>
          <p:cNvPr id="2" name="Skupina 1">
            <a:extLst>
              <a:ext uri="{FF2B5EF4-FFF2-40B4-BE49-F238E27FC236}">
                <a16:creationId xmlns:a16="http://schemas.microsoft.com/office/drawing/2014/main" xmlns="" id="{F11924D6-11FA-4CF7-94AF-BE98E218C496}"/>
              </a:ext>
            </a:extLst>
          </p:cNvPr>
          <p:cNvGrpSpPr/>
          <p:nvPr/>
        </p:nvGrpSpPr>
        <p:grpSpPr>
          <a:xfrm>
            <a:off x="2386137" y="2016104"/>
            <a:ext cx="319301" cy="305481"/>
            <a:chOff x="2373002" y="1999973"/>
            <a:chExt cx="319301" cy="305481"/>
          </a:xfrm>
        </p:grpSpPr>
        <p:pic>
          <p:nvPicPr>
            <p:cNvPr id="25" name="Obrázek 24">
              <a:extLst>
                <a:ext uri="{FF2B5EF4-FFF2-40B4-BE49-F238E27FC236}">
                  <a16:creationId xmlns:a16="http://schemas.microsoft.com/office/drawing/2014/main" xmlns="" id="{ED2A9EC8-68A3-40AC-8248-5BE6F1B56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46" name="Obrázek 45">
              <a:extLst>
                <a:ext uri="{FF2B5EF4-FFF2-40B4-BE49-F238E27FC236}">
                  <a16:creationId xmlns:a16="http://schemas.microsoft.com/office/drawing/2014/main" xmlns="" id="{2D069A84-623D-4786-8958-3239C6AA347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03" name="Skupina 102">
            <a:extLst>
              <a:ext uri="{FF2B5EF4-FFF2-40B4-BE49-F238E27FC236}">
                <a16:creationId xmlns:a16="http://schemas.microsoft.com/office/drawing/2014/main" xmlns="" id="{7986B937-157F-457C-91E6-D8C3CDC77660}"/>
              </a:ext>
            </a:extLst>
          </p:cNvPr>
          <p:cNvGrpSpPr/>
          <p:nvPr/>
        </p:nvGrpSpPr>
        <p:grpSpPr>
          <a:xfrm>
            <a:off x="3708693" y="2007986"/>
            <a:ext cx="319301" cy="305481"/>
            <a:chOff x="2373002" y="1999973"/>
            <a:chExt cx="319301" cy="305481"/>
          </a:xfrm>
        </p:grpSpPr>
        <p:pic>
          <p:nvPicPr>
            <p:cNvPr id="104" name="Obrázek 103">
              <a:extLst>
                <a:ext uri="{FF2B5EF4-FFF2-40B4-BE49-F238E27FC236}">
                  <a16:creationId xmlns:a16="http://schemas.microsoft.com/office/drawing/2014/main" xmlns="" id="{3CA163C8-8E7E-4AE0-9EC2-7A4DE2C0C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05" name="Obrázek 104">
              <a:extLst>
                <a:ext uri="{FF2B5EF4-FFF2-40B4-BE49-F238E27FC236}">
                  <a16:creationId xmlns:a16="http://schemas.microsoft.com/office/drawing/2014/main" xmlns="" id="{F20EEEC4-5AF0-4CB8-8815-07AE8FA39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06" name="Skupina 105">
            <a:extLst>
              <a:ext uri="{FF2B5EF4-FFF2-40B4-BE49-F238E27FC236}">
                <a16:creationId xmlns:a16="http://schemas.microsoft.com/office/drawing/2014/main" xmlns="" id="{3B87FC9B-D6E0-4426-9620-925B15E78474}"/>
              </a:ext>
            </a:extLst>
          </p:cNvPr>
          <p:cNvGrpSpPr/>
          <p:nvPr/>
        </p:nvGrpSpPr>
        <p:grpSpPr>
          <a:xfrm>
            <a:off x="5000670" y="2022566"/>
            <a:ext cx="319301" cy="305481"/>
            <a:chOff x="2373002" y="1999973"/>
            <a:chExt cx="319301" cy="305481"/>
          </a:xfrm>
        </p:grpSpPr>
        <p:pic>
          <p:nvPicPr>
            <p:cNvPr id="107" name="Obrázek 106">
              <a:extLst>
                <a:ext uri="{FF2B5EF4-FFF2-40B4-BE49-F238E27FC236}">
                  <a16:creationId xmlns:a16="http://schemas.microsoft.com/office/drawing/2014/main" xmlns="" id="{6744D981-BA73-4FDC-B2C9-F3EB4FCB3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08" name="Obrázek 107">
              <a:extLst>
                <a:ext uri="{FF2B5EF4-FFF2-40B4-BE49-F238E27FC236}">
                  <a16:creationId xmlns:a16="http://schemas.microsoft.com/office/drawing/2014/main" xmlns="" id="{A54C9C55-C45A-4135-86C7-2FCFE4B12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09" name="Skupina 108">
            <a:extLst>
              <a:ext uri="{FF2B5EF4-FFF2-40B4-BE49-F238E27FC236}">
                <a16:creationId xmlns:a16="http://schemas.microsoft.com/office/drawing/2014/main" xmlns="" id="{382ACA55-ECF4-4E1F-8894-934C0861304A}"/>
              </a:ext>
            </a:extLst>
          </p:cNvPr>
          <p:cNvGrpSpPr/>
          <p:nvPr/>
        </p:nvGrpSpPr>
        <p:grpSpPr>
          <a:xfrm>
            <a:off x="6318853" y="2007986"/>
            <a:ext cx="319301" cy="305481"/>
            <a:chOff x="2373002" y="1999973"/>
            <a:chExt cx="319301" cy="305481"/>
          </a:xfrm>
        </p:grpSpPr>
        <p:pic>
          <p:nvPicPr>
            <p:cNvPr id="110" name="Obrázek 109">
              <a:extLst>
                <a:ext uri="{FF2B5EF4-FFF2-40B4-BE49-F238E27FC236}">
                  <a16:creationId xmlns:a16="http://schemas.microsoft.com/office/drawing/2014/main" xmlns="" id="{A7C00103-B66D-4852-8810-E2E703F2E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11" name="Obrázek 110">
              <a:extLst>
                <a:ext uri="{FF2B5EF4-FFF2-40B4-BE49-F238E27FC236}">
                  <a16:creationId xmlns:a16="http://schemas.microsoft.com/office/drawing/2014/main" xmlns="" id="{BE46F723-5E91-4920-941B-F887A783B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12" name="Skupina 111">
            <a:extLst>
              <a:ext uri="{FF2B5EF4-FFF2-40B4-BE49-F238E27FC236}">
                <a16:creationId xmlns:a16="http://schemas.microsoft.com/office/drawing/2014/main" xmlns="" id="{A7236BEC-8021-45BA-85B8-958FE628B08A}"/>
              </a:ext>
            </a:extLst>
          </p:cNvPr>
          <p:cNvGrpSpPr/>
          <p:nvPr/>
        </p:nvGrpSpPr>
        <p:grpSpPr>
          <a:xfrm>
            <a:off x="7600978" y="2038328"/>
            <a:ext cx="319301" cy="305481"/>
            <a:chOff x="2373002" y="1999973"/>
            <a:chExt cx="319301" cy="305481"/>
          </a:xfrm>
        </p:grpSpPr>
        <p:pic>
          <p:nvPicPr>
            <p:cNvPr id="113" name="Obrázek 112">
              <a:extLst>
                <a:ext uri="{FF2B5EF4-FFF2-40B4-BE49-F238E27FC236}">
                  <a16:creationId xmlns:a16="http://schemas.microsoft.com/office/drawing/2014/main" xmlns="" id="{9412A1A3-20B7-4053-A4B9-4FC6060C9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14" name="Obrázek 113">
              <a:extLst>
                <a:ext uri="{FF2B5EF4-FFF2-40B4-BE49-F238E27FC236}">
                  <a16:creationId xmlns:a16="http://schemas.microsoft.com/office/drawing/2014/main" xmlns="" id="{D6788F63-E377-4E42-AA98-EC6604CA328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15" name="Skupina 114">
            <a:extLst>
              <a:ext uri="{FF2B5EF4-FFF2-40B4-BE49-F238E27FC236}">
                <a16:creationId xmlns:a16="http://schemas.microsoft.com/office/drawing/2014/main" xmlns="" id="{3DFC03DE-961B-4C3E-88E8-27DF362D6227}"/>
              </a:ext>
            </a:extLst>
          </p:cNvPr>
          <p:cNvGrpSpPr/>
          <p:nvPr/>
        </p:nvGrpSpPr>
        <p:grpSpPr>
          <a:xfrm>
            <a:off x="8929013" y="2018813"/>
            <a:ext cx="319301" cy="305481"/>
            <a:chOff x="2373002" y="1999973"/>
            <a:chExt cx="319301" cy="305481"/>
          </a:xfrm>
        </p:grpSpPr>
        <p:pic>
          <p:nvPicPr>
            <p:cNvPr id="116" name="Obrázek 115">
              <a:extLst>
                <a:ext uri="{FF2B5EF4-FFF2-40B4-BE49-F238E27FC236}">
                  <a16:creationId xmlns:a16="http://schemas.microsoft.com/office/drawing/2014/main" xmlns="" id="{CBB07CBD-6576-4EA4-9A33-4831E7D18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17" name="Obrázek 116">
              <a:extLst>
                <a:ext uri="{FF2B5EF4-FFF2-40B4-BE49-F238E27FC236}">
                  <a16:creationId xmlns:a16="http://schemas.microsoft.com/office/drawing/2014/main" xmlns="" id="{C6BAC45D-13EE-49F3-B3C6-814DB4EBE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18" name="Skupina 117">
            <a:extLst>
              <a:ext uri="{FF2B5EF4-FFF2-40B4-BE49-F238E27FC236}">
                <a16:creationId xmlns:a16="http://schemas.microsoft.com/office/drawing/2014/main" xmlns="" id="{B17C5EF5-1DFD-449E-AB52-0511D84EC91D}"/>
              </a:ext>
            </a:extLst>
          </p:cNvPr>
          <p:cNvGrpSpPr/>
          <p:nvPr/>
        </p:nvGrpSpPr>
        <p:grpSpPr>
          <a:xfrm>
            <a:off x="10226469" y="2007986"/>
            <a:ext cx="319301" cy="305481"/>
            <a:chOff x="2373002" y="1999973"/>
            <a:chExt cx="319301" cy="305481"/>
          </a:xfrm>
        </p:grpSpPr>
        <p:pic>
          <p:nvPicPr>
            <p:cNvPr id="119" name="Obrázek 118">
              <a:extLst>
                <a:ext uri="{FF2B5EF4-FFF2-40B4-BE49-F238E27FC236}">
                  <a16:creationId xmlns:a16="http://schemas.microsoft.com/office/drawing/2014/main" xmlns="" id="{D0F38AC6-C1B1-47B8-A297-BFC083073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20" name="Obrázek 119">
              <a:extLst>
                <a:ext uri="{FF2B5EF4-FFF2-40B4-BE49-F238E27FC236}">
                  <a16:creationId xmlns:a16="http://schemas.microsoft.com/office/drawing/2014/main" xmlns="" id="{519898AE-AE63-43BC-8268-647405315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21" name="Skupina 120">
            <a:extLst>
              <a:ext uri="{FF2B5EF4-FFF2-40B4-BE49-F238E27FC236}">
                <a16:creationId xmlns:a16="http://schemas.microsoft.com/office/drawing/2014/main" xmlns="" id="{81163EC1-59D5-46B5-8EA0-72B61FDBF3E3}"/>
              </a:ext>
            </a:extLst>
          </p:cNvPr>
          <p:cNvGrpSpPr/>
          <p:nvPr/>
        </p:nvGrpSpPr>
        <p:grpSpPr>
          <a:xfrm>
            <a:off x="2386137" y="4147323"/>
            <a:ext cx="319301" cy="305481"/>
            <a:chOff x="2373002" y="1999973"/>
            <a:chExt cx="319301" cy="305481"/>
          </a:xfrm>
        </p:grpSpPr>
        <p:pic>
          <p:nvPicPr>
            <p:cNvPr id="122" name="Obrázek 121">
              <a:extLst>
                <a:ext uri="{FF2B5EF4-FFF2-40B4-BE49-F238E27FC236}">
                  <a16:creationId xmlns:a16="http://schemas.microsoft.com/office/drawing/2014/main" xmlns="" id="{672B272F-0F07-4ADD-90C0-8DC6C1782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23" name="Obrázek 122">
              <a:extLst>
                <a:ext uri="{FF2B5EF4-FFF2-40B4-BE49-F238E27FC236}">
                  <a16:creationId xmlns:a16="http://schemas.microsoft.com/office/drawing/2014/main" xmlns="" id="{8A69A9C6-22D7-4AB2-A657-733B6EBD851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24" name="Skupina 123">
            <a:extLst>
              <a:ext uri="{FF2B5EF4-FFF2-40B4-BE49-F238E27FC236}">
                <a16:creationId xmlns:a16="http://schemas.microsoft.com/office/drawing/2014/main" xmlns="" id="{6A688654-2539-46AB-BC56-FC09ED9BA428}"/>
              </a:ext>
            </a:extLst>
          </p:cNvPr>
          <p:cNvGrpSpPr/>
          <p:nvPr/>
        </p:nvGrpSpPr>
        <p:grpSpPr>
          <a:xfrm>
            <a:off x="3638414" y="4144739"/>
            <a:ext cx="319301" cy="305481"/>
            <a:chOff x="2373002" y="1999973"/>
            <a:chExt cx="319301" cy="305481"/>
          </a:xfrm>
        </p:grpSpPr>
        <p:pic>
          <p:nvPicPr>
            <p:cNvPr id="125" name="Obrázek 124">
              <a:extLst>
                <a:ext uri="{FF2B5EF4-FFF2-40B4-BE49-F238E27FC236}">
                  <a16:creationId xmlns:a16="http://schemas.microsoft.com/office/drawing/2014/main" xmlns="" id="{5E6D4276-D087-49A0-9C98-2D9F92CB4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26" name="Obrázek 125">
              <a:extLst>
                <a:ext uri="{FF2B5EF4-FFF2-40B4-BE49-F238E27FC236}">
                  <a16:creationId xmlns:a16="http://schemas.microsoft.com/office/drawing/2014/main" xmlns="" id="{8CDC3CC4-62F4-4396-9080-26A33E7FD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27" name="Skupina 126">
            <a:extLst>
              <a:ext uri="{FF2B5EF4-FFF2-40B4-BE49-F238E27FC236}">
                <a16:creationId xmlns:a16="http://schemas.microsoft.com/office/drawing/2014/main" xmlns="" id="{79EB5874-EC77-4A74-85A6-F9E0E5C1E38A}"/>
              </a:ext>
            </a:extLst>
          </p:cNvPr>
          <p:cNvGrpSpPr/>
          <p:nvPr/>
        </p:nvGrpSpPr>
        <p:grpSpPr>
          <a:xfrm>
            <a:off x="4942936" y="4170370"/>
            <a:ext cx="319301" cy="305481"/>
            <a:chOff x="2373002" y="1999973"/>
            <a:chExt cx="319301" cy="305481"/>
          </a:xfrm>
        </p:grpSpPr>
        <p:pic>
          <p:nvPicPr>
            <p:cNvPr id="128" name="Obrázek 127">
              <a:extLst>
                <a:ext uri="{FF2B5EF4-FFF2-40B4-BE49-F238E27FC236}">
                  <a16:creationId xmlns:a16="http://schemas.microsoft.com/office/drawing/2014/main" xmlns="" id="{AA20D0EC-838B-4604-8237-EB20D5D51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29" name="Obrázek 128">
              <a:extLst>
                <a:ext uri="{FF2B5EF4-FFF2-40B4-BE49-F238E27FC236}">
                  <a16:creationId xmlns:a16="http://schemas.microsoft.com/office/drawing/2014/main" xmlns="" id="{FD2DDAFF-B4C2-4287-ADE8-0A880B258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30" name="Skupina 129">
            <a:extLst>
              <a:ext uri="{FF2B5EF4-FFF2-40B4-BE49-F238E27FC236}">
                <a16:creationId xmlns:a16="http://schemas.microsoft.com/office/drawing/2014/main" xmlns="" id="{B4ED277B-B11C-4D4B-99CF-91BB237EDEBF}"/>
              </a:ext>
            </a:extLst>
          </p:cNvPr>
          <p:cNvGrpSpPr/>
          <p:nvPr/>
        </p:nvGrpSpPr>
        <p:grpSpPr>
          <a:xfrm>
            <a:off x="6239018" y="4144739"/>
            <a:ext cx="319301" cy="305481"/>
            <a:chOff x="2373002" y="1999973"/>
            <a:chExt cx="319301" cy="305481"/>
          </a:xfrm>
        </p:grpSpPr>
        <p:pic>
          <p:nvPicPr>
            <p:cNvPr id="131" name="Obrázek 130">
              <a:extLst>
                <a:ext uri="{FF2B5EF4-FFF2-40B4-BE49-F238E27FC236}">
                  <a16:creationId xmlns:a16="http://schemas.microsoft.com/office/drawing/2014/main" xmlns="" id="{76457BBE-49AE-41BB-BB78-BCB0635D6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32" name="Obrázek 131">
              <a:extLst>
                <a:ext uri="{FF2B5EF4-FFF2-40B4-BE49-F238E27FC236}">
                  <a16:creationId xmlns:a16="http://schemas.microsoft.com/office/drawing/2014/main" xmlns="" id="{24C11F65-55A6-4B48-998E-BF6701F5C6D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33" name="Skupina 132">
            <a:extLst>
              <a:ext uri="{FF2B5EF4-FFF2-40B4-BE49-F238E27FC236}">
                <a16:creationId xmlns:a16="http://schemas.microsoft.com/office/drawing/2014/main" xmlns="" id="{A3F2186B-DA7A-4A40-9231-A9B63231E129}"/>
              </a:ext>
            </a:extLst>
          </p:cNvPr>
          <p:cNvGrpSpPr/>
          <p:nvPr/>
        </p:nvGrpSpPr>
        <p:grpSpPr>
          <a:xfrm>
            <a:off x="7504521" y="4150844"/>
            <a:ext cx="319301" cy="305481"/>
            <a:chOff x="2373002" y="1999973"/>
            <a:chExt cx="319301" cy="305481"/>
          </a:xfrm>
        </p:grpSpPr>
        <p:pic>
          <p:nvPicPr>
            <p:cNvPr id="134" name="Obrázek 133">
              <a:extLst>
                <a:ext uri="{FF2B5EF4-FFF2-40B4-BE49-F238E27FC236}">
                  <a16:creationId xmlns:a16="http://schemas.microsoft.com/office/drawing/2014/main" xmlns="" id="{9D5E64B6-AADC-43D7-9E0A-178C2D094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35" name="Obrázek 134">
              <a:extLst>
                <a:ext uri="{FF2B5EF4-FFF2-40B4-BE49-F238E27FC236}">
                  <a16:creationId xmlns:a16="http://schemas.microsoft.com/office/drawing/2014/main" xmlns="" id="{845BC697-82F4-4589-A1F5-E71766A1F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36" name="Skupina 135">
            <a:extLst>
              <a:ext uri="{FF2B5EF4-FFF2-40B4-BE49-F238E27FC236}">
                <a16:creationId xmlns:a16="http://schemas.microsoft.com/office/drawing/2014/main" xmlns="" id="{90FE3470-2A0C-4FBD-957C-27DA9603BA14}"/>
              </a:ext>
            </a:extLst>
          </p:cNvPr>
          <p:cNvGrpSpPr/>
          <p:nvPr/>
        </p:nvGrpSpPr>
        <p:grpSpPr>
          <a:xfrm>
            <a:off x="8812831" y="4146267"/>
            <a:ext cx="319301" cy="305481"/>
            <a:chOff x="2373002" y="1999973"/>
            <a:chExt cx="319301" cy="305481"/>
          </a:xfrm>
        </p:grpSpPr>
        <p:pic>
          <p:nvPicPr>
            <p:cNvPr id="137" name="Obrázek 136">
              <a:extLst>
                <a:ext uri="{FF2B5EF4-FFF2-40B4-BE49-F238E27FC236}">
                  <a16:creationId xmlns:a16="http://schemas.microsoft.com/office/drawing/2014/main" xmlns="" id="{04C0D7C9-E8D6-485C-BB7B-85E4F46DDC8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38" name="Obrázek 137">
              <a:extLst>
                <a:ext uri="{FF2B5EF4-FFF2-40B4-BE49-F238E27FC236}">
                  <a16:creationId xmlns:a16="http://schemas.microsoft.com/office/drawing/2014/main" xmlns="" id="{5FC8DFA7-9EB5-4E74-B507-DC8EB08C3C8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39" name="Skupina 138">
            <a:extLst>
              <a:ext uri="{FF2B5EF4-FFF2-40B4-BE49-F238E27FC236}">
                <a16:creationId xmlns:a16="http://schemas.microsoft.com/office/drawing/2014/main" xmlns="" id="{7B47F2D3-CD84-45AF-915A-D172F483D465}"/>
              </a:ext>
            </a:extLst>
          </p:cNvPr>
          <p:cNvGrpSpPr/>
          <p:nvPr/>
        </p:nvGrpSpPr>
        <p:grpSpPr>
          <a:xfrm>
            <a:off x="10090562" y="4168520"/>
            <a:ext cx="319301" cy="305481"/>
            <a:chOff x="2373002" y="1999973"/>
            <a:chExt cx="319301" cy="305481"/>
          </a:xfrm>
        </p:grpSpPr>
        <p:pic>
          <p:nvPicPr>
            <p:cNvPr id="140" name="Obrázek 139">
              <a:extLst>
                <a:ext uri="{FF2B5EF4-FFF2-40B4-BE49-F238E27FC236}">
                  <a16:creationId xmlns:a16="http://schemas.microsoft.com/office/drawing/2014/main" xmlns="" id="{106F0944-5550-499D-A857-0EFF88F6D9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41" name="Obrázek 140">
              <a:extLst>
                <a:ext uri="{FF2B5EF4-FFF2-40B4-BE49-F238E27FC236}">
                  <a16:creationId xmlns:a16="http://schemas.microsoft.com/office/drawing/2014/main" xmlns="" id="{EBD3660B-B73B-4DA2-84D5-1E8C3BE7506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grpSp>
        <p:nvGrpSpPr>
          <p:cNvPr id="142" name="Skupina 141">
            <a:extLst>
              <a:ext uri="{FF2B5EF4-FFF2-40B4-BE49-F238E27FC236}">
                <a16:creationId xmlns:a16="http://schemas.microsoft.com/office/drawing/2014/main" xmlns="" id="{D2922628-07FB-4FAC-AD0F-3C0FCB7CD556}"/>
              </a:ext>
            </a:extLst>
          </p:cNvPr>
          <p:cNvGrpSpPr/>
          <p:nvPr/>
        </p:nvGrpSpPr>
        <p:grpSpPr>
          <a:xfrm>
            <a:off x="2047235" y="6410751"/>
            <a:ext cx="319301" cy="305481"/>
            <a:chOff x="2373002" y="1999973"/>
            <a:chExt cx="319301" cy="305481"/>
          </a:xfrm>
        </p:grpSpPr>
        <p:pic>
          <p:nvPicPr>
            <p:cNvPr id="143" name="Obrázek 142">
              <a:extLst>
                <a:ext uri="{FF2B5EF4-FFF2-40B4-BE49-F238E27FC236}">
                  <a16:creationId xmlns:a16="http://schemas.microsoft.com/office/drawing/2014/main" xmlns="" id="{00D82E1C-F7F1-4587-838A-DE05999ED9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144" name="Obrázek 143">
              <a:extLst>
                <a:ext uri="{FF2B5EF4-FFF2-40B4-BE49-F238E27FC236}">
                  <a16:creationId xmlns:a16="http://schemas.microsoft.com/office/drawing/2014/main" xmlns="" id="{B57D5B24-038B-44BA-914E-3ECD17C3D2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sp>
        <p:nvSpPr>
          <p:cNvPr id="74" name="Obdélník 73">
            <a:extLst>
              <a:ext uri="{FF2B5EF4-FFF2-40B4-BE49-F238E27FC236}">
                <a16:creationId xmlns:a16="http://schemas.microsoft.com/office/drawing/2014/main" xmlns="" id="{144C9F87-EE31-4961-97EE-3392BCF5C87A}"/>
              </a:ext>
            </a:extLst>
          </p:cNvPr>
          <p:cNvSpPr/>
          <p:nvPr/>
        </p:nvSpPr>
        <p:spPr>
          <a:xfrm>
            <a:off x="3005181" y="6503286"/>
            <a:ext cx="308610" cy="147766"/>
          </a:xfrm>
          <a:prstGeom prst="rect">
            <a:avLst/>
          </a:prstGeom>
          <a:solidFill>
            <a:srgbClr val="2E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5" name="TextovéPole 74">
            <a:extLst>
              <a:ext uri="{FF2B5EF4-FFF2-40B4-BE49-F238E27FC236}">
                <a16:creationId xmlns:a16="http://schemas.microsoft.com/office/drawing/2014/main" xmlns="" id="{A16467C4-65A1-4EED-8E1A-90D95B304590}"/>
              </a:ext>
            </a:extLst>
          </p:cNvPr>
          <p:cNvSpPr txBox="1"/>
          <p:nvPr/>
        </p:nvSpPr>
        <p:spPr>
          <a:xfrm>
            <a:off x="3313791" y="6432648"/>
            <a:ext cx="830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- 75%-100% silná stránka,              50%-75% pásmo ohrožení,            0%-50% velký prostor pro zlepšení</a:t>
            </a:r>
          </a:p>
        </p:txBody>
      </p:sp>
      <p:sp>
        <p:nvSpPr>
          <p:cNvPr id="76" name="Obdélník 75">
            <a:extLst>
              <a:ext uri="{FF2B5EF4-FFF2-40B4-BE49-F238E27FC236}">
                <a16:creationId xmlns:a16="http://schemas.microsoft.com/office/drawing/2014/main" xmlns="" id="{24403A7C-06FF-4DF6-B71A-0DFA9C88C03F}"/>
              </a:ext>
            </a:extLst>
          </p:cNvPr>
          <p:cNvSpPr/>
          <p:nvPr/>
        </p:nvSpPr>
        <p:spPr>
          <a:xfrm>
            <a:off x="5112126" y="6496199"/>
            <a:ext cx="308610" cy="147766"/>
          </a:xfrm>
          <a:prstGeom prst="rect">
            <a:avLst/>
          </a:prstGeom>
          <a:solidFill>
            <a:srgbClr val="D6C4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7" name="Obdélník 76">
            <a:extLst>
              <a:ext uri="{FF2B5EF4-FFF2-40B4-BE49-F238E27FC236}">
                <a16:creationId xmlns:a16="http://schemas.microsoft.com/office/drawing/2014/main" xmlns="" id="{70F17E31-03E8-458E-9EF1-6501A3BD28E5}"/>
              </a:ext>
            </a:extLst>
          </p:cNvPr>
          <p:cNvSpPr/>
          <p:nvPr/>
        </p:nvSpPr>
        <p:spPr>
          <a:xfrm>
            <a:off x="7157143" y="6496199"/>
            <a:ext cx="308610" cy="147766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161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dirty="0"/>
              <a:t>Detailní zjištění dle sekcí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xmlns="" id="{FBFD8198-986E-4273-A7F1-0E7124C760C9}"/>
              </a:ext>
            </a:extLst>
          </p:cNvPr>
          <p:cNvSpPr/>
          <p:nvPr/>
        </p:nvSpPr>
        <p:spPr>
          <a:xfrm>
            <a:off x="-789037" y="3571683"/>
            <a:ext cx="4274804" cy="4147787"/>
          </a:xfrm>
          <a:prstGeom prst="ellipse">
            <a:avLst/>
          </a:prstGeom>
          <a:blipFill dpi="0" rotWithShape="1">
            <a:blip r:embed="rId2">
              <a:alphaModFix amt="98000"/>
            </a:blip>
            <a:srcRect/>
            <a:stretch>
              <a:fillRect l="18520" t="-1114" r="-540" b="204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13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2">
            <a:extLst>
              <a:ext uri="{FF2B5EF4-FFF2-40B4-BE49-F238E27FC236}">
                <a16:creationId xmlns:a16="http://schemas.microsoft.com/office/drawing/2014/main" xmlns="" id="{E327EF3C-406D-439C-BFEE-F2921D9D2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340" y="368611"/>
            <a:ext cx="10561320" cy="861542"/>
          </a:xfrm>
        </p:spPr>
        <p:txBody>
          <a:bodyPr anchor="ctr">
            <a:noAutofit/>
          </a:bodyPr>
          <a:lstStyle/>
          <a:p>
            <a:r>
              <a:rPr lang="cs-CZ" dirty="0"/>
              <a:t>Exteriér a první dojem - shrnutí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6AA47D02-DC66-45BD-9DDD-1E65F100E6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13</a:t>
            </a:fld>
            <a:endParaRPr lang="cs-CZ" dirty="0"/>
          </a:p>
        </p:txBody>
      </p:sp>
      <p:sp>
        <p:nvSpPr>
          <p:cNvPr id="19" name="Zástupný symbol pro obsah 7">
            <a:extLst>
              <a:ext uri="{FF2B5EF4-FFF2-40B4-BE49-F238E27FC236}">
                <a16:creationId xmlns:a16="http://schemas.microsoft.com/office/drawing/2014/main" xmlns="" id="{902A24A7-3004-4F0E-A9A9-EB073E36207B}"/>
              </a:ext>
            </a:extLst>
          </p:cNvPr>
          <p:cNvSpPr txBox="1">
            <a:spLocks/>
          </p:cNvSpPr>
          <p:nvPr/>
        </p:nvSpPr>
        <p:spPr>
          <a:xfrm>
            <a:off x="3402129" y="2175892"/>
            <a:ext cx="2878430" cy="352329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Udržované okolí</a:t>
            </a:r>
          </a:p>
          <a:p>
            <a:pPr marL="0" indent="0">
              <a:buFont typeface="Wingdings" pitchFamily="2" charset="2"/>
              <a:buNone/>
            </a:pPr>
            <a:endParaRPr lang="cs-CZ" sz="1400" dirty="0"/>
          </a:p>
        </p:txBody>
      </p:sp>
      <p:pic>
        <p:nvPicPr>
          <p:cNvPr id="22" name="Obrázek 21">
            <a:extLst>
              <a:ext uri="{FF2B5EF4-FFF2-40B4-BE49-F238E27FC236}">
                <a16:creationId xmlns:a16="http://schemas.microsoft.com/office/drawing/2014/main" xmlns="" id="{8A8750E1-8ED6-4042-BDFC-39F349EDD4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261" y="1334416"/>
            <a:ext cx="724166" cy="724166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xmlns="" id="{E49A6295-D2AC-4D7D-AD3D-347E0C8006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049" y="1346333"/>
            <a:ext cx="700331" cy="700331"/>
          </a:xfrm>
          <a:prstGeom prst="rect">
            <a:avLst/>
          </a:prstGeom>
        </p:spPr>
      </p:pic>
      <p:pic>
        <p:nvPicPr>
          <p:cNvPr id="24" name="Grafický objekt 23" descr="Symbol zvednutého palce">
            <a:extLst>
              <a:ext uri="{FF2B5EF4-FFF2-40B4-BE49-F238E27FC236}">
                <a16:creationId xmlns:a16="http://schemas.microsoft.com/office/drawing/2014/main" xmlns="" id="{802DEAAC-1741-480F-B72E-3B058DB934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V="1">
            <a:off x="7761002" y="1385564"/>
            <a:ext cx="458148" cy="458148"/>
          </a:xfrm>
          <a:prstGeom prst="rect">
            <a:avLst/>
          </a:prstGeom>
        </p:spPr>
      </p:pic>
      <p:sp>
        <p:nvSpPr>
          <p:cNvPr id="28" name="Zástupný symbol pro obsah 7">
            <a:extLst>
              <a:ext uri="{FF2B5EF4-FFF2-40B4-BE49-F238E27FC236}">
                <a16:creationId xmlns:a16="http://schemas.microsoft.com/office/drawing/2014/main" xmlns="" id="{93AE0A14-265D-404C-A7BB-A8BB546C93AD}"/>
              </a:ext>
            </a:extLst>
          </p:cNvPr>
          <p:cNvSpPr txBox="1">
            <a:spLocks/>
          </p:cNvSpPr>
          <p:nvPr/>
        </p:nvSpPr>
        <p:spPr>
          <a:xfrm>
            <a:off x="4559054" y="2147775"/>
            <a:ext cx="3846320" cy="812084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Obsloužení ihned, dodržení pořadí zákazníků</a:t>
            </a:r>
          </a:p>
          <a:p>
            <a:pPr marL="0" indent="0">
              <a:buFont typeface="Wingdings" pitchFamily="2" charset="2"/>
              <a:buNone/>
            </a:pPr>
            <a:endParaRPr lang="cs-CZ" sz="1400" dirty="0"/>
          </a:p>
        </p:txBody>
      </p:sp>
      <p:sp>
        <p:nvSpPr>
          <p:cNvPr id="35" name="Obdélníkový popisek 59">
            <a:extLst>
              <a:ext uri="{FF2B5EF4-FFF2-40B4-BE49-F238E27FC236}">
                <a16:creationId xmlns:a16="http://schemas.microsoft.com/office/drawing/2014/main" xmlns="" id="{22A5A2CE-B22A-4B62-8F75-7A99BA81315E}"/>
              </a:ext>
            </a:extLst>
          </p:cNvPr>
          <p:cNvSpPr/>
          <p:nvPr/>
        </p:nvSpPr>
        <p:spPr bwMode="auto">
          <a:xfrm>
            <a:off x="1925678" y="2823599"/>
            <a:ext cx="9470806" cy="634626"/>
          </a:xfrm>
          <a:prstGeom prst="rect">
            <a:avLst/>
          </a:prstGeom>
          <a:noFill/>
          <a:ln w="19050"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100" dirty="0">
                <a:solidFill>
                  <a:srgbClr val="1964AA"/>
                </a:solidFill>
              </a:rPr>
              <a:t>Samotný exteriér budovy informačního centra byl hodnocen </a:t>
            </a:r>
            <a:r>
              <a:rPr lang="cs-CZ" sz="1100" dirty="0" smtClean="0">
                <a:solidFill>
                  <a:srgbClr val="1964AA"/>
                </a:solidFill>
              </a:rPr>
              <a:t>pozitivně. </a:t>
            </a:r>
            <a:r>
              <a:rPr lang="cs-CZ" sz="1100" dirty="0" err="1">
                <a:solidFill>
                  <a:srgbClr val="1964AA"/>
                </a:solidFill>
              </a:rPr>
              <a:t>Mystery</a:t>
            </a:r>
            <a:r>
              <a:rPr lang="cs-CZ" sz="1100" dirty="0">
                <a:solidFill>
                  <a:srgbClr val="1964AA"/>
                </a:solidFill>
              </a:rPr>
              <a:t> </a:t>
            </a:r>
            <a:r>
              <a:rPr lang="cs-CZ" sz="1100" dirty="0" err="1">
                <a:solidFill>
                  <a:srgbClr val="1964AA"/>
                </a:solidFill>
              </a:rPr>
              <a:t>Shoppeři</a:t>
            </a:r>
            <a:r>
              <a:rPr lang="cs-CZ" sz="1100" dirty="0">
                <a:solidFill>
                  <a:srgbClr val="1964AA"/>
                </a:solidFill>
              </a:rPr>
              <a:t> obecně exteriéry i první dojem velice chválí. Problémy působí spíše jasné označení TIC v případě, že je součástí jiné instituce (knihovna, kulturní dům, bufet, </a:t>
            </a:r>
            <a:r>
              <a:rPr lang="cs-CZ" sz="1100" dirty="0" err="1">
                <a:solidFill>
                  <a:srgbClr val="1964AA"/>
                </a:solidFill>
              </a:rPr>
              <a:t>cyklopůjčovna</a:t>
            </a:r>
            <a:r>
              <a:rPr lang="cs-CZ" sz="1100" dirty="0">
                <a:solidFill>
                  <a:srgbClr val="1964AA"/>
                </a:solidFill>
              </a:rPr>
              <a:t> apod.)</a:t>
            </a:r>
          </a:p>
        </p:txBody>
      </p:sp>
      <p:pic>
        <p:nvPicPr>
          <p:cNvPr id="36" name="Obrázek 35">
            <a:extLst>
              <a:ext uri="{FF2B5EF4-FFF2-40B4-BE49-F238E27FC236}">
                <a16:creationId xmlns:a16="http://schemas.microsoft.com/office/drawing/2014/main" xmlns="" id="{A256B937-208B-4550-865B-BC3095EFC8F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3493" y="2893664"/>
            <a:ext cx="470844" cy="470844"/>
          </a:xfrm>
          <a:prstGeom prst="rect">
            <a:avLst/>
          </a:prstGeom>
        </p:spPr>
      </p:pic>
      <p:sp>
        <p:nvSpPr>
          <p:cNvPr id="37" name="Obdélníkový popisek 59">
            <a:extLst>
              <a:ext uri="{FF2B5EF4-FFF2-40B4-BE49-F238E27FC236}">
                <a16:creationId xmlns:a16="http://schemas.microsoft.com/office/drawing/2014/main" xmlns="" id="{BF4CB1A4-C82B-4A65-B141-C905E9030C46}"/>
              </a:ext>
            </a:extLst>
          </p:cNvPr>
          <p:cNvSpPr/>
          <p:nvPr/>
        </p:nvSpPr>
        <p:spPr bwMode="auto">
          <a:xfrm>
            <a:off x="1909603" y="4120697"/>
            <a:ext cx="9467057" cy="430309"/>
          </a:xfrm>
          <a:prstGeom prst="rect">
            <a:avLst/>
          </a:prstGeom>
          <a:noFill/>
          <a:ln w="19050"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100" dirty="0" err="1">
                <a:solidFill>
                  <a:srgbClr val="1964AA"/>
                </a:solidFill>
              </a:rPr>
              <a:t>Mystery</a:t>
            </a:r>
            <a:r>
              <a:rPr lang="cs-CZ" sz="1100" dirty="0">
                <a:solidFill>
                  <a:srgbClr val="1964AA"/>
                </a:solidFill>
              </a:rPr>
              <a:t> </a:t>
            </a:r>
            <a:r>
              <a:rPr lang="cs-CZ" sz="1100" dirty="0" err="1">
                <a:solidFill>
                  <a:srgbClr val="1964AA"/>
                </a:solidFill>
              </a:rPr>
              <a:t>Shoppeři</a:t>
            </a:r>
            <a:r>
              <a:rPr lang="cs-CZ" sz="1100" dirty="0">
                <a:solidFill>
                  <a:srgbClr val="1964AA"/>
                </a:solidFill>
              </a:rPr>
              <a:t> si také všímali chybějícího zázemí pro cyklisty v podobě stojanů na kola. V 21 případech (27 % návštěv) stojan nebyl v blízkém okolí TIC nalezen.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xmlns="" id="{B08AADC6-CB35-4ED6-A20E-269FA9BD5D11}"/>
              </a:ext>
            </a:extLst>
          </p:cNvPr>
          <p:cNvSpPr/>
          <p:nvPr/>
        </p:nvSpPr>
        <p:spPr>
          <a:xfrm>
            <a:off x="10291159" y="3968996"/>
            <a:ext cx="625218" cy="123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8" name="Obrázek 37">
            <a:extLst>
              <a:ext uri="{FF2B5EF4-FFF2-40B4-BE49-F238E27FC236}">
                <a16:creationId xmlns:a16="http://schemas.microsoft.com/office/drawing/2014/main" xmlns="" id="{BB5C4408-BF62-4FCC-B17A-C97457D3984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5840" y="3908044"/>
            <a:ext cx="716818" cy="602127"/>
          </a:xfrm>
          <a:prstGeom prst="rect">
            <a:avLst/>
          </a:prstGeom>
        </p:spPr>
      </p:pic>
      <p:sp>
        <p:nvSpPr>
          <p:cNvPr id="39" name="Obdélníkový popisek 59">
            <a:extLst>
              <a:ext uri="{FF2B5EF4-FFF2-40B4-BE49-F238E27FC236}">
                <a16:creationId xmlns:a16="http://schemas.microsoft.com/office/drawing/2014/main" xmlns="" id="{B974E536-A298-4220-A404-BEBADB6527AB}"/>
              </a:ext>
            </a:extLst>
          </p:cNvPr>
          <p:cNvSpPr/>
          <p:nvPr/>
        </p:nvSpPr>
        <p:spPr bwMode="auto">
          <a:xfrm>
            <a:off x="1909603" y="3549450"/>
            <a:ext cx="9486881" cy="486440"/>
          </a:xfrm>
          <a:prstGeom prst="rect">
            <a:avLst/>
          </a:prstGeom>
          <a:noFill/>
          <a:ln w="19050"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100" dirty="0">
                <a:solidFill>
                  <a:srgbClr val="1964AA"/>
                </a:solidFill>
              </a:rPr>
              <a:t>Dalšími zkoumanými aspekty byla doba do obsloužení a dodržení pořadí zákazníků. Obojí je pracovníky TIC plněno téměř na </a:t>
            </a:r>
            <a:r>
              <a:rPr lang="cs-CZ" sz="1100" dirty="0" smtClean="0">
                <a:solidFill>
                  <a:srgbClr val="1964AA"/>
                </a:solidFill>
              </a:rPr>
              <a:t>výbornou.</a:t>
            </a:r>
            <a:endParaRPr lang="cs-CZ" sz="1100" dirty="0">
              <a:solidFill>
                <a:srgbClr val="1964AA"/>
              </a:solidFill>
            </a:endParaRPr>
          </a:p>
        </p:txBody>
      </p:sp>
      <p:pic>
        <p:nvPicPr>
          <p:cNvPr id="6" name="Grafický objekt 5" descr="Potřesení rukou">
            <a:extLst>
              <a:ext uri="{FF2B5EF4-FFF2-40B4-BE49-F238E27FC236}">
                <a16:creationId xmlns:a16="http://schemas.microsoft.com/office/drawing/2014/main" xmlns="" id="{3E3DF0E9-2C67-442C-A85E-27247C57A69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03745" y="3508044"/>
            <a:ext cx="623169" cy="623169"/>
          </a:xfrm>
          <a:prstGeom prst="rect">
            <a:avLst/>
          </a:prstGeom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xmlns="" id="{9B078502-A08A-47A7-81BC-B73366D2FFC9}"/>
              </a:ext>
            </a:extLst>
          </p:cNvPr>
          <p:cNvSpPr/>
          <p:nvPr/>
        </p:nvSpPr>
        <p:spPr>
          <a:xfrm>
            <a:off x="889344" y="3480212"/>
            <a:ext cx="918207" cy="689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b="1" dirty="0">
                <a:solidFill>
                  <a:schemeClr val="tx1"/>
                </a:solidFill>
              </a:rPr>
              <a:t>OBSLUHA</a:t>
            </a: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xmlns="" id="{D1C1AB25-28E7-4BE0-878C-047A8C4D619F}"/>
              </a:ext>
            </a:extLst>
          </p:cNvPr>
          <p:cNvSpPr/>
          <p:nvPr/>
        </p:nvSpPr>
        <p:spPr>
          <a:xfrm>
            <a:off x="907216" y="4024677"/>
            <a:ext cx="918207" cy="689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b="1" dirty="0">
                <a:solidFill>
                  <a:schemeClr val="tx1"/>
                </a:solidFill>
              </a:rPr>
              <a:t>STOJANY NA KOLA</a:t>
            </a: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xmlns="" id="{7229812C-BBA1-4C2C-AAF0-BA0DD4AB83D1}"/>
              </a:ext>
            </a:extLst>
          </p:cNvPr>
          <p:cNvSpPr/>
          <p:nvPr/>
        </p:nvSpPr>
        <p:spPr>
          <a:xfrm>
            <a:off x="930973" y="2784279"/>
            <a:ext cx="918207" cy="689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b="1" dirty="0">
                <a:solidFill>
                  <a:schemeClr val="tx1"/>
                </a:solidFill>
              </a:rPr>
              <a:t>PRVNÍ DOJEM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068CA555-9595-4576-A052-F8E495E29FE7}"/>
              </a:ext>
            </a:extLst>
          </p:cNvPr>
          <p:cNvSpPr txBox="1"/>
          <p:nvPr/>
        </p:nvSpPr>
        <p:spPr>
          <a:xfrm>
            <a:off x="880844" y="1251457"/>
            <a:ext cx="362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Nejlépe hodnocené parametry: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xmlns="" id="{49596D27-C58F-4066-B8BD-F241D0408025}"/>
              </a:ext>
            </a:extLst>
          </p:cNvPr>
          <p:cNvSpPr/>
          <p:nvPr/>
        </p:nvSpPr>
        <p:spPr>
          <a:xfrm>
            <a:off x="889344" y="2222851"/>
            <a:ext cx="1717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Shrnutí za NMS:</a:t>
            </a:r>
          </a:p>
        </p:txBody>
      </p:sp>
      <p:sp>
        <p:nvSpPr>
          <p:cNvPr id="31" name="Zástupný symbol pro obsah 7">
            <a:extLst>
              <a:ext uri="{FF2B5EF4-FFF2-40B4-BE49-F238E27FC236}">
                <a16:creationId xmlns:a16="http://schemas.microsoft.com/office/drawing/2014/main" xmlns="" id="{7305D7C6-3D02-401E-8B1C-96871AE22D8B}"/>
              </a:ext>
            </a:extLst>
          </p:cNvPr>
          <p:cNvSpPr txBox="1">
            <a:spLocks/>
          </p:cNvSpPr>
          <p:nvPr/>
        </p:nvSpPr>
        <p:spPr>
          <a:xfrm>
            <a:off x="6550861" y="2137889"/>
            <a:ext cx="2878430" cy="352329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Stojany</a:t>
            </a:r>
            <a:br>
              <a:rPr lang="cs-CZ" sz="1200" dirty="0"/>
            </a:br>
            <a:r>
              <a:rPr lang="cs-CZ" sz="1200" dirty="0"/>
              <a:t>na kola</a:t>
            </a:r>
          </a:p>
          <a:p>
            <a:pPr marL="0" indent="0">
              <a:buFont typeface="Wingdings" pitchFamily="2" charset="2"/>
              <a:buNone/>
            </a:pP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71424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19961"/>
          </a:xfrm>
        </p:spPr>
        <p:txBody>
          <a:bodyPr anchor="ctr">
            <a:noAutofit/>
          </a:bodyPr>
          <a:lstStyle/>
          <a:p>
            <a:r>
              <a:rPr lang="cs-CZ" dirty="0"/>
              <a:t>Exteriér a první dojem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Zástupný symbol pro obsah 4">
            <a:extLst>
              <a:ext uri="{FF2B5EF4-FFF2-40B4-BE49-F238E27FC236}">
                <a16:creationId xmlns:a16="http://schemas.microsoft.com/office/drawing/2014/main" xmlns="" id="{E1B4100B-4727-4138-9790-4B15028166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9508812"/>
              </p:ext>
            </p:extLst>
          </p:nvPr>
        </p:nvGraphicFramePr>
        <p:xfrm>
          <a:off x="1611401" y="2044340"/>
          <a:ext cx="9765259" cy="1286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Zástupný symbol pro obsah 4">
            <a:extLst>
              <a:ext uri="{FF2B5EF4-FFF2-40B4-BE49-F238E27FC236}">
                <a16:creationId xmlns:a16="http://schemas.microsoft.com/office/drawing/2014/main" xmlns="" id="{740C06E9-F48F-40C2-B096-95C96CE552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669724"/>
              </p:ext>
            </p:extLst>
          </p:nvPr>
        </p:nvGraphicFramePr>
        <p:xfrm>
          <a:off x="1611401" y="3495977"/>
          <a:ext cx="9765259" cy="1286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Zástupný symbol pro obsah 4">
            <a:extLst>
              <a:ext uri="{FF2B5EF4-FFF2-40B4-BE49-F238E27FC236}">
                <a16:creationId xmlns:a16="http://schemas.microsoft.com/office/drawing/2014/main" xmlns="" id="{B14E0EC8-EE50-429D-9A05-8189079D52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7936838"/>
              </p:ext>
            </p:extLst>
          </p:nvPr>
        </p:nvGraphicFramePr>
        <p:xfrm>
          <a:off x="1556143" y="4830352"/>
          <a:ext cx="9875773" cy="1286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xmlns="" id="{B3F38ED4-FEB7-4FA8-860E-5686CC52C575}"/>
              </a:ext>
            </a:extLst>
          </p:cNvPr>
          <p:cNvSpPr txBox="1">
            <a:spLocks/>
          </p:cNvSpPr>
          <p:nvPr/>
        </p:nvSpPr>
        <p:spPr>
          <a:xfrm>
            <a:off x="0" y="1010194"/>
            <a:ext cx="12192000" cy="654885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dirty="0"/>
              <a:t>Bezchybné bylo </a:t>
            </a:r>
            <a:r>
              <a:rPr lang="cs-CZ" sz="1800" dirty="0">
                <a:solidFill>
                  <a:srgbClr val="009FE3"/>
                </a:solidFill>
              </a:rPr>
              <a:t>udržované okolí </a:t>
            </a:r>
            <a:r>
              <a:rPr lang="cs-CZ" sz="1800" dirty="0"/>
              <a:t>TIC. V Jeseníkách v 39% případů </a:t>
            </a:r>
            <a:r>
              <a:rPr lang="cs-CZ" sz="1800" dirty="0">
                <a:solidFill>
                  <a:srgbClr val="009FE3"/>
                </a:solidFill>
              </a:rPr>
              <a:t>chyběl stojan na kola</a:t>
            </a:r>
            <a:r>
              <a:rPr lang="cs-CZ" sz="1800" dirty="0"/>
              <a:t>. Střední Morava byla horší než Jeseníky v době do obsloužení a v nedodržení pořadí zákazníků.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8" y="3495977"/>
            <a:ext cx="1024749" cy="650716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4" y="5023425"/>
            <a:ext cx="1427223" cy="547382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xmlns="" id="{CA28866A-3930-40FC-907B-BB87B02595BD}"/>
              </a:ext>
            </a:extLst>
          </p:cNvPr>
          <p:cNvSpPr txBox="1"/>
          <p:nvPr/>
        </p:nvSpPr>
        <p:spPr>
          <a:xfrm>
            <a:off x="546624" y="5570807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(N=41)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xmlns="" id="{CB68BB1C-B217-4CA1-9549-F4F999B8D5C1}"/>
              </a:ext>
            </a:extLst>
          </p:cNvPr>
          <p:cNvSpPr txBox="1"/>
          <p:nvPr/>
        </p:nvSpPr>
        <p:spPr>
          <a:xfrm>
            <a:off x="573466" y="4008193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(N=38)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xmlns="" id="{6D1541E4-40A7-44E6-BEE4-9A463E6860F0}"/>
              </a:ext>
            </a:extLst>
          </p:cNvPr>
          <p:cNvSpPr txBox="1"/>
          <p:nvPr/>
        </p:nvSpPr>
        <p:spPr>
          <a:xfrm>
            <a:off x="573465" y="2335414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(N=79)</a:t>
            </a: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09" y="2049717"/>
            <a:ext cx="946676" cy="286017"/>
          </a:xfrm>
          <a:prstGeom prst="rect">
            <a:avLst/>
          </a:prstGeom>
        </p:spPr>
      </p:pic>
      <p:sp>
        <p:nvSpPr>
          <p:cNvPr id="15" name="Řečová bublina: obdélníkový bublinový popisek se zakulacenými rohy 14">
            <a:extLst>
              <a:ext uri="{FF2B5EF4-FFF2-40B4-BE49-F238E27FC236}">
                <a16:creationId xmlns:a16="http://schemas.microsoft.com/office/drawing/2014/main" xmlns="" id="{1904218C-B55F-4C87-8FA5-F685D2A31258}"/>
              </a:ext>
            </a:extLst>
          </p:cNvPr>
          <p:cNvSpPr/>
          <p:nvPr/>
        </p:nvSpPr>
        <p:spPr>
          <a:xfrm>
            <a:off x="7341237" y="1546655"/>
            <a:ext cx="2231472" cy="510778"/>
          </a:xfrm>
          <a:prstGeom prst="wedgeRoundRectCallout">
            <a:avLst>
              <a:gd name="adj1" fmla="val -38780"/>
              <a:gd name="adj2" fmla="val 62254"/>
              <a:gd name="adj3" fmla="val 16667"/>
            </a:avLst>
          </a:prstGeom>
          <a:ln w="1905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cs-CZ" sz="1200" i="1" dirty="0"/>
              <a:t>72% bylo obslouženo ihned, dalších 25% do 5 minut</a:t>
            </a:r>
            <a:endParaRPr lang="cs-CZ" sz="1200" dirty="0"/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xmlns="" id="{15E77ADE-668B-4F02-BB8D-01E928EEE785}"/>
              </a:ext>
            </a:extLst>
          </p:cNvPr>
          <p:cNvSpPr/>
          <p:nvPr/>
        </p:nvSpPr>
        <p:spPr>
          <a:xfrm>
            <a:off x="815340" y="6538784"/>
            <a:ext cx="308610" cy="147766"/>
          </a:xfrm>
          <a:prstGeom prst="rect">
            <a:avLst/>
          </a:prstGeom>
          <a:solidFill>
            <a:srgbClr val="2E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xmlns="" id="{1F955B34-FE31-46DC-AC11-A9014AAD2133}"/>
              </a:ext>
            </a:extLst>
          </p:cNvPr>
          <p:cNvSpPr txBox="1"/>
          <p:nvPr/>
        </p:nvSpPr>
        <p:spPr>
          <a:xfrm>
            <a:off x="1123950" y="6468146"/>
            <a:ext cx="830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- 75%-100% silná stránka,              50%-75% pásmo ohrožení,            0%-50% velký prostor pro zlepšení</a:t>
            </a: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xmlns="" id="{5E5D8C6F-F5CD-43EA-BF21-CE223460DAA3}"/>
              </a:ext>
            </a:extLst>
          </p:cNvPr>
          <p:cNvSpPr/>
          <p:nvPr/>
        </p:nvSpPr>
        <p:spPr>
          <a:xfrm>
            <a:off x="2922285" y="6531697"/>
            <a:ext cx="308610" cy="147766"/>
          </a:xfrm>
          <a:prstGeom prst="rect">
            <a:avLst/>
          </a:prstGeom>
          <a:solidFill>
            <a:srgbClr val="D6C4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xmlns="" id="{5F916AFB-4D46-4FCC-A2BC-4DAC0A45893C}"/>
              </a:ext>
            </a:extLst>
          </p:cNvPr>
          <p:cNvSpPr/>
          <p:nvPr/>
        </p:nvSpPr>
        <p:spPr>
          <a:xfrm>
            <a:off x="4967302" y="6531697"/>
            <a:ext cx="308610" cy="147766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196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2">
            <a:extLst>
              <a:ext uri="{FF2B5EF4-FFF2-40B4-BE49-F238E27FC236}">
                <a16:creationId xmlns:a16="http://schemas.microsoft.com/office/drawing/2014/main" xmlns="" id="{F4FC545A-FA75-4740-9F8C-34ECCB160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9436" y="119135"/>
            <a:ext cx="10561320" cy="1181585"/>
          </a:xfrm>
        </p:spPr>
        <p:txBody>
          <a:bodyPr anchor="ctr">
            <a:noAutofit/>
          </a:bodyPr>
          <a:lstStyle/>
          <a:p>
            <a:r>
              <a:rPr lang="cs-CZ" dirty="0"/>
              <a:t>Pracovník - shrnutí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2CB0BA5D-5F69-4425-A556-A83F8E96ED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15</a:t>
            </a:fld>
            <a:endParaRPr lang="cs-CZ" dirty="0"/>
          </a:p>
        </p:txBody>
      </p:sp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xmlns="" id="{CEDE73EB-7148-4531-8432-D1BD1949C3FC}"/>
              </a:ext>
            </a:extLst>
          </p:cNvPr>
          <p:cNvSpPr txBox="1">
            <a:spLocks/>
          </p:cNvSpPr>
          <p:nvPr/>
        </p:nvSpPr>
        <p:spPr>
          <a:xfrm>
            <a:off x="3618112" y="2168750"/>
            <a:ext cx="2878430" cy="352329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Upravenost, zdvořilost</a:t>
            </a:r>
          </a:p>
          <a:p>
            <a:pPr marL="0" indent="0">
              <a:buFont typeface="Wingdings" pitchFamily="2" charset="2"/>
              <a:buNone/>
            </a:pPr>
            <a:endParaRPr lang="cs-CZ" sz="1400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FEF1DFB1-49DB-4511-B94F-26A63E90E6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410" y="1361547"/>
            <a:ext cx="724166" cy="724166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9DC95CDC-529B-449D-89FF-2FB524BB00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049" y="1346333"/>
            <a:ext cx="700331" cy="700331"/>
          </a:xfrm>
          <a:prstGeom prst="rect">
            <a:avLst/>
          </a:prstGeom>
        </p:spPr>
      </p:pic>
      <p:pic>
        <p:nvPicPr>
          <p:cNvPr id="11" name="Grafický objekt 10" descr="Symbol zvednutého palce">
            <a:extLst>
              <a:ext uri="{FF2B5EF4-FFF2-40B4-BE49-F238E27FC236}">
                <a16:creationId xmlns:a16="http://schemas.microsoft.com/office/drawing/2014/main" xmlns="" id="{345463F5-E3A9-4E8C-BB9D-C32CB71FEE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V="1">
            <a:off x="9113552" y="1467859"/>
            <a:ext cx="458148" cy="458148"/>
          </a:xfrm>
          <a:prstGeom prst="rect">
            <a:avLst/>
          </a:prstGeom>
        </p:spPr>
      </p:pic>
      <p:sp>
        <p:nvSpPr>
          <p:cNvPr id="12" name="Zástupný symbol pro obsah 7">
            <a:extLst>
              <a:ext uri="{FF2B5EF4-FFF2-40B4-BE49-F238E27FC236}">
                <a16:creationId xmlns:a16="http://schemas.microsoft.com/office/drawing/2014/main" xmlns="" id="{ECA7BCA9-9687-4963-A530-4AEE5E4523B3}"/>
              </a:ext>
            </a:extLst>
          </p:cNvPr>
          <p:cNvSpPr txBox="1">
            <a:spLocks/>
          </p:cNvSpPr>
          <p:nvPr/>
        </p:nvSpPr>
        <p:spPr>
          <a:xfrm>
            <a:off x="5996424" y="2182323"/>
            <a:ext cx="3846320" cy="812084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Představení možných cílů, doporučení regionu</a:t>
            </a:r>
          </a:p>
          <a:p>
            <a:pPr marL="0" indent="0">
              <a:buFont typeface="Wingdings" pitchFamily="2" charset="2"/>
              <a:buNone/>
            </a:pPr>
            <a:endParaRPr lang="cs-CZ" sz="1400" dirty="0"/>
          </a:p>
        </p:txBody>
      </p:sp>
      <p:sp>
        <p:nvSpPr>
          <p:cNvPr id="13" name="Obdélníkový popisek 59">
            <a:extLst>
              <a:ext uri="{FF2B5EF4-FFF2-40B4-BE49-F238E27FC236}">
                <a16:creationId xmlns:a16="http://schemas.microsoft.com/office/drawing/2014/main" xmlns="" id="{487CB351-770D-422E-8300-486C823BE872}"/>
              </a:ext>
            </a:extLst>
          </p:cNvPr>
          <p:cNvSpPr/>
          <p:nvPr/>
        </p:nvSpPr>
        <p:spPr bwMode="auto">
          <a:xfrm>
            <a:off x="1925678" y="2757783"/>
            <a:ext cx="9470806" cy="555563"/>
          </a:xfrm>
          <a:prstGeom prst="rect">
            <a:avLst/>
          </a:prstGeom>
          <a:noFill/>
          <a:ln w="19050"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dirty="0">
                <a:solidFill>
                  <a:srgbClr val="1964AA"/>
                </a:solidFill>
              </a:rPr>
              <a:t>Negativní slovní hodnocení vystupování a schopností pracovníků TIC byly zjištěny spíše velmi zřídka. </a:t>
            </a:r>
            <a:br>
              <a:rPr lang="cs-CZ" sz="1200" dirty="0">
                <a:solidFill>
                  <a:srgbClr val="1964AA"/>
                </a:solidFill>
              </a:rPr>
            </a:br>
            <a:r>
              <a:rPr lang="cs-CZ" sz="1200" dirty="0">
                <a:solidFill>
                  <a:srgbClr val="1964AA"/>
                </a:solidFill>
              </a:rPr>
              <a:t>Během všech návštěv byli pracovníci hodnoceni jako zdvořilí a jejich odpovědi jako jasné a srozumitelné. </a:t>
            </a: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CCF144EC-1A65-4158-AEBF-F32850C45A4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3493" y="2842502"/>
            <a:ext cx="470844" cy="470844"/>
          </a:xfrm>
          <a:prstGeom prst="rect">
            <a:avLst/>
          </a:prstGeom>
        </p:spPr>
      </p:pic>
      <p:sp>
        <p:nvSpPr>
          <p:cNvPr id="16" name="Obdélník 15">
            <a:extLst>
              <a:ext uri="{FF2B5EF4-FFF2-40B4-BE49-F238E27FC236}">
                <a16:creationId xmlns:a16="http://schemas.microsoft.com/office/drawing/2014/main" xmlns="" id="{CD7F72E5-E727-4CFF-9924-F2CB771E30DF}"/>
              </a:ext>
            </a:extLst>
          </p:cNvPr>
          <p:cNvSpPr/>
          <p:nvPr/>
        </p:nvSpPr>
        <p:spPr>
          <a:xfrm>
            <a:off x="10291159" y="3968996"/>
            <a:ext cx="625218" cy="123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bdélníkový popisek 59">
            <a:extLst>
              <a:ext uri="{FF2B5EF4-FFF2-40B4-BE49-F238E27FC236}">
                <a16:creationId xmlns:a16="http://schemas.microsoft.com/office/drawing/2014/main" xmlns="" id="{96F07AA0-C80A-4836-A474-CEBEE3A3A605}"/>
              </a:ext>
            </a:extLst>
          </p:cNvPr>
          <p:cNvSpPr/>
          <p:nvPr/>
        </p:nvSpPr>
        <p:spPr bwMode="auto">
          <a:xfrm>
            <a:off x="1909603" y="3389683"/>
            <a:ext cx="9486881" cy="916306"/>
          </a:xfrm>
          <a:prstGeom prst="rect">
            <a:avLst/>
          </a:prstGeom>
          <a:noFill/>
          <a:ln w="19050"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200" b="1" dirty="0">
                <a:solidFill>
                  <a:srgbClr val="1964AA"/>
                </a:solidFill>
              </a:rPr>
              <a:t>Pracovníci TIC ve více než 70 % případů nenabídli spontánně Olomouc region </a:t>
            </a:r>
            <a:r>
              <a:rPr lang="cs-CZ" sz="1200" b="1" dirty="0" err="1">
                <a:solidFill>
                  <a:srgbClr val="1964AA"/>
                </a:solidFill>
              </a:rPr>
              <a:t>card</a:t>
            </a:r>
            <a:r>
              <a:rPr lang="cs-CZ" sz="1200" b="1" dirty="0">
                <a:solidFill>
                  <a:srgbClr val="1964AA"/>
                </a:solidFill>
              </a:rPr>
              <a:t>. </a:t>
            </a:r>
            <a:r>
              <a:rPr lang="cs-CZ" sz="1200" dirty="0">
                <a:solidFill>
                  <a:srgbClr val="1964AA"/>
                </a:solidFill>
              </a:rPr>
              <a:t/>
            </a:r>
            <a:br>
              <a:rPr lang="cs-CZ" sz="1200" dirty="0">
                <a:solidFill>
                  <a:srgbClr val="1964AA"/>
                </a:solidFill>
              </a:rPr>
            </a:br>
            <a:r>
              <a:rPr lang="cs-CZ" sz="1200" dirty="0">
                <a:solidFill>
                  <a:srgbClr val="1964AA"/>
                </a:solidFill>
              </a:rPr>
              <a:t>V takovém případě se </a:t>
            </a:r>
            <a:r>
              <a:rPr lang="cs-CZ" sz="1200" dirty="0" err="1">
                <a:solidFill>
                  <a:srgbClr val="1964AA"/>
                </a:solidFill>
              </a:rPr>
              <a:t>Mystery</a:t>
            </a:r>
            <a:r>
              <a:rPr lang="cs-CZ" sz="1200" dirty="0">
                <a:solidFill>
                  <a:srgbClr val="1964AA"/>
                </a:solidFill>
              </a:rPr>
              <a:t> </a:t>
            </a:r>
            <a:r>
              <a:rPr lang="cs-CZ" sz="1200" dirty="0" err="1">
                <a:solidFill>
                  <a:srgbClr val="1964AA"/>
                </a:solidFill>
              </a:rPr>
              <a:t>Shoppeři</a:t>
            </a:r>
            <a:r>
              <a:rPr lang="cs-CZ" sz="1200" dirty="0">
                <a:solidFill>
                  <a:srgbClr val="1964AA"/>
                </a:solidFill>
              </a:rPr>
              <a:t> dále  ptali na možnosti slev, Olomouc region </a:t>
            </a:r>
            <a:r>
              <a:rPr lang="cs-CZ" sz="1200" dirty="0" err="1">
                <a:solidFill>
                  <a:srgbClr val="1964AA"/>
                </a:solidFill>
              </a:rPr>
              <a:t>card</a:t>
            </a:r>
            <a:r>
              <a:rPr lang="cs-CZ" sz="1200" dirty="0">
                <a:solidFill>
                  <a:srgbClr val="1964AA"/>
                </a:solidFill>
              </a:rPr>
              <a:t> byla i přesto nabídnuta jen v zhruba 6 případech z 10. Pracovníci často uváděli, že ji mají jen v TIC ve větších městech, nebo že ji v okolí nelze příliš uplatnit. V několika případech i chyběly aktuální propagační materiály k ORC.</a:t>
            </a: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xmlns="" id="{18EDED21-5B65-4A0D-BD6B-BCAF9DEDD99E}"/>
              </a:ext>
            </a:extLst>
          </p:cNvPr>
          <p:cNvSpPr/>
          <p:nvPr/>
        </p:nvSpPr>
        <p:spPr>
          <a:xfrm>
            <a:off x="880844" y="3500301"/>
            <a:ext cx="918207" cy="689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b="1" dirty="0">
                <a:solidFill>
                  <a:schemeClr val="tx1"/>
                </a:solidFill>
              </a:rPr>
              <a:t>OLOMOUC</a:t>
            </a:r>
            <a:br>
              <a:rPr lang="cs-CZ" sz="1100" b="1" dirty="0">
                <a:solidFill>
                  <a:schemeClr val="tx1"/>
                </a:solidFill>
              </a:rPr>
            </a:br>
            <a:r>
              <a:rPr lang="cs-CZ" sz="1100" b="1" dirty="0">
                <a:solidFill>
                  <a:schemeClr val="tx1"/>
                </a:solidFill>
              </a:rPr>
              <a:t>REGION</a:t>
            </a:r>
            <a:br>
              <a:rPr lang="cs-CZ" sz="1100" b="1" dirty="0">
                <a:solidFill>
                  <a:schemeClr val="tx1"/>
                </a:solidFill>
              </a:rPr>
            </a:br>
            <a:r>
              <a:rPr lang="cs-CZ" sz="1100" b="1" dirty="0">
                <a:solidFill>
                  <a:schemeClr val="tx1"/>
                </a:solidFill>
              </a:rPr>
              <a:t>CARD</a:t>
            </a: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xmlns="" id="{47770245-2401-4A7A-838D-64A3806F3738}"/>
              </a:ext>
            </a:extLst>
          </p:cNvPr>
          <p:cNvSpPr/>
          <p:nvPr/>
        </p:nvSpPr>
        <p:spPr>
          <a:xfrm>
            <a:off x="889345" y="2757051"/>
            <a:ext cx="959836" cy="689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b="1" dirty="0">
                <a:solidFill>
                  <a:schemeClr val="tx1"/>
                </a:solidFill>
              </a:rPr>
              <a:t>PRVNÍ DOJEM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xmlns="" id="{E2EBA179-6B5D-41B8-995D-3EE0C04A8DAF}"/>
              </a:ext>
            </a:extLst>
          </p:cNvPr>
          <p:cNvSpPr txBox="1"/>
          <p:nvPr/>
        </p:nvSpPr>
        <p:spPr>
          <a:xfrm>
            <a:off x="880844" y="1251457"/>
            <a:ext cx="362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Nejlépe hodnocené parametry: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xmlns="" id="{9123B6F9-C31B-4A43-B9CD-11B4B66BCC62}"/>
              </a:ext>
            </a:extLst>
          </p:cNvPr>
          <p:cNvSpPr/>
          <p:nvPr/>
        </p:nvSpPr>
        <p:spPr>
          <a:xfrm>
            <a:off x="889344" y="2222851"/>
            <a:ext cx="1717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Shrnutí za NMS:</a:t>
            </a:r>
          </a:p>
        </p:txBody>
      </p:sp>
      <p:sp>
        <p:nvSpPr>
          <p:cNvPr id="24" name="Zástupný symbol pro obsah 7">
            <a:extLst>
              <a:ext uri="{FF2B5EF4-FFF2-40B4-BE49-F238E27FC236}">
                <a16:creationId xmlns:a16="http://schemas.microsoft.com/office/drawing/2014/main" xmlns="" id="{93F71D82-4621-480B-8257-1CFFCAC111A2}"/>
              </a:ext>
            </a:extLst>
          </p:cNvPr>
          <p:cNvSpPr txBox="1">
            <a:spLocks/>
          </p:cNvSpPr>
          <p:nvPr/>
        </p:nvSpPr>
        <p:spPr>
          <a:xfrm>
            <a:off x="7903411" y="2155569"/>
            <a:ext cx="2878430" cy="623445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Olomouc</a:t>
            </a:r>
            <a:br>
              <a:rPr lang="cs-CZ" sz="1200" dirty="0"/>
            </a:br>
            <a:r>
              <a:rPr lang="cs-CZ" sz="1200" dirty="0"/>
              <a:t>region </a:t>
            </a:r>
            <a:r>
              <a:rPr lang="cs-CZ" sz="1200" dirty="0" err="1"/>
              <a:t>card</a:t>
            </a:r>
            <a:endParaRPr lang="cs-CZ" sz="1200" dirty="0"/>
          </a:p>
          <a:p>
            <a:pPr marL="0" indent="0">
              <a:buFont typeface="Wingdings" pitchFamily="2" charset="2"/>
              <a:buNone/>
            </a:pPr>
            <a:endParaRPr lang="cs-CZ" sz="1400" dirty="0"/>
          </a:p>
        </p:txBody>
      </p:sp>
      <p:pic>
        <p:nvPicPr>
          <p:cNvPr id="32" name="Grafický objekt 31" descr="Platební karta">
            <a:extLst>
              <a:ext uri="{FF2B5EF4-FFF2-40B4-BE49-F238E27FC236}">
                <a16:creationId xmlns:a16="http://schemas.microsoft.com/office/drawing/2014/main" xmlns="" id="{7396ABF2-33BA-4696-9A12-295FE62C755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93486" y="3621971"/>
            <a:ext cx="510858" cy="510858"/>
          </a:xfrm>
          <a:prstGeom prst="rect">
            <a:avLst/>
          </a:prstGeom>
        </p:spPr>
      </p:pic>
      <p:sp>
        <p:nvSpPr>
          <p:cNvPr id="35" name="Zástupný symbol pro obsah 7">
            <a:extLst>
              <a:ext uri="{FF2B5EF4-FFF2-40B4-BE49-F238E27FC236}">
                <a16:creationId xmlns:a16="http://schemas.microsoft.com/office/drawing/2014/main" xmlns="" id="{8D155A7F-71B3-4CB8-9463-F478D29CD271}"/>
              </a:ext>
            </a:extLst>
          </p:cNvPr>
          <p:cNvSpPr txBox="1">
            <a:spLocks/>
          </p:cNvSpPr>
          <p:nvPr/>
        </p:nvSpPr>
        <p:spPr>
          <a:xfrm>
            <a:off x="5024981" y="2153268"/>
            <a:ext cx="2878430" cy="661615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Spokojenost</a:t>
            </a:r>
            <a:br>
              <a:rPr lang="cs-CZ" sz="1200" dirty="0"/>
            </a:br>
            <a:r>
              <a:rPr lang="cs-CZ" sz="1200" dirty="0"/>
              <a:t>s navrženým</a:t>
            </a:r>
            <a:br>
              <a:rPr lang="cs-CZ" sz="1200" dirty="0"/>
            </a:br>
            <a:r>
              <a:rPr lang="cs-CZ" sz="1200" dirty="0"/>
              <a:t>řešením</a:t>
            </a:r>
          </a:p>
        </p:txBody>
      </p:sp>
      <p:pic>
        <p:nvPicPr>
          <p:cNvPr id="36" name="Obrázek 35">
            <a:extLst>
              <a:ext uri="{FF2B5EF4-FFF2-40B4-BE49-F238E27FC236}">
                <a16:creationId xmlns:a16="http://schemas.microsoft.com/office/drawing/2014/main" xmlns="" id="{9D5DA370-9126-4870-AA91-6B20222651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853" y="1341662"/>
            <a:ext cx="700331" cy="700331"/>
          </a:xfrm>
          <a:prstGeom prst="rect">
            <a:avLst/>
          </a:prstGeom>
        </p:spPr>
      </p:pic>
      <p:sp>
        <p:nvSpPr>
          <p:cNvPr id="39" name="Ovál 38">
            <a:extLst>
              <a:ext uri="{FF2B5EF4-FFF2-40B4-BE49-F238E27FC236}">
                <a16:creationId xmlns:a16="http://schemas.microsoft.com/office/drawing/2014/main" xmlns="" id="{29AF7EEF-B1B2-49C6-9DB4-F6CD40E4B830}"/>
              </a:ext>
            </a:extLst>
          </p:cNvPr>
          <p:cNvSpPr/>
          <p:nvPr/>
        </p:nvSpPr>
        <p:spPr>
          <a:xfrm>
            <a:off x="7849092" y="1729074"/>
            <a:ext cx="140984" cy="19428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accent6">
                    <a:lumMod val="75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0779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19961"/>
          </a:xfrm>
        </p:spPr>
        <p:txBody>
          <a:bodyPr anchor="ctr">
            <a:noAutofit/>
          </a:bodyPr>
          <a:lstStyle/>
          <a:p>
            <a:r>
              <a:rPr lang="cs-CZ" dirty="0"/>
              <a:t>Pracovník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xmlns="" id="{B3F38ED4-FEB7-4FA8-860E-5686CC52C575}"/>
              </a:ext>
            </a:extLst>
          </p:cNvPr>
          <p:cNvSpPr txBox="1">
            <a:spLocks/>
          </p:cNvSpPr>
          <p:nvPr/>
        </p:nvSpPr>
        <p:spPr>
          <a:xfrm>
            <a:off x="-1" y="1010193"/>
            <a:ext cx="11492918" cy="955110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800" dirty="0"/>
              <a:t>V žádném z uvedených atributů nebyli pracovníci hodnoceni nejhorší odpovědí (</a:t>
            </a:r>
            <a:r>
              <a:rPr lang="cs-CZ" sz="1800" dirty="0">
                <a:solidFill>
                  <a:schemeClr val="bg2">
                    <a:lumMod val="25000"/>
                  </a:schemeClr>
                </a:solidFill>
              </a:rPr>
              <a:t>rozhodně nesouhlasím</a:t>
            </a:r>
            <a:r>
              <a:rPr lang="cs-CZ" sz="1800" dirty="0"/>
              <a:t>). Pracovníci jsou </a:t>
            </a:r>
            <a:r>
              <a:rPr lang="cs-CZ" sz="1800" dirty="0">
                <a:solidFill>
                  <a:srgbClr val="009FE3"/>
                </a:solidFill>
              </a:rPr>
              <a:t>zdvořilí</a:t>
            </a:r>
            <a:r>
              <a:rPr lang="cs-CZ" sz="1800" dirty="0"/>
              <a:t>, odpovídají </a:t>
            </a:r>
            <a:r>
              <a:rPr lang="cs-CZ" sz="1800" dirty="0">
                <a:solidFill>
                  <a:srgbClr val="009FE3"/>
                </a:solidFill>
              </a:rPr>
              <a:t>jasně a srozumitelně</a:t>
            </a:r>
            <a:r>
              <a:rPr lang="cs-CZ" sz="1800" dirty="0"/>
              <a:t>, ale </a:t>
            </a:r>
            <a:r>
              <a:rPr lang="cs-CZ" sz="1800" dirty="0">
                <a:solidFill>
                  <a:srgbClr val="009FE3"/>
                </a:solidFill>
              </a:rPr>
              <a:t>představení cílů </a:t>
            </a:r>
            <a:r>
              <a:rPr lang="cs-CZ" sz="1800" dirty="0"/>
              <a:t>by mohlo být ještě </a:t>
            </a:r>
            <a:r>
              <a:rPr lang="cs-CZ" sz="1800" dirty="0">
                <a:solidFill>
                  <a:srgbClr val="009FE3"/>
                </a:solidFill>
              </a:rPr>
              <a:t>atraktivnější</a:t>
            </a:r>
            <a:r>
              <a:rPr lang="cs-CZ" sz="1800" dirty="0"/>
              <a:t>.</a:t>
            </a:r>
          </a:p>
          <a:p>
            <a:pPr marL="0" indent="0">
              <a:buFont typeface="Wingdings" pitchFamily="2" charset="2"/>
              <a:buNone/>
            </a:pPr>
            <a:endParaRPr lang="cs-CZ" sz="1050" dirty="0"/>
          </a:p>
          <a:p>
            <a:pPr marL="0" indent="0">
              <a:buFont typeface="Wingdings" pitchFamily="2" charset="2"/>
              <a:buNone/>
            </a:pPr>
            <a:r>
              <a:rPr lang="cs-CZ" sz="1800" dirty="0"/>
              <a:t>Největší slabinou pracovníků TIC je </a:t>
            </a:r>
            <a:r>
              <a:rPr lang="cs-CZ" sz="1800" dirty="0">
                <a:solidFill>
                  <a:srgbClr val="009FE3"/>
                </a:solidFill>
              </a:rPr>
              <a:t>představení Olomouc region </a:t>
            </a:r>
            <a:r>
              <a:rPr lang="cs-CZ" sz="1800" dirty="0" err="1">
                <a:solidFill>
                  <a:srgbClr val="009FE3"/>
                </a:solidFill>
              </a:rPr>
              <a:t>card</a:t>
            </a:r>
            <a:r>
              <a:rPr lang="cs-CZ" sz="1800" dirty="0">
                <a:solidFill>
                  <a:srgbClr val="009FE3"/>
                </a:solidFill>
              </a:rPr>
              <a:t>. </a:t>
            </a:r>
            <a:r>
              <a:rPr lang="cs-CZ" sz="1800" dirty="0"/>
              <a:t>Spontánně ji </a:t>
            </a:r>
            <a:r>
              <a:rPr lang="cs-CZ" sz="1800" dirty="0">
                <a:solidFill>
                  <a:srgbClr val="009FE3"/>
                </a:solidFill>
              </a:rPr>
              <a:t>nepředstavilo 71%</a:t>
            </a:r>
            <a:r>
              <a:rPr lang="cs-CZ" sz="1800" dirty="0"/>
              <a:t>, po dotázání se na slevu ji nezmínilo 39%, na Střední Moravě 52%. Pracovníci TIC na Střední Moravě by se měli více snažit atraktivněji představit navržený cíl.</a:t>
            </a:r>
          </a:p>
        </p:txBody>
      </p:sp>
      <p:graphicFrame>
        <p:nvGraphicFramePr>
          <p:cNvPr id="27" name="Graf 26">
            <a:extLst>
              <a:ext uri="{FF2B5EF4-FFF2-40B4-BE49-F238E27FC236}">
                <a16:creationId xmlns:a16="http://schemas.microsoft.com/office/drawing/2014/main" xmlns="" id="{EC731BC3-342A-4882-A837-96B3417DBF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8629723"/>
              </p:ext>
            </p:extLst>
          </p:nvPr>
        </p:nvGraphicFramePr>
        <p:xfrm>
          <a:off x="1096433" y="3106651"/>
          <a:ext cx="9999133" cy="2950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5323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19961"/>
          </a:xfrm>
        </p:spPr>
        <p:txBody>
          <a:bodyPr anchor="ctr">
            <a:noAutofit/>
          </a:bodyPr>
          <a:lstStyle/>
          <a:p>
            <a:r>
              <a:rPr lang="cs-CZ" dirty="0"/>
              <a:t>Pracovník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Zástupný symbol pro obsah 4">
            <a:extLst>
              <a:ext uri="{FF2B5EF4-FFF2-40B4-BE49-F238E27FC236}">
                <a16:creationId xmlns:a16="http://schemas.microsoft.com/office/drawing/2014/main" xmlns="" id="{E1B4100B-4727-4138-9790-4B150281669D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651809" y="1965303"/>
          <a:ext cx="9660623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Zástupný symbol pro obsah 4">
            <a:extLst>
              <a:ext uri="{FF2B5EF4-FFF2-40B4-BE49-F238E27FC236}">
                <a16:creationId xmlns:a16="http://schemas.microsoft.com/office/drawing/2014/main" xmlns="" id="{740C06E9-F48F-40C2-B096-95C96CE5528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651809" y="3379435"/>
          <a:ext cx="9660623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8" y="3495977"/>
            <a:ext cx="1024749" cy="650716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4" y="5023425"/>
            <a:ext cx="1427223" cy="547382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xmlns="" id="{CA28866A-3930-40FC-907B-BB87B02595BD}"/>
              </a:ext>
            </a:extLst>
          </p:cNvPr>
          <p:cNvSpPr txBox="1"/>
          <p:nvPr/>
        </p:nvSpPr>
        <p:spPr>
          <a:xfrm>
            <a:off x="546624" y="5570807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(N=41)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xmlns="" id="{CB68BB1C-B217-4CA1-9549-F4F999B8D5C1}"/>
              </a:ext>
            </a:extLst>
          </p:cNvPr>
          <p:cNvSpPr txBox="1"/>
          <p:nvPr/>
        </p:nvSpPr>
        <p:spPr>
          <a:xfrm>
            <a:off x="573466" y="4008193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(N=38)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xmlns="" id="{6D1541E4-40A7-44E6-BEE4-9A463E6860F0}"/>
              </a:ext>
            </a:extLst>
          </p:cNvPr>
          <p:cNvSpPr txBox="1"/>
          <p:nvPr/>
        </p:nvSpPr>
        <p:spPr>
          <a:xfrm>
            <a:off x="573465" y="2335414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(N=79)</a:t>
            </a: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09" y="2049717"/>
            <a:ext cx="946676" cy="286017"/>
          </a:xfrm>
          <a:prstGeom prst="rect">
            <a:avLst/>
          </a:prstGeom>
        </p:spPr>
      </p:pic>
      <p:graphicFrame>
        <p:nvGraphicFramePr>
          <p:cNvPr id="15" name="Zástupný symbol pro obsah 4">
            <a:extLst>
              <a:ext uri="{FF2B5EF4-FFF2-40B4-BE49-F238E27FC236}">
                <a16:creationId xmlns:a16="http://schemas.microsoft.com/office/drawing/2014/main" xmlns="" id="{E2C13F00-4935-4D81-9E05-2EDE383C93D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651810" y="4862874"/>
          <a:ext cx="9660623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7" name="Obdélník 16">
            <a:extLst>
              <a:ext uri="{FF2B5EF4-FFF2-40B4-BE49-F238E27FC236}">
                <a16:creationId xmlns:a16="http://schemas.microsoft.com/office/drawing/2014/main" xmlns="" id="{32BD005D-D755-4E1D-ABB7-3FA307A812D8}"/>
              </a:ext>
            </a:extLst>
          </p:cNvPr>
          <p:cNvSpPr/>
          <p:nvPr/>
        </p:nvSpPr>
        <p:spPr>
          <a:xfrm>
            <a:off x="815340" y="6538784"/>
            <a:ext cx="308610" cy="147766"/>
          </a:xfrm>
          <a:prstGeom prst="rect">
            <a:avLst/>
          </a:prstGeom>
          <a:solidFill>
            <a:srgbClr val="2E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xmlns="" id="{29CD86C2-DD7C-48A5-A21C-21994857D2F2}"/>
              </a:ext>
            </a:extLst>
          </p:cNvPr>
          <p:cNvSpPr txBox="1"/>
          <p:nvPr/>
        </p:nvSpPr>
        <p:spPr>
          <a:xfrm>
            <a:off x="1123950" y="6468146"/>
            <a:ext cx="830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- 75%-100% silná stránka,              50%-75% pásmo ohrožení,            0%-50% velký prostor pro zlepšení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xmlns="" id="{FC50ADAB-514B-4575-9F70-62FEF3CCCCD1}"/>
              </a:ext>
            </a:extLst>
          </p:cNvPr>
          <p:cNvSpPr/>
          <p:nvPr/>
        </p:nvSpPr>
        <p:spPr>
          <a:xfrm>
            <a:off x="2922285" y="6531697"/>
            <a:ext cx="308610" cy="147766"/>
          </a:xfrm>
          <a:prstGeom prst="rect">
            <a:avLst/>
          </a:prstGeom>
          <a:solidFill>
            <a:srgbClr val="D6C4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xmlns="" id="{9570EA0D-21AA-4FB1-BDF0-648D65CEE5C6}"/>
              </a:ext>
            </a:extLst>
          </p:cNvPr>
          <p:cNvSpPr/>
          <p:nvPr/>
        </p:nvSpPr>
        <p:spPr>
          <a:xfrm>
            <a:off x="4967302" y="6531697"/>
            <a:ext cx="308610" cy="147766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ástupný symbol pro obsah 7">
            <a:extLst>
              <a:ext uri="{FF2B5EF4-FFF2-40B4-BE49-F238E27FC236}">
                <a16:creationId xmlns:a16="http://schemas.microsoft.com/office/drawing/2014/main" xmlns="" id="{C62D1063-95E4-48DD-B2B3-CCE944E513A0}"/>
              </a:ext>
            </a:extLst>
          </p:cNvPr>
          <p:cNvSpPr txBox="1">
            <a:spLocks/>
          </p:cNvSpPr>
          <p:nvPr/>
        </p:nvSpPr>
        <p:spPr>
          <a:xfrm>
            <a:off x="0" y="1052909"/>
            <a:ext cx="10033233" cy="799197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dirty="0"/>
              <a:t>Nejlépe byli pracovníci hodnoceni na základě svého </a:t>
            </a:r>
            <a:r>
              <a:rPr lang="cs-CZ" sz="1800" dirty="0">
                <a:solidFill>
                  <a:srgbClr val="00B0F0"/>
                </a:solidFill>
              </a:rPr>
              <a:t>profesionálního vystupování</a:t>
            </a:r>
            <a:r>
              <a:rPr lang="cs-CZ" sz="1800" dirty="0"/>
              <a:t> (upravenost, zdvořilost apod.). Hůře hodnocené (stále však v oblasti „silné stránky“) byly hodnoceny </a:t>
            </a:r>
            <a:r>
              <a:rPr lang="cs-CZ" sz="1800" dirty="0" err="1"/>
              <a:t>schopnposti</a:t>
            </a:r>
            <a:r>
              <a:rPr lang="cs-CZ" sz="1800" dirty="0"/>
              <a:t> jako atraktivní představení cíle, image odborníka apod.).</a:t>
            </a:r>
          </a:p>
        </p:txBody>
      </p:sp>
      <p:sp>
        <p:nvSpPr>
          <p:cNvPr id="24" name="Zaoblený obdélníkový popisek 13">
            <a:extLst>
              <a:ext uri="{FF2B5EF4-FFF2-40B4-BE49-F238E27FC236}">
                <a16:creationId xmlns:a16="http://schemas.microsoft.com/office/drawing/2014/main" xmlns="" id="{0893027A-B856-4C70-AFAE-27D93A01B61B}"/>
              </a:ext>
            </a:extLst>
          </p:cNvPr>
          <p:cNvSpPr/>
          <p:nvPr/>
        </p:nvSpPr>
        <p:spPr>
          <a:xfrm>
            <a:off x="9275549" y="726598"/>
            <a:ext cx="1692621" cy="830997"/>
          </a:xfrm>
          <a:prstGeom prst="wedgeRoundRectCallout">
            <a:avLst>
              <a:gd name="adj1" fmla="val -25427"/>
              <a:gd name="adj2" fmla="val 99370"/>
              <a:gd name="adj3" fmla="val 16667"/>
            </a:avLst>
          </a:prstGeom>
          <a:noFill/>
          <a:ln w="19050"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200" dirty="0">
              <a:solidFill>
                <a:srgbClr val="1964AA"/>
              </a:solidFill>
            </a:endParaRP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xmlns="" id="{FE69F7A9-B254-4657-B412-BED7BB1CD39C}"/>
              </a:ext>
            </a:extLst>
          </p:cNvPr>
          <p:cNvSpPr/>
          <p:nvPr/>
        </p:nvSpPr>
        <p:spPr>
          <a:xfrm>
            <a:off x="9275549" y="733523"/>
            <a:ext cx="16926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1200" dirty="0"/>
              <a:t>V </a:t>
            </a:r>
            <a:r>
              <a:rPr lang="cs-CZ" sz="1200" dirty="0">
                <a:solidFill>
                  <a:srgbClr val="009FE3"/>
                </a:solidFill>
              </a:rPr>
              <a:t>Jeseníkách</a:t>
            </a:r>
            <a:r>
              <a:rPr lang="cs-CZ" sz="1200" dirty="0"/>
              <a:t> byla v</a:t>
            </a:r>
            <a:r>
              <a:rPr lang="cs-CZ" sz="1200" dirty="0">
                <a:solidFill>
                  <a:srgbClr val="009FE3"/>
                </a:solidFill>
              </a:rPr>
              <a:t> mimosezóně </a:t>
            </a:r>
            <a:r>
              <a:rPr lang="cs-CZ" sz="1200" dirty="0"/>
              <a:t>Olomouc region </a:t>
            </a:r>
            <a:r>
              <a:rPr lang="cs-CZ" sz="1200" dirty="0" err="1"/>
              <a:t>card</a:t>
            </a:r>
            <a:r>
              <a:rPr lang="cs-CZ" sz="1200" dirty="0"/>
              <a:t> </a:t>
            </a:r>
            <a:r>
              <a:rPr lang="cs-CZ" sz="1200" dirty="0">
                <a:solidFill>
                  <a:srgbClr val="009FE3"/>
                </a:solidFill>
              </a:rPr>
              <a:t>spontánně </a:t>
            </a:r>
            <a:r>
              <a:rPr lang="cs-CZ" sz="1200" dirty="0"/>
              <a:t>zmíněna jen u 1 TIC.</a:t>
            </a:r>
          </a:p>
        </p:txBody>
      </p:sp>
    </p:spTree>
    <p:extLst>
      <p:ext uri="{BB962C8B-B14F-4D97-AF65-F5344CB8AC3E}">
        <p14:creationId xmlns:p14="http://schemas.microsoft.com/office/powerpoint/2010/main" val="405323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2">
            <a:extLst>
              <a:ext uri="{FF2B5EF4-FFF2-40B4-BE49-F238E27FC236}">
                <a16:creationId xmlns:a16="http://schemas.microsoft.com/office/drawing/2014/main" xmlns="" id="{E327EF3C-406D-439C-BFEE-F2921D9D21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Autofit/>
          </a:bodyPr>
          <a:lstStyle/>
          <a:p>
            <a:r>
              <a:rPr lang="cs-CZ" dirty="0"/>
              <a:t>Interiér - shrnutí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6AA47D02-DC66-45BD-9DDD-1E65F100E6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18</a:t>
            </a:fld>
            <a:endParaRPr lang="cs-CZ" dirty="0"/>
          </a:p>
        </p:txBody>
      </p:sp>
      <p:sp>
        <p:nvSpPr>
          <p:cNvPr id="19" name="Zástupný symbol pro obsah 7">
            <a:extLst>
              <a:ext uri="{FF2B5EF4-FFF2-40B4-BE49-F238E27FC236}">
                <a16:creationId xmlns:a16="http://schemas.microsoft.com/office/drawing/2014/main" xmlns="" id="{902A24A7-3004-4F0E-A9A9-EB073E36207B}"/>
              </a:ext>
            </a:extLst>
          </p:cNvPr>
          <p:cNvSpPr txBox="1">
            <a:spLocks/>
          </p:cNvSpPr>
          <p:nvPr/>
        </p:nvSpPr>
        <p:spPr>
          <a:xfrm>
            <a:off x="3402129" y="2175892"/>
            <a:ext cx="2878430" cy="352329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Čistota</a:t>
            </a:r>
            <a:br>
              <a:rPr lang="cs-CZ" sz="1200" dirty="0"/>
            </a:br>
            <a:r>
              <a:rPr lang="cs-CZ" sz="1200" dirty="0"/>
              <a:t>a upravenost</a:t>
            </a:r>
          </a:p>
        </p:txBody>
      </p:sp>
      <p:pic>
        <p:nvPicPr>
          <p:cNvPr id="22" name="Obrázek 21">
            <a:extLst>
              <a:ext uri="{FF2B5EF4-FFF2-40B4-BE49-F238E27FC236}">
                <a16:creationId xmlns:a16="http://schemas.microsoft.com/office/drawing/2014/main" xmlns="" id="{8A8750E1-8ED6-4042-BDFC-39F349EDD4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261" y="1334416"/>
            <a:ext cx="724166" cy="724166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xmlns="" id="{E49A6295-D2AC-4D7D-AD3D-347E0C8006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049" y="1346333"/>
            <a:ext cx="700331" cy="700331"/>
          </a:xfrm>
          <a:prstGeom prst="rect">
            <a:avLst/>
          </a:prstGeom>
        </p:spPr>
      </p:pic>
      <p:sp>
        <p:nvSpPr>
          <p:cNvPr id="28" name="Zástupný symbol pro obsah 7">
            <a:extLst>
              <a:ext uri="{FF2B5EF4-FFF2-40B4-BE49-F238E27FC236}">
                <a16:creationId xmlns:a16="http://schemas.microsoft.com/office/drawing/2014/main" xmlns="" id="{93AE0A14-265D-404C-A7BB-A8BB546C93AD}"/>
              </a:ext>
            </a:extLst>
          </p:cNvPr>
          <p:cNvSpPr txBox="1">
            <a:spLocks/>
          </p:cNvSpPr>
          <p:nvPr/>
        </p:nvSpPr>
        <p:spPr>
          <a:xfrm>
            <a:off x="4559054" y="2116983"/>
            <a:ext cx="3846320" cy="812084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Vybavenost</a:t>
            </a:r>
            <a:br>
              <a:rPr lang="cs-CZ" sz="1200" dirty="0"/>
            </a:br>
            <a:r>
              <a:rPr lang="cs-CZ" sz="1200" dirty="0"/>
              <a:t>propagačními materiály</a:t>
            </a:r>
          </a:p>
        </p:txBody>
      </p:sp>
      <p:sp>
        <p:nvSpPr>
          <p:cNvPr id="35" name="Obdélníkový popisek 59">
            <a:extLst>
              <a:ext uri="{FF2B5EF4-FFF2-40B4-BE49-F238E27FC236}">
                <a16:creationId xmlns:a16="http://schemas.microsoft.com/office/drawing/2014/main" xmlns="" id="{22A5A2CE-B22A-4B62-8F75-7A99BA81315E}"/>
              </a:ext>
            </a:extLst>
          </p:cNvPr>
          <p:cNvSpPr/>
          <p:nvPr/>
        </p:nvSpPr>
        <p:spPr bwMode="auto">
          <a:xfrm>
            <a:off x="1905854" y="2772721"/>
            <a:ext cx="9470806" cy="435302"/>
          </a:xfrm>
          <a:prstGeom prst="rect">
            <a:avLst/>
          </a:prstGeom>
          <a:noFill/>
          <a:ln w="19050"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100" dirty="0">
                <a:solidFill>
                  <a:srgbClr val="1964AA"/>
                </a:solidFill>
              </a:rPr>
              <a:t>Interiér TIC byl hodnocen velmi kladně, průměrná hodnota pro oba regiony a všechny návštěvy je 92 %. </a:t>
            </a:r>
            <a:r>
              <a:rPr lang="cs-CZ" sz="1100" dirty="0" err="1">
                <a:solidFill>
                  <a:srgbClr val="1964AA"/>
                </a:solidFill>
              </a:rPr>
              <a:t>Mystery</a:t>
            </a:r>
            <a:r>
              <a:rPr lang="cs-CZ" sz="1100" dirty="0">
                <a:solidFill>
                  <a:srgbClr val="1964AA"/>
                </a:solidFill>
              </a:rPr>
              <a:t> </a:t>
            </a:r>
            <a:r>
              <a:rPr lang="cs-CZ" sz="1100" dirty="0" err="1">
                <a:solidFill>
                  <a:srgbClr val="1964AA"/>
                </a:solidFill>
              </a:rPr>
              <a:t>Shoppeři</a:t>
            </a:r>
            <a:r>
              <a:rPr lang="cs-CZ" sz="1100" dirty="0">
                <a:solidFill>
                  <a:srgbClr val="1964AA"/>
                </a:solidFill>
              </a:rPr>
              <a:t> si tedy ve většině případů vnitřní prostory TIC chválili. Často sami zmiňovali i spokojenost s nabídkou suvenýrů a upomínkových předmětů.  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xmlns="" id="{9B078502-A08A-47A7-81BC-B73366D2FFC9}"/>
              </a:ext>
            </a:extLst>
          </p:cNvPr>
          <p:cNvSpPr/>
          <p:nvPr/>
        </p:nvSpPr>
        <p:spPr>
          <a:xfrm>
            <a:off x="880845" y="3170026"/>
            <a:ext cx="1025010" cy="689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b="1" dirty="0">
                <a:solidFill>
                  <a:schemeClr val="tx1"/>
                </a:solidFill>
              </a:rPr>
              <a:t>PROPAGAČNÍ MATERIÁLY</a:t>
            </a: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xmlns="" id="{7229812C-BBA1-4C2C-AAF0-BA0DD4AB83D1}"/>
              </a:ext>
            </a:extLst>
          </p:cNvPr>
          <p:cNvSpPr/>
          <p:nvPr/>
        </p:nvSpPr>
        <p:spPr>
          <a:xfrm>
            <a:off x="930973" y="2640359"/>
            <a:ext cx="918207" cy="689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b="1" dirty="0">
                <a:solidFill>
                  <a:schemeClr val="tx1"/>
                </a:solidFill>
              </a:rPr>
              <a:t>INTERIÉR TIC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068CA555-9595-4576-A052-F8E495E29FE7}"/>
              </a:ext>
            </a:extLst>
          </p:cNvPr>
          <p:cNvSpPr txBox="1"/>
          <p:nvPr/>
        </p:nvSpPr>
        <p:spPr>
          <a:xfrm>
            <a:off x="880844" y="1251457"/>
            <a:ext cx="362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Nejlépe hodnocené parametry: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xmlns="" id="{49596D27-C58F-4066-B8BD-F241D0408025}"/>
              </a:ext>
            </a:extLst>
          </p:cNvPr>
          <p:cNvSpPr/>
          <p:nvPr/>
        </p:nvSpPr>
        <p:spPr>
          <a:xfrm>
            <a:off x="889344" y="2222851"/>
            <a:ext cx="1717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Shrnutí za NMS:</a:t>
            </a:r>
          </a:p>
        </p:txBody>
      </p:sp>
      <p:sp>
        <p:nvSpPr>
          <p:cNvPr id="31" name="Zástupný symbol pro obsah 7">
            <a:extLst>
              <a:ext uri="{FF2B5EF4-FFF2-40B4-BE49-F238E27FC236}">
                <a16:creationId xmlns:a16="http://schemas.microsoft.com/office/drawing/2014/main" xmlns="" id="{7305D7C6-3D02-401E-8B1C-96871AE22D8B}"/>
              </a:ext>
            </a:extLst>
          </p:cNvPr>
          <p:cNvSpPr txBox="1">
            <a:spLocks/>
          </p:cNvSpPr>
          <p:nvPr/>
        </p:nvSpPr>
        <p:spPr>
          <a:xfrm>
            <a:off x="6550861" y="2077177"/>
            <a:ext cx="2878430" cy="661615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Pouze aktuální materiály</a:t>
            </a:r>
          </a:p>
        </p:txBody>
      </p:sp>
      <p:pic>
        <p:nvPicPr>
          <p:cNvPr id="27" name="Grafický objekt 26" descr="Symbol zvednutého palce">
            <a:extLst>
              <a:ext uri="{FF2B5EF4-FFF2-40B4-BE49-F238E27FC236}">
                <a16:creationId xmlns:a16="http://schemas.microsoft.com/office/drawing/2014/main" xmlns="" id="{D6124453-4A8E-41FA-894E-13209BD165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V="1">
            <a:off x="9147299" y="1408263"/>
            <a:ext cx="399990" cy="399990"/>
          </a:xfrm>
          <a:prstGeom prst="rect">
            <a:avLst/>
          </a:prstGeom>
        </p:spPr>
      </p:pic>
      <p:sp>
        <p:nvSpPr>
          <p:cNvPr id="32" name="Zástupný symbol pro obsah 7">
            <a:extLst>
              <a:ext uri="{FF2B5EF4-FFF2-40B4-BE49-F238E27FC236}">
                <a16:creationId xmlns:a16="http://schemas.microsoft.com/office/drawing/2014/main" xmlns="" id="{A4197D55-F823-45D8-9746-AEDC4E0F06C2}"/>
              </a:ext>
            </a:extLst>
          </p:cNvPr>
          <p:cNvSpPr txBox="1">
            <a:spLocks/>
          </p:cNvSpPr>
          <p:nvPr/>
        </p:nvSpPr>
        <p:spPr>
          <a:xfrm>
            <a:off x="8074354" y="2041152"/>
            <a:ext cx="2709874" cy="812084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Mapy k nahlédnutí</a:t>
            </a:r>
            <a:br>
              <a:rPr lang="cs-CZ" sz="1200" dirty="0"/>
            </a:br>
            <a:r>
              <a:rPr lang="cs-CZ" sz="1200" dirty="0"/>
              <a:t>nebo prodeji</a:t>
            </a:r>
          </a:p>
          <a:p>
            <a:pPr marL="0" indent="0">
              <a:buFont typeface="Wingdings" pitchFamily="2" charset="2"/>
              <a:buNone/>
            </a:pPr>
            <a:endParaRPr lang="cs-CZ" sz="1800" dirty="0"/>
          </a:p>
        </p:txBody>
      </p:sp>
      <p:pic>
        <p:nvPicPr>
          <p:cNvPr id="34" name="Obrázek 33">
            <a:extLst>
              <a:ext uri="{FF2B5EF4-FFF2-40B4-BE49-F238E27FC236}">
                <a16:creationId xmlns:a16="http://schemas.microsoft.com/office/drawing/2014/main" xmlns="" id="{DA7CAE5F-9F83-40D8-A732-4573A554E8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853" y="1341662"/>
            <a:ext cx="700331" cy="700331"/>
          </a:xfrm>
          <a:prstGeom prst="rect">
            <a:avLst/>
          </a:prstGeom>
        </p:spPr>
      </p:pic>
      <p:sp>
        <p:nvSpPr>
          <p:cNvPr id="6" name="Ovál 5">
            <a:extLst>
              <a:ext uri="{FF2B5EF4-FFF2-40B4-BE49-F238E27FC236}">
                <a16:creationId xmlns:a16="http://schemas.microsoft.com/office/drawing/2014/main" xmlns="" id="{1F41CA8B-8F1B-4AF1-A73E-98840DE226AC}"/>
              </a:ext>
            </a:extLst>
          </p:cNvPr>
          <p:cNvSpPr/>
          <p:nvPr/>
        </p:nvSpPr>
        <p:spPr>
          <a:xfrm>
            <a:off x="7849092" y="1729074"/>
            <a:ext cx="140984" cy="19428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accent6">
                    <a:lumMod val="75000"/>
                  </a:schemeClr>
                </a:solidFill>
              </a:rPr>
              <a:t>3</a:t>
            </a:r>
          </a:p>
        </p:txBody>
      </p:sp>
      <p:pic>
        <p:nvPicPr>
          <p:cNvPr id="11" name="Grafický objekt 10" descr="Domov">
            <a:extLst>
              <a:ext uri="{FF2B5EF4-FFF2-40B4-BE49-F238E27FC236}">
                <a16:creationId xmlns:a16="http://schemas.microsoft.com/office/drawing/2014/main" xmlns="" id="{9F2C6E14-8884-4CB3-B812-F72E08115DB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215674" y="2750822"/>
            <a:ext cx="457201" cy="457201"/>
          </a:xfrm>
          <a:prstGeom prst="rect">
            <a:avLst/>
          </a:prstGeom>
        </p:spPr>
      </p:pic>
      <p:sp>
        <p:nvSpPr>
          <p:cNvPr id="33" name="Obdélníkový popisek 59">
            <a:extLst>
              <a:ext uri="{FF2B5EF4-FFF2-40B4-BE49-F238E27FC236}">
                <a16:creationId xmlns:a16="http://schemas.microsoft.com/office/drawing/2014/main" xmlns="" id="{EF95CD2D-D2E0-4144-A82C-8222B1556EB6}"/>
              </a:ext>
            </a:extLst>
          </p:cNvPr>
          <p:cNvSpPr/>
          <p:nvPr/>
        </p:nvSpPr>
        <p:spPr bwMode="auto">
          <a:xfrm>
            <a:off x="1905854" y="3302388"/>
            <a:ext cx="9470806" cy="435302"/>
          </a:xfrm>
          <a:prstGeom prst="rect">
            <a:avLst/>
          </a:prstGeom>
          <a:noFill/>
          <a:ln w="19050"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100" dirty="0" err="1">
                <a:solidFill>
                  <a:srgbClr val="1964AA"/>
                </a:solidFill>
              </a:rPr>
              <a:t>Mystery</a:t>
            </a:r>
            <a:r>
              <a:rPr lang="cs-CZ" sz="1100" dirty="0">
                <a:solidFill>
                  <a:srgbClr val="1964AA"/>
                </a:solidFill>
              </a:rPr>
              <a:t> </a:t>
            </a:r>
            <a:r>
              <a:rPr lang="cs-CZ" sz="1100" dirty="0" err="1">
                <a:solidFill>
                  <a:srgbClr val="1964AA"/>
                </a:solidFill>
              </a:rPr>
              <a:t>Shoppeři</a:t>
            </a:r>
            <a:r>
              <a:rPr lang="cs-CZ" sz="1100" dirty="0">
                <a:solidFill>
                  <a:srgbClr val="1964AA"/>
                </a:solidFill>
              </a:rPr>
              <a:t> dále hodnotili vybavenost propagačními materiály, jejich aktuálnost a dostupnost map k nahlédnutí/prodeji.</a:t>
            </a:r>
          </a:p>
          <a:p>
            <a:pPr algn="ctr"/>
            <a:r>
              <a:rPr lang="cs-CZ" sz="1100" dirty="0">
                <a:solidFill>
                  <a:srgbClr val="1964AA"/>
                </a:solidFill>
              </a:rPr>
              <a:t>Zde se jako slabina ukázala hlavně dostupnost map k nahlédnutí/prodeji v případě TIC v Jeseníkách.</a:t>
            </a:r>
          </a:p>
        </p:txBody>
      </p:sp>
      <p:pic>
        <p:nvPicPr>
          <p:cNvPr id="30" name="Grafický objekt 29" descr="Noviny">
            <a:extLst>
              <a:ext uri="{FF2B5EF4-FFF2-40B4-BE49-F238E27FC236}">
                <a16:creationId xmlns:a16="http://schemas.microsoft.com/office/drawing/2014/main" xmlns="" id="{A31D009A-3E34-4469-B70C-AD0EECE73EB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15674" y="3299428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22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19961"/>
          </a:xfrm>
        </p:spPr>
        <p:txBody>
          <a:bodyPr anchor="ctr">
            <a:noAutofit/>
          </a:bodyPr>
          <a:lstStyle/>
          <a:p>
            <a:r>
              <a:rPr lang="cs-CZ" dirty="0"/>
              <a:t>Interiér a vybavenost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Zástupný symbol pro obsah 4">
            <a:extLst>
              <a:ext uri="{FF2B5EF4-FFF2-40B4-BE49-F238E27FC236}">
                <a16:creationId xmlns:a16="http://schemas.microsoft.com/office/drawing/2014/main" xmlns="" id="{E1B4100B-4727-4138-9790-4B150281669D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769603" y="1872595"/>
          <a:ext cx="9258407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Zástupný symbol pro obsah 4">
            <a:extLst>
              <a:ext uri="{FF2B5EF4-FFF2-40B4-BE49-F238E27FC236}">
                <a16:creationId xmlns:a16="http://schemas.microsoft.com/office/drawing/2014/main" xmlns="" id="{740C06E9-F48F-40C2-B096-95C96CE5528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769603" y="3429000"/>
          <a:ext cx="9190349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Zástupný symbol pro obsah 4">
            <a:extLst>
              <a:ext uri="{FF2B5EF4-FFF2-40B4-BE49-F238E27FC236}">
                <a16:creationId xmlns:a16="http://schemas.microsoft.com/office/drawing/2014/main" xmlns="" id="{B14E0EC8-EE50-429D-9A05-8189079D5297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828498" y="4974672"/>
          <a:ext cx="9072557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xmlns="" id="{B3F38ED4-FEB7-4FA8-860E-5686CC52C575}"/>
              </a:ext>
            </a:extLst>
          </p:cNvPr>
          <p:cNvSpPr txBox="1">
            <a:spLocks/>
          </p:cNvSpPr>
          <p:nvPr/>
        </p:nvSpPr>
        <p:spPr>
          <a:xfrm>
            <a:off x="0" y="1010193"/>
            <a:ext cx="12192000" cy="824381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dirty="0"/>
              <a:t>V jesenických TIC v </a:t>
            </a:r>
            <a:r>
              <a:rPr lang="cs-CZ" sz="1800" dirty="0">
                <a:solidFill>
                  <a:srgbClr val="009FE3"/>
                </a:solidFill>
              </a:rPr>
              <a:t>29%</a:t>
            </a:r>
            <a:r>
              <a:rPr lang="cs-CZ" sz="1800" dirty="0"/>
              <a:t> případů </a:t>
            </a:r>
            <a:r>
              <a:rPr lang="cs-CZ" sz="1800" dirty="0">
                <a:solidFill>
                  <a:srgbClr val="009FE3"/>
                </a:solidFill>
              </a:rPr>
              <a:t>chyběla mapa k nahlédnutí</a:t>
            </a:r>
            <a:r>
              <a:rPr lang="cs-CZ" sz="1800" dirty="0"/>
              <a:t>, což přispělo k horšímu hodnocení této sekce oproti TIC na Střední Moravě. </a:t>
            </a:r>
            <a:r>
              <a:rPr lang="cs-CZ" sz="1800" dirty="0">
                <a:solidFill>
                  <a:srgbClr val="009FE3"/>
                </a:solidFill>
              </a:rPr>
              <a:t>Žádný problém </a:t>
            </a:r>
            <a:r>
              <a:rPr lang="cs-CZ" sz="1800" dirty="0"/>
              <a:t>není </a:t>
            </a:r>
            <a:r>
              <a:rPr lang="cs-CZ" sz="1800" dirty="0">
                <a:solidFill>
                  <a:srgbClr val="009FE3"/>
                </a:solidFill>
              </a:rPr>
              <a:t>s čistotou a upraveností</a:t>
            </a:r>
            <a:r>
              <a:rPr lang="cs-CZ" sz="1800" dirty="0"/>
              <a:t>, nevyskytují se zde ani materiály na již proběhlé akce.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8" y="3495977"/>
            <a:ext cx="1024749" cy="650716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4" y="5023425"/>
            <a:ext cx="1427223" cy="547382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xmlns="" id="{CA28866A-3930-40FC-907B-BB87B02595BD}"/>
              </a:ext>
            </a:extLst>
          </p:cNvPr>
          <p:cNvSpPr txBox="1"/>
          <p:nvPr/>
        </p:nvSpPr>
        <p:spPr>
          <a:xfrm>
            <a:off x="546624" y="5570807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(N=41)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xmlns="" id="{CB68BB1C-B217-4CA1-9549-F4F999B8D5C1}"/>
              </a:ext>
            </a:extLst>
          </p:cNvPr>
          <p:cNvSpPr txBox="1"/>
          <p:nvPr/>
        </p:nvSpPr>
        <p:spPr>
          <a:xfrm>
            <a:off x="573466" y="4008193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(N=38)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xmlns="" id="{6D1541E4-40A7-44E6-BEE4-9A463E6860F0}"/>
              </a:ext>
            </a:extLst>
          </p:cNvPr>
          <p:cNvSpPr txBox="1"/>
          <p:nvPr/>
        </p:nvSpPr>
        <p:spPr>
          <a:xfrm>
            <a:off x="573465" y="2335414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(N=79)</a:t>
            </a: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09" y="2049717"/>
            <a:ext cx="946676" cy="286017"/>
          </a:xfrm>
          <a:prstGeom prst="rect">
            <a:avLst/>
          </a:prstGeom>
        </p:spPr>
      </p:pic>
      <p:sp>
        <p:nvSpPr>
          <p:cNvPr id="15" name="Obdélník 14">
            <a:extLst>
              <a:ext uri="{FF2B5EF4-FFF2-40B4-BE49-F238E27FC236}">
                <a16:creationId xmlns:a16="http://schemas.microsoft.com/office/drawing/2014/main" xmlns="" id="{57F06392-343C-4901-8FF1-51572E2BC9B4}"/>
              </a:ext>
            </a:extLst>
          </p:cNvPr>
          <p:cNvSpPr/>
          <p:nvPr/>
        </p:nvSpPr>
        <p:spPr>
          <a:xfrm>
            <a:off x="815340" y="6538784"/>
            <a:ext cx="308610" cy="147766"/>
          </a:xfrm>
          <a:prstGeom prst="rect">
            <a:avLst/>
          </a:prstGeom>
          <a:solidFill>
            <a:srgbClr val="2E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xmlns="" id="{110A3A7E-686C-4F07-9BF8-32E21D5A44A7}"/>
              </a:ext>
            </a:extLst>
          </p:cNvPr>
          <p:cNvSpPr txBox="1"/>
          <p:nvPr/>
        </p:nvSpPr>
        <p:spPr>
          <a:xfrm>
            <a:off x="1123950" y="6468146"/>
            <a:ext cx="830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- 75%-100% silná stránka,              50%-75% pásmo ohrožení,            0%-50% velký prostor pro zlepšení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xmlns="" id="{B12F0DAA-6D6B-45BF-B9F6-1A7FCEDC5622}"/>
              </a:ext>
            </a:extLst>
          </p:cNvPr>
          <p:cNvSpPr/>
          <p:nvPr/>
        </p:nvSpPr>
        <p:spPr>
          <a:xfrm>
            <a:off x="2922285" y="6531697"/>
            <a:ext cx="308610" cy="147766"/>
          </a:xfrm>
          <a:prstGeom prst="rect">
            <a:avLst/>
          </a:prstGeom>
          <a:solidFill>
            <a:srgbClr val="D6C4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xmlns="" id="{2E75763C-3A63-4334-8D35-0A7543FFC2C8}"/>
              </a:ext>
            </a:extLst>
          </p:cNvPr>
          <p:cNvSpPr/>
          <p:nvPr/>
        </p:nvSpPr>
        <p:spPr>
          <a:xfrm>
            <a:off x="4967302" y="6531697"/>
            <a:ext cx="308610" cy="147766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532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ál 4">
            <a:extLst>
              <a:ext uri="{FF2B5EF4-FFF2-40B4-BE49-F238E27FC236}">
                <a16:creationId xmlns:a16="http://schemas.microsoft.com/office/drawing/2014/main" xmlns="" id="{BA30F943-43A7-4166-9AE6-E20625109201}"/>
              </a:ext>
            </a:extLst>
          </p:cNvPr>
          <p:cNvSpPr/>
          <p:nvPr/>
        </p:nvSpPr>
        <p:spPr>
          <a:xfrm>
            <a:off x="-789037" y="3571683"/>
            <a:ext cx="4274804" cy="4147787"/>
          </a:xfrm>
          <a:prstGeom prst="ellipse">
            <a:avLst/>
          </a:prstGeom>
          <a:blipFill dpi="0" rotWithShape="1">
            <a:blip r:embed="rId3">
              <a:alphaModFix amt="98000"/>
            </a:blip>
            <a:srcRect/>
            <a:stretch>
              <a:fillRect l="18520" t="-1114" r="-540" b="204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13" name="Nadpis 5">
            <a:extLst>
              <a:ext uri="{FF2B5EF4-FFF2-40B4-BE49-F238E27FC236}">
                <a16:creationId xmlns:a16="http://schemas.microsoft.com/office/drawing/2014/main" xmlns="" id="{9920864C-6204-49FD-B424-5CCEE1B89B51}"/>
              </a:ext>
            </a:extLst>
          </p:cNvPr>
          <p:cNvSpPr txBox="1">
            <a:spLocks/>
          </p:cNvSpPr>
          <p:nvPr/>
        </p:nvSpPr>
        <p:spPr>
          <a:xfrm>
            <a:off x="772382" y="2206662"/>
            <a:ext cx="10561320" cy="107965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000" dirty="0">
                <a:solidFill>
                  <a:schemeClr val="bg1"/>
                </a:solidFill>
              </a:rPr>
              <a:t>Základní přehled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xmlns="" id="{0F8B68B7-D9C0-4FB4-9ED4-5E0F33BE42D7}"/>
              </a:ext>
            </a:extLst>
          </p:cNvPr>
          <p:cNvSpPr txBox="1"/>
          <p:nvPr/>
        </p:nvSpPr>
        <p:spPr>
          <a:xfrm>
            <a:off x="355940" y="4872709"/>
            <a:ext cx="27370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Obsah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Cíle výzkumu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Metodologie</a:t>
            </a:r>
          </a:p>
        </p:txBody>
      </p:sp>
    </p:spTree>
    <p:extLst>
      <p:ext uri="{BB962C8B-B14F-4D97-AF65-F5344CB8AC3E}">
        <p14:creationId xmlns:p14="http://schemas.microsoft.com/office/powerpoint/2010/main" val="5863351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2">
            <a:extLst>
              <a:ext uri="{FF2B5EF4-FFF2-40B4-BE49-F238E27FC236}">
                <a16:creationId xmlns:a16="http://schemas.microsoft.com/office/drawing/2014/main" xmlns="" id="{E327EF3C-406D-439C-BFEE-F2921D9D21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340" y="368611"/>
            <a:ext cx="10561320" cy="861542"/>
          </a:xfrm>
        </p:spPr>
        <p:txBody>
          <a:bodyPr anchor="ctr">
            <a:noAutofit/>
          </a:bodyPr>
          <a:lstStyle/>
          <a:p>
            <a:r>
              <a:rPr lang="cs-CZ" dirty="0"/>
              <a:t>Značení a otevírací doba - shrnutí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6AA47D02-DC66-45BD-9DDD-1E65F100E6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20</a:t>
            </a:fld>
            <a:endParaRPr lang="cs-CZ" dirty="0"/>
          </a:p>
        </p:txBody>
      </p:sp>
      <p:sp>
        <p:nvSpPr>
          <p:cNvPr id="19" name="Zástupný symbol pro obsah 7">
            <a:extLst>
              <a:ext uri="{FF2B5EF4-FFF2-40B4-BE49-F238E27FC236}">
                <a16:creationId xmlns:a16="http://schemas.microsoft.com/office/drawing/2014/main" xmlns="" id="{902A24A7-3004-4F0E-A9A9-EB073E36207B}"/>
              </a:ext>
            </a:extLst>
          </p:cNvPr>
          <p:cNvSpPr txBox="1">
            <a:spLocks/>
          </p:cNvSpPr>
          <p:nvPr/>
        </p:nvSpPr>
        <p:spPr>
          <a:xfrm>
            <a:off x="3402129" y="2175892"/>
            <a:ext cx="2878430" cy="352329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Označení „i“</a:t>
            </a:r>
          </a:p>
          <a:p>
            <a:pPr marL="0" indent="0">
              <a:buFont typeface="Wingdings" pitchFamily="2" charset="2"/>
              <a:buNone/>
            </a:pPr>
            <a:endParaRPr lang="cs-CZ" sz="1400" dirty="0"/>
          </a:p>
        </p:txBody>
      </p:sp>
      <p:pic>
        <p:nvPicPr>
          <p:cNvPr id="22" name="Obrázek 21">
            <a:extLst>
              <a:ext uri="{FF2B5EF4-FFF2-40B4-BE49-F238E27FC236}">
                <a16:creationId xmlns:a16="http://schemas.microsoft.com/office/drawing/2014/main" xmlns="" id="{8A8750E1-8ED6-4042-BDFC-39F349EDD4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261" y="1334416"/>
            <a:ext cx="724166" cy="724166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xmlns="" id="{E49A6295-D2AC-4D7D-AD3D-347E0C8006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049" y="1346333"/>
            <a:ext cx="700331" cy="700331"/>
          </a:xfrm>
          <a:prstGeom prst="rect">
            <a:avLst/>
          </a:prstGeom>
        </p:spPr>
      </p:pic>
      <p:pic>
        <p:nvPicPr>
          <p:cNvPr id="24" name="Grafický objekt 23" descr="Symbol zvednutého palce">
            <a:extLst>
              <a:ext uri="{FF2B5EF4-FFF2-40B4-BE49-F238E27FC236}">
                <a16:creationId xmlns:a16="http://schemas.microsoft.com/office/drawing/2014/main" xmlns="" id="{802DEAAC-1741-480F-B72E-3B058DB934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V="1">
            <a:off x="7761002" y="1385564"/>
            <a:ext cx="458148" cy="458148"/>
          </a:xfrm>
          <a:prstGeom prst="rect">
            <a:avLst/>
          </a:prstGeom>
        </p:spPr>
      </p:pic>
      <p:sp>
        <p:nvSpPr>
          <p:cNvPr id="28" name="Zástupný symbol pro obsah 7">
            <a:extLst>
              <a:ext uri="{FF2B5EF4-FFF2-40B4-BE49-F238E27FC236}">
                <a16:creationId xmlns:a16="http://schemas.microsoft.com/office/drawing/2014/main" xmlns="" id="{93AE0A14-265D-404C-A7BB-A8BB546C93AD}"/>
              </a:ext>
            </a:extLst>
          </p:cNvPr>
          <p:cNvSpPr txBox="1">
            <a:spLocks/>
          </p:cNvSpPr>
          <p:nvPr/>
        </p:nvSpPr>
        <p:spPr>
          <a:xfrm>
            <a:off x="4559054" y="2116983"/>
            <a:ext cx="3846320" cy="812084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V mimosezóně otevřena</a:t>
            </a:r>
            <a:br>
              <a:rPr lang="cs-CZ" sz="1200" dirty="0"/>
            </a:br>
            <a:r>
              <a:rPr lang="cs-CZ" sz="1200" dirty="0"/>
              <a:t>většina TIC</a:t>
            </a:r>
          </a:p>
        </p:txBody>
      </p:sp>
      <p:sp>
        <p:nvSpPr>
          <p:cNvPr id="35" name="Obdélníkový popisek 59">
            <a:extLst>
              <a:ext uri="{FF2B5EF4-FFF2-40B4-BE49-F238E27FC236}">
                <a16:creationId xmlns:a16="http://schemas.microsoft.com/office/drawing/2014/main" xmlns="" id="{22A5A2CE-B22A-4B62-8F75-7A99BA81315E}"/>
              </a:ext>
            </a:extLst>
          </p:cNvPr>
          <p:cNvSpPr/>
          <p:nvPr/>
        </p:nvSpPr>
        <p:spPr bwMode="auto">
          <a:xfrm>
            <a:off x="1905854" y="2785146"/>
            <a:ext cx="9470806" cy="411036"/>
          </a:xfrm>
          <a:prstGeom prst="rect">
            <a:avLst/>
          </a:prstGeom>
          <a:noFill/>
          <a:ln w="19050"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100" dirty="0">
                <a:solidFill>
                  <a:srgbClr val="1964AA"/>
                </a:solidFill>
              </a:rPr>
              <a:t>TIC jsou jasně značena symbolem „i“, pokulhává ale jejich připravenost na zahraniční turisty ve smyslu označení TIC a uvedení otevírací doby v cizím jazyce. </a:t>
            </a:r>
          </a:p>
        </p:txBody>
      </p:sp>
      <p:sp>
        <p:nvSpPr>
          <p:cNvPr id="39" name="Obdélníkový popisek 59">
            <a:extLst>
              <a:ext uri="{FF2B5EF4-FFF2-40B4-BE49-F238E27FC236}">
                <a16:creationId xmlns:a16="http://schemas.microsoft.com/office/drawing/2014/main" xmlns="" id="{B974E536-A298-4220-A404-BEBADB6527AB}"/>
              </a:ext>
            </a:extLst>
          </p:cNvPr>
          <p:cNvSpPr/>
          <p:nvPr/>
        </p:nvSpPr>
        <p:spPr bwMode="auto">
          <a:xfrm>
            <a:off x="1897816" y="3271613"/>
            <a:ext cx="9486881" cy="544284"/>
          </a:xfrm>
          <a:prstGeom prst="rect">
            <a:avLst/>
          </a:prstGeom>
          <a:noFill/>
          <a:ln w="19050"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1100" dirty="0">
                <a:solidFill>
                  <a:srgbClr val="1964AA"/>
                </a:solidFill>
              </a:rPr>
              <a:t>Otevírací doba je pro všechna TIC snadno dohledatelná i on-line. Několik TIC je otevřeno pouze v hlavní letní sezóně. </a:t>
            </a:r>
            <a:br>
              <a:rPr lang="cs-CZ" sz="1100" dirty="0">
                <a:solidFill>
                  <a:srgbClr val="1964AA"/>
                </a:solidFill>
              </a:rPr>
            </a:br>
            <a:r>
              <a:rPr lang="cs-CZ" sz="1100" dirty="0" smtClean="0">
                <a:solidFill>
                  <a:srgbClr val="1964AA"/>
                </a:solidFill>
              </a:rPr>
              <a:t>Ve 4 případech se </a:t>
            </a:r>
            <a:r>
              <a:rPr lang="cs-CZ" sz="1100" dirty="0">
                <a:solidFill>
                  <a:srgbClr val="1964AA"/>
                </a:solidFill>
              </a:rPr>
              <a:t>stalo, že </a:t>
            </a:r>
            <a:r>
              <a:rPr lang="cs-CZ" sz="1100" dirty="0" err="1">
                <a:solidFill>
                  <a:srgbClr val="1964AA"/>
                </a:solidFill>
              </a:rPr>
              <a:t>Mystery</a:t>
            </a:r>
            <a:r>
              <a:rPr lang="cs-CZ" sz="1100" dirty="0">
                <a:solidFill>
                  <a:srgbClr val="1964AA"/>
                </a:solidFill>
              </a:rPr>
              <a:t> </a:t>
            </a:r>
            <a:r>
              <a:rPr lang="cs-CZ" sz="1100" dirty="0" err="1">
                <a:solidFill>
                  <a:srgbClr val="1964AA"/>
                </a:solidFill>
              </a:rPr>
              <a:t>Shopper</a:t>
            </a:r>
            <a:r>
              <a:rPr lang="cs-CZ" sz="1100" dirty="0">
                <a:solidFill>
                  <a:srgbClr val="1964AA"/>
                </a:solidFill>
              </a:rPr>
              <a:t> vyrazil do TIC, které bylo uzavřeno, ač mělo</a:t>
            </a:r>
            <a:br>
              <a:rPr lang="cs-CZ" sz="1100" dirty="0">
                <a:solidFill>
                  <a:srgbClr val="1964AA"/>
                </a:solidFill>
              </a:rPr>
            </a:br>
            <a:r>
              <a:rPr lang="cs-CZ" sz="1100" dirty="0">
                <a:solidFill>
                  <a:srgbClr val="1964AA"/>
                </a:solidFill>
              </a:rPr>
              <a:t>dle dostupných informací být otevřeno. 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xmlns="" id="{9B078502-A08A-47A7-81BC-B73366D2FFC9}"/>
              </a:ext>
            </a:extLst>
          </p:cNvPr>
          <p:cNvSpPr/>
          <p:nvPr/>
        </p:nvSpPr>
        <p:spPr>
          <a:xfrm>
            <a:off x="987647" y="3206458"/>
            <a:ext cx="918207" cy="689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b="1" dirty="0">
                <a:solidFill>
                  <a:schemeClr val="tx1"/>
                </a:solidFill>
              </a:rPr>
              <a:t>OTEVÍRACÍ DOBA</a:t>
            </a: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xmlns="" id="{7229812C-BBA1-4C2C-AAF0-BA0DD4AB83D1}"/>
              </a:ext>
            </a:extLst>
          </p:cNvPr>
          <p:cNvSpPr/>
          <p:nvPr/>
        </p:nvSpPr>
        <p:spPr>
          <a:xfrm>
            <a:off x="930973" y="2640359"/>
            <a:ext cx="918207" cy="689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100" b="1" dirty="0">
                <a:solidFill>
                  <a:schemeClr val="tx1"/>
                </a:solidFill>
              </a:rPr>
              <a:t>ZNAČENÍ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xmlns="" id="{068CA555-9595-4576-A052-F8E495E29FE7}"/>
              </a:ext>
            </a:extLst>
          </p:cNvPr>
          <p:cNvSpPr txBox="1"/>
          <p:nvPr/>
        </p:nvSpPr>
        <p:spPr>
          <a:xfrm>
            <a:off x="880844" y="1251457"/>
            <a:ext cx="362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Nejlépe hodnocené parametry: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xmlns="" id="{49596D27-C58F-4066-B8BD-F241D0408025}"/>
              </a:ext>
            </a:extLst>
          </p:cNvPr>
          <p:cNvSpPr/>
          <p:nvPr/>
        </p:nvSpPr>
        <p:spPr>
          <a:xfrm>
            <a:off x="889344" y="2222851"/>
            <a:ext cx="1717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Shrnutí za NMS:</a:t>
            </a:r>
          </a:p>
        </p:txBody>
      </p:sp>
      <p:sp>
        <p:nvSpPr>
          <p:cNvPr id="31" name="Zástupný symbol pro obsah 7">
            <a:extLst>
              <a:ext uri="{FF2B5EF4-FFF2-40B4-BE49-F238E27FC236}">
                <a16:creationId xmlns:a16="http://schemas.microsoft.com/office/drawing/2014/main" xmlns="" id="{7305D7C6-3D02-401E-8B1C-96871AE22D8B}"/>
              </a:ext>
            </a:extLst>
          </p:cNvPr>
          <p:cNvSpPr txBox="1">
            <a:spLocks/>
          </p:cNvSpPr>
          <p:nvPr/>
        </p:nvSpPr>
        <p:spPr>
          <a:xfrm>
            <a:off x="6550861" y="2077177"/>
            <a:ext cx="2878430" cy="661615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Název a otevírací doba v cizím jazyce</a:t>
            </a:r>
          </a:p>
        </p:txBody>
      </p:sp>
      <p:pic>
        <p:nvPicPr>
          <p:cNvPr id="27" name="Grafický objekt 26" descr="Symbol zvednutého palce">
            <a:extLst>
              <a:ext uri="{FF2B5EF4-FFF2-40B4-BE49-F238E27FC236}">
                <a16:creationId xmlns:a16="http://schemas.microsoft.com/office/drawing/2014/main" xmlns="" id="{D6124453-4A8E-41FA-894E-13209BD1655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V="1">
            <a:off x="9147299" y="1408263"/>
            <a:ext cx="399990" cy="399990"/>
          </a:xfrm>
          <a:prstGeom prst="rect">
            <a:avLst/>
          </a:prstGeom>
        </p:spPr>
      </p:pic>
      <p:pic>
        <p:nvPicPr>
          <p:cNvPr id="30" name="Grafický objekt 29" descr="Symbol zvednutého palce">
            <a:extLst>
              <a:ext uri="{FF2B5EF4-FFF2-40B4-BE49-F238E27FC236}">
                <a16:creationId xmlns:a16="http://schemas.microsoft.com/office/drawing/2014/main" xmlns="" id="{B04DA630-53A9-4D76-A90F-4680D00453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V="1">
            <a:off x="10590800" y="1500279"/>
            <a:ext cx="248688" cy="248688"/>
          </a:xfrm>
          <a:prstGeom prst="rect">
            <a:avLst/>
          </a:prstGeom>
        </p:spPr>
      </p:pic>
      <p:sp>
        <p:nvSpPr>
          <p:cNvPr id="32" name="Zástupný symbol pro obsah 7">
            <a:extLst>
              <a:ext uri="{FF2B5EF4-FFF2-40B4-BE49-F238E27FC236}">
                <a16:creationId xmlns:a16="http://schemas.microsoft.com/office/drawing/2014/main" xmlns="" id="{A4197D55-F823-45D8-9746-AEDC4E0F06C2}"/>
              </a:ext>
            </a:extLst>
          </p:cNvPr>
          <p:cNvSpPr txBox="1">
            <a:spLocks/>
          </p:cNvSpPr>
          <p:nvPr/>
        </p:nvSpPr>
        <p:spPr>
          <a:xfrm>
            <a:off x="8074354" y="2041152"/>
            <a:ext cx="2709874" cy="812084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Platná otevírací doba v reálu i online</a:t>
            </a:r>
          </a:p>
          <a:p>
            <a:pPr marL="0" indent="0">
              <a:buFont typeface="Wingdings" pitchFamily="2" charset="2"/>
              <a:buNone/>
            </a:pPr>
            <a:endParaRPr lang="cs-CZ" sz="1800" dirty="0"/>
          </a:p>
        </p:txBody>
      </p:sp>
      <p:sp>
        <p:nvSpPr>
          <p:cNvPr id="33" name="Zástupný symbol pro obsah 7">
            <a:extLst>
              <a:ext uri="{FF2B5EF4-FFF2-40B4-BE49-F238E27FC236}">
                <a16:creationId xmlns:a16="http://schemas.microsoft.com/office/drawing/2014/main" xmlns="" id="{18F183DF-30CC-4084-A27A-93AC842CC9CB}"/>
              </a:ext>
            </a:extLst>
          </p:cNvPr>
          <p:cNvSpPr txBox="1">
            <a:spLocks/>
          </p:cNvSpPr>
          <p:nvPr/>
        </p:nvSpPr>
        <p:spPr>
          <a:xfrm>
            <a:off x="9048891" y="2174202"/>
            <a:ext cx="3332506" cy="812084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cs-CZ" sz="1200" dirty="0"/>
              <a:t>Chybějící „i“</a:t>
            </a:r>
          </a:p>
        </p:txBody>
      </p:sp>
      <p:pic>
        <p:nvPicPr>
          <p:cNvPr id="34" name="Obrázek 33">
            <a:extLst>
              <a:ext uri="{FF2B5EF4-FFF2-40B4-BE49-F238E27FC236}">
                <a16:creationId xmlns:a16="http://schemas.microsoft.com/office/drawing/2014/main" xmlns="" id="{78DD0B16-CAB9-4D11-BB6E-4B671F347C8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4733" y="2838860"/>
            <a:ext cx="331959" cy="331959"/>
          </a:xfrm>
          <a:prstGeom prst="rect">
            <a:avLst/>
          </a:prstGeom>
        </p:spPr>
      </p:pic>
      <p:pic>
        <p:nvPicPr>
          <p:cNvPr id="15" name="Grafický objekt 14" descr="Stopky">
            <a:extLst>
              <a:ext uri="{FF2B5EF4-FFF2-40B4-BE49-F238E27FC236}">
                <a16:creationId xmlns:a16="http://schemas.microsoft.com/office/drawing/2014/main" xmlns="" id="{58C04401-9C5E-40F8-91A9-50B7F3A23E5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127944" y="3283338"/>
            <a:ext cx="518766" cy="518766"/>
          </a:xfrm>
          <a:prstGeom prst="rect">
            <a:avLst/>
          </a:prstGeom>
        </p:spPr>
      </p:pic>
      <p:sp>
        <p:nvSpPr>
          <p:cNvPr id="16" name="Řečová bublina: obdélníkový bublinový popisek se zakulacenými rohy 15">
            <a:extLst>
              <a:ext uri="{FF2B5EF4-FFF2-40B4-BE49-F238E27FC236}">
                <a16:creationId xmlns:a16="http://schemas.microsoft.com/office/drawing/2014/main" xmlns="" id="{C797D11C-E93B-452C-9719-23CB1121514A}"/>
              </a:ext>
            </a:extLst>
          </p:cNvPr>
          <p:cNvSpPr/>
          <p:nvPr/>
        </p:nvSpPr>
        <p:spPr>
          <a:xfrm>
            <a:off x="1277432" y="4462171"/>
            <a:ext cx="2658610" cy="1854546"/>
          </a:xfrm>
          <a:prstGeom prst="wedgeRoundRectCallout">
            <a:avLst>
              <a:gd name="adj1" fmla="val -71040"/>
              <a:gd name="adj2" fmla="val -43266"/>
              <a:gd name="adj3" fmla="val 1666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accent6">
                    <a:lumMod val="50000"/>
                  </a:schemeClr>
                </a:solidFill>
              </a:rPr>
              <a:t>Jasné značení a odpovídající otevírací doba jsou brány jako samozřejmost.</a:t>
            </a:r>
            <a:br>
              <a:rPr lang="cs-CZ" sz="14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cs-CZ" sz="1400" dirty="0">
                <a:solidFill>
                  <a:schemeClr val="accent6">
                    <a:lumMod val="50000"/>
                  </a:schemeClr>
                </a:solidFill>
              </a:rPr>
              <a:t>Nepromítají se proto do pozitivních slovních hodnocení, spíše pouze do negativních, a to v případech, kdy bylo těžké TIC najít, nebo bylo uzavřeno… </a:t>
            </a:r>
          </a:p>
        </p:txBody>
      </p:sp>
    </p:spTree>
    <p:extLst>
      <p:ext uri="{BB962C8B-B14F-4D97-AF65-F5344CB8AC3E}">
        <p14:creationId xmlns:p14="http://schemas.microsoft.com/office/powerpoint/2010/main" val="75827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19961"/>
          </a:xfrm>
        </p:spPr>
        <p:txBody>
          <a:bodyPr anchor="ctr">
            <a:noAutofit/>
          </a:bodyPr>
          <a:lstStyle/>
          <a:p>
            <a:r>
              <a:rPr lang="cs-CZ" dirty="0"/>
              <a:t>Značení a otevírací doba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Zástupný symbol pro obsah 4">
            <a:extLst>
              <a:ext uri="{FF2B5EF4-FFF2-40B4-BE49-F238E27FC236}">
                <a16:creationId xmlns:a16="http://schemas.microsoft.com/office/drawing/2014/main" xmlns="" id="{E1B4100B-4727-4138-9790-4B15028166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7707046"/>
              </p:ext>
            </p:extLst>
          </p:nvPr>
        </p:nvGraphicFramePr>
        <p:xfrm>
          <a:off x="1769601" y="1904480"/>
          <a:ext cx="9258407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Zástupný symbol pro obsah 4">
            <a:extLst>
              <a:ext uri="{FF2B5EF4-FFF2-40B4-BE49-F238E27FC236}">
                <a16:creationId xmlns:a16="http://schemas.microsoft.com/office/drawing/2014/main" xmlns="" id="{740C06E9-F48F-40C2-B096-95C96CE552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8290117"/>
              </p:ext>
            </p:extLst>
          </p:nvPr>
        </p:nvGraphicFramePr>
        <p:xfrm>
          <a:off x="1769602" y="3429000"/>
          <a:ext cx="9258407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Zástupný symbol pro obsah 4">
            <a:extLst>
              <a:ext uri="{FF2B5EF4-FFF2-40B4-BE49-F238E27FC236}">
                <a16:creationId xmlns:a16="http://schemas.microsoft.com/office/drawing/2014/main" xmlns="" id="{B14E0EC8-EE50-429D-9A05-8189079D52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4742159"/>
              </p:ext>
            </p:extLst>
          </p:nvPr>
        </p:nvGraphicFramePr>
        <p:xfrm>
          <a:off x="1769603" y="4862874"/>
          <a:ext cx="9258407" cy="1415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Zástupný symbol pro obsah 7">
            <a:extLst>
              <a:ext uri="{FF2B5EF4-FFF2-40B4-BE49-F238E27FC236}">
                <a16:creationId xmlns:a16="http://schemas.microsoft.com/office/drawing/2014/main" xmlns="" id="{B3F38ED4-FEB7-4FA8-860E-5686CC52C575}"/>
              </a:ext>
            </a:extLst>
          </p:cNvPr>
          <p:cNvSpPr txBox="1">
            <a:spLocks/>
          </p:cNvSpPr>
          <p:nvPr/>
        </p:nvSpPr>
        <p:spPr>
          <a:xfrm>
            <a:off x="0" y="1010194"/>
            <a:ext cx="12192000" cy="654885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dirty="0"/>
              <a:t>TIC </a:t>
            </a:r>
            <a:r>
              <a:rPr lang="cs-CZ" sz="1800" dirty="0">
                <a:solidFill>
                  <a:srgbClr val="009FE3"/>
                </a:solidFill>
              </a:rPr>
              <a:t>nejsou</a:t>
            </a:r>
            <a:r>
              <a:rPr lang="cs-CZ" sz="1800" dirty="0"/>
              <a:t> v </a:t>
            </a:r>
            <a:r>
              <a:rPr lang="cs-CZ" sz="1800" dirty="0">
                <a:solidFill>
                  <a:srgbClr val="009FE3"/>
                </a:solidFill>
              </a:rPr>
              <a:t>44%</a:t>
            </a:r>
            <a:r>
              <a:rPr lang="cs-CZ" sz="1800" dirty="0"/>
              <a:t> případů </a:t>
            </a:r>
            <a:r>
              <a:rPr lang="cs-CZ" sz="1800" dirty="0">
                <a:solidFill>
                  <a:srgbClr val="009FE3"/>
                </a:solidFill>
              </a:rPr>
              <a:t>označeny názvem v cizím jazyce</a:t>
            </a:r>
            <a:r>
              <a:rPr lang="cs-CZ" sz="1800" dirty="0"/>
              <a:t>, u </a:t>
            </a:r>
            <a:r>
              <a:rPr lang="cs-CZ" sz="1800" dirty="0">
                <a:solidFill>
                  <a:srgbClr val="009FE3"/>
                </a:solidFill>
              </a:rPr>
              <a:t>40% chybí viditelná otevírací doba v cizím jazyce</a:t>
            </a:r>
            <a:r>
              <a:rPr lang="cs-CZ" sz="1800" dirty="0"/>
              <a:t>.  </a:t>
            </a:r>
            <a:br>
              <a:rPr lang="cs-CZ" sz="1800" dirty="0"/>
            </a:br>
            <a:r>
              <a:rPr lang="cs-CZ" sz="1800" dirty="0"/>
              <a:t>V Jeseníkách navíc 41% kontrolovaných TIC není správně označeno samolepkou. 21% kontrolovaných TIC nemá viditelný platný Certifikát TIC.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FAF5FB1F-7573-4E5D-978E-DA1E0991A6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68" y="3495977"/>
            <a:ext cx="1024749" cy="650716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031C0762-0DCD-42A3-90BF-3C8EBF5F110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4" y="5023425"/>
            <a:ext cx="1427223" cy="547382"/>
          </a:xfrm>
          <a:prstGeom prst="rect">
            <a:avLst/>
          </a:prstGeom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xmlns="" id="{CA28866A-3930-40FC-907B-BB87B02595BD}"/>
              </a:ext>
            </a:extLst>
          </p:cNvPr>
          <p:cNvSpPr txBox="1"/>
          <p:nvPr/>
        </p:nvSpPr>
        <p:spPr>
          <a:xfrm>
            <a:off x="546624" y="5570807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(N=41)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xmlns="" id="{CB68BB1C-B217-4CA1-9549-F4F999B8D5C1}"/>
              </a:ext>
            </a:extLst>
          </p:cNvPr>
          <p:cNvSpPr txBox="1"/>
          <p:nvPr/>
        </p:nvSpPr>
        <p:spPr>
          <a:xfrm>
            <a:off x="573466" y="4008193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(N=38)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xmlns="" id="{6D1541E4-40A7-44E6-BEE4-9A463E6860F0}"/>
              </a:ext>
            </a:extLst>
          </p:cNvPr>
          <p:cNvSpPr txBox="1"/>
          <p:nvPr/>
        </p:nvSpPr>
        <p:spPr>
          <a:xfrm>
            <a:off x="573465" y="2335414"/>
            <a:ext cx="842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i="1" dirty="0">
                <a:solidFill>
                  <a:srgbClr val="898989"/>
                </a:solidFill>
              </a:rPr>
              <a:t>(N=79)</a:t>
            </a: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A0B84006-75AC-430E-80BA-7884E3A1744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09" y="2049717"/>
            <a:ext cx="946676" cy="286017"/>
          </a:xfrm>
          <a:prstGeom prst="rect">
            <a:avLst/>
          </a:prstGeom>
        </p:spPr>
      </p:pic>
      <p:sp>
        <p:nvSpPr>
          <p:cNvPr id="15" name="Obdélník 14">
            <a:extLst>
              <a:ext uri="{FF2B5EF4-FFF2-40B4-BE49-F238E27FC236}">
                <a16:creationId xmlns:a16="http://schemas.microsoft.com/office/drawing/2014/main" xmlns="" id="{6153A391-FBF6-47BB-92B7-C1D0079A256C}"/>
              </a:ext>
            </a:extLst>
          </p:cNvPr>
          <p:cNvSpPr/>
          <p:nvPr/>
        </p:nvSpPr>
        <p:spPr>
          <a:xfrm>
            <a:off x="815340" y="6538784"/>
            <a:ext cx="308610" cy="147766"/>
          </a:xfrm>
          <a:prstGeom prst="rect">
            <a:avLst/>
          </a:prstGeom>
          <a:solidFill>
            <a:srgbClr val="2E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xmlns="" id="{102ED05C-43AD-46D6-AB46-9315C5974E8B}"/>
              </a:ext>
            </a:extLst>
          </p:cNvPr>
          <p:cNvSpPr txBox="1"/>
          <p:nvPr/>
        </p:nvSpPr>
        <p:spPr>
          <a:xfrm>
            <a:off x="1123950" y="6468146"/>
            <a:ext cx="830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- 75%-100% silná stránka,              50%-75% pásmo ohrožení,            0%-50% velký prostor pro zlepšení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xmlns="" id="{1B8A1048-6583-40F4-A5BE-66D126109A82}"/>
              </a:ext>
            </a:extLst>
          </p:cNvPr>
          <p:cNvSpPr/>
          <p:nvPr/>
        </p:nvSpPr>
        <p:spPr>
          <a:xfrm>
            <a:off x="2922285" y="6531697"/>
            <a:ext cx="308610" cy="147766"/>
          </a:xfrm>
          <a:prstGeom prst="rect">
            <a:avLst/>
          </a:prstGeom>
          <a:solidFill>
            <a:srgbClr val="D6C4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xmlns="" id="{55C6B9A1-FD91-4B9A-B248-E79FCDFE4971}"/>
              </a:ext>
            </a:extLst>
          </p:cNvPr>
          <p:cNvSpPr/>
          <p:nvPr/>
        </p:nvSpPr>
        <p:spPr>
          <a:xfrm>
            <a:off x="4967302" y="6531697"/>
            <a:ext cx="308610" cy="147766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422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Zástupný symbol pro obsah 16">
            <a:extLst>
              <a:ext uri="{FF2B5EF4-FFF2-40B4-BE49-F238E27FC236}">
                <a16:creationId xmlns:a16="http://schemas.microsoft.com/office/drawing/2014/main" xmlns="" id="{03CBCD13-2D40-4D93-89E8-BCF993494C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24500" y="1447401"/>
            <a:ext cx="677089" cy="677089"/>
          </a:xfrm>
        </p:spPr>
      </p:pic>
      <p:sp>
        <p:nvSpPr>
          <p:cNvPr id="3" name="Nadpis 2">
            <a:extLst>
              <a:ext uri="{FF2B5EF4-FFF2-40B4-BE49-F238E27FC236}">
                <a16:creationId xmlns:a16="http://schemas.microsoft.com/office/drawing/2014/main" xmlns="" id="{888DD6EA-52C3-4EFE-ACE7-E0D009CA5A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Top </a:t>
            </a:r>
            <a:r>
              <a:rPr lang="cs-CZ" dirty="0" smtClean="0"/>
              <a:t>10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4FCB6724-22B3-47E6-A5FD-28F05C504A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22</a:t>
            </a:fld>
            <a:endParaRPr lang="cs-CZ" dirty="0"/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xmlns="" id="{7F5B4453-BBE7-4438-9431-E8675E401980}"/>
              </a:ext>
            </a:extLst>
          </p:cNvPr>
          <p:cNvCxnSpPr>
            <a:cxnSpLocks/>
          </p:cNvCxnSpPr>
          <p:nvPr/>
        </p:nvCxnSpPr>
        <p:spPr>
          <a:xfrm>
            <a:off x="4982281" y="6083846"/>
            <a:ext cx="2909775" cy="46326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xmlns="" id="{88668EB6-552F-4F6B-94FC-0B42E6D4B173}"/>
              </a:ext>
            </a:extLst>
          </p:cNvPr>
          <p:cNvCxnSpPr>
            <a:cxnSpLocks/>
          </p:cNvCxnSpPr>
          <p:nvPr/>
        </p:nvCxnSpPr>
        <p:spPr>
          <a:xfrm flipV="1">
            <a:off x="5732307" y="5194082"/>
            <a:ext cx="2032324" cy="375085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xmlns="" id="{DBCA9AE0-97B0-4B5B-9BD6-1888C8C6E013}"/>
              </a:ext>
            </a:extLst>
          </p:cNvPr>
          <p:cNvCxnSpPr>
            <a:cxnSpLocks/>
          </p:cNvCxnSpPr>
          <p:nvPr/>
        </p:nvCxnSpPr>
        <p:spPr>
          <a:xfrm>
            <a:off x="6838529" y="4365529"/>
            <a:ext cx="569930" cy="54117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Grafický objekt 28" descr="Túra">
            <a:extLst>
              <a:ext uri="{FF2B5EF4-FFF2-40B4-BE49-F238E27FC236}">
                <a16:creationId xmlns:a16="http://schemas.microsoft.com/office/drawing/2014/main" xmlns="" id="{81E56F67-8FF2-4D1B-985F-F502C79E00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892056" y="4619335"/>
            <a:ext cx="574747" cy="574747"/>
          </a:xfrm>
          <a:prstGeom prst="rect">
            <a:avLst/>
          </a:prstGeom>
        </p:spPr>
      </p:pic>
      <p:pic>
        <p:nvPicPr>
          <p:cNvPr id="34" name="Obrázek 33">
            <a:extLst>
              <a:ext uri="{FF2B5EF4-FFF2-40B4-BE49-F238E27FC236}">
                <a16:creationId xmlns:a16="http://schemas.microsoft.com/office/drawing/2014/main" xmlns="" id="{1AAEABF5-9457-4E63-A49E-27D96721DE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958" y="6283361"/>
            <a:ext cx="527505" cy="527505"/>
          </a:xfrm>
          <a:prstGeom prst="rect">
            <a:avLst/>
          </a:prstGeom>
        </p:spPr>
      </p:pic>
      <p:graphicFrame>
        <p:nvGraphicFramePr>
          <p:cNvPr id="37" name="Tabulka 36">
            <a:extLst>
              <a:ext uri="{FF2B5EF4-FFF2-40B4-BE49-F238E27FC236}">
                <a16:creationId xmlns:a16="http://schemas.microsoft.com/office/drawing/2014/main" xmlns="" id="{AE968471-8ACA-4E4D-A208-D2CE69B291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487038"/>
              </p:ext>
            </p:extLst>
          </p:nvPr>
        </p:nvGraphicFramePr>
        <p:xfrm>
          <a:off x="661986" y="1743951"/>
          <a:ext cx="4121684" cy="2890350"/>
        </p:xfrm>
        <a:graphic>
          <a:graphicData uri="http://schemas.openxmlformats.org/drawingml/2006/table">
            <a:tbl>
              <a:tblPr/>
              <a:tblGrid>
                <a:gridCol w="1456404">
                  <a:extLst>
                    <a:ext uri="{9D8B030D-6E8A-4147-A177-3AD203B41FA5}">
                      <a16:colId xmlns:a16="http://schemas.microsoft.com/office/drawing/2014/main" xmlns="" val="3325752443"/>
                    </a:ext>
                  </a:extLst>
                </a:gridCol>
                <a:gridCol w="675060">
                  <a:extLst>
                    <a:ext uri="{9D8B030D-6E8A-4147-A177-3AD203B41FA5}">
                      <a16:colId xmlns:a16="http://schemas.microsoft.com/office/drawing/2014/main" xmlns="" val="747767237"/>
                    </a:ext>
                  </a:extLst>
                </a:gridCol>
                <a:gridCol w="633516">
                  <a:extLst>
                    <a:ext uri="{9D8B030D-6E8A-4147-A177-3AD203B41FA5}">
                      <a16:colId xmlns:a16="http://schemas.microsoft.com/office/drawing/2014/main" xmlns="" val="3129532937"/>
                    </a:ext>
                  </a:extLst>
                </a:gridCol>
                <a:gridCol w="703062">
                  <a:extLst>
                    <a:ext uri="{9D8B030D-6E8A-4147-A177-3AD203B41FA5}">
                      <a16:colId xmlns:a16="http://schemas.microsoft.com/office/drawing/2014/main" xmlns="" val="2981985291"/>
                    </a:ext>
                  </a:extLst>
                </a:gridCol>
                <a:gridCol w="653642">
                  <a:extLst>
                    <a:ext uri="{9D8B030D-6E8A-4147-A177-3AD203B41FA5}">
                      <a16:colId xmlns:a16="http://schemas.microsoft.com/office/drawing/2014/main" xmlns="" val="3348514342"/>
                    </a:ext>
                  </a:extLst>
                </a:gridCol>
              </a:tblGrid>
              <a:tr h="51146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TOP</a:t>
                      </a:r>
                      <a:r>
                        <a:rPr lang="cs-CZ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10 TIC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cs-CZ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cs-CZ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8466969"/>
                  </a:ext>
                </a:extLst>
              </a:tr>
              <a:tr h="23788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Javorník Nádražní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90947650"/>
                  </a:ext>
                </a:extLst>
              </a:tr>
              <a:tr h="23788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Zlaté Hory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621584"/>
                  </a:ext>
                </a:extLst>
              </a:tr>
              <a:tr h="23788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Konice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1686000"/>
                  </a:ext>
                </a:extLst>
              </a:tr>
              <a:tr h="23788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Prostějov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7586707"/>
                  </a:ext>
                </a:extLst>
              </a:tr>
              <a:tr h="23788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Rapotín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95986742"/>
                  </a:ext>
                </a:extLst>
              </a:tr>
              <a:tr h="23788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Jeseník Palackého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79690790"/>
                  </a:ext>
                </a:extLst>
              </a:tr>
              <a:tr h="23788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Velká Bystřice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7410482"/>
                  </a:ext>
                </a:extLst>
              </a:tr>
              <a:tr h="23788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Plumlov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5141715"/>
                  </a:ext>
                </a:extLst>
              </a:tr>
              <a:tr h="23788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Šternberk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09850401"/>
                  </a:ext>
                </a:extLst>
              </a:tr>
              <a:tr h="23788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Hanušovice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69942882"/>
                  </a:ext>
                </a:extLst>
              </a:tr>
            </a:tbl>
          </a:graphicData>
        </a:graphic>
      </p:graphicFrame>
      <p:pic>
        <p:nvPicPr>
          <p:cNvPr id="43" name="Obrázek 42">
            <a:extLst>
              <a:ext uri="{FF2B5EF4-FFF2-40B4-BE49-F238E27FC236}">
                <a16:creationId xmlns:a16="http://schemas.microsoft.com/office/drawing/2014/main" xmlns="" id="{8E2936B2-2219-4623-903A-679A55AA61E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061" y="1902303"/>
            <a:ext cx="190229" cy="190229"/>
          </a:xfrm>
          <a:prstGeom prst="rect">
            <a:avLst/>
          </a:prstGeom>
        </p:spPr>
      </p:pic>
      <p:pic>
        <p:nvPicPr>
          <p:cNvPr id="44" name="Obrázek 43">
            <a:extLst>
              <a:ext uri="{FF2B5EF4-FFF2-40B4-BE49-F238E27FC236}">
                <a16:creationId xmlns:a16="http://schemas.microsoft.com/office/drawing/2014/main" xmlns="" id="{A4BF3D11-E7CA-4F6A-857C-9DEB7C99B5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657" y="1876995"/>
            <a:ext cx="240844" cy="240844"/>
          </a:xfrm>
          <a:prstGeom prst="rect">
            <a:avLst/>
          </a:prstGeom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xmlns="" id="{91F723C2-6564-427F-9073-2939AD2F06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912" y="1902302"/>
            <a:ext cx="190229" cy="190229"/>
          </a:xfrm>
          <a:prstGeom prst="rect">
            <a:avLst/>
          </a:prstGeom>
        </p:spPr>
      </p:pic>
      <p:cxnSp>
        <p:nvCxnSpPr>
          <p:cNvPr id="56" name="Přímá spojnice 55">
            <a:extLst>
              <a:ext uri="{FF2B5EF4-FFF2-40B4-BE49-F238E27FC236}">
                <a16:creationId xmlns:a16="http://schemas.microsoft.com/office/drawing/2014/main" xmlns="" id="{137EBB0F-C1E1-4D50-9BDD-BB2E66E2714E}"/>
              </a:ext>
            </a:extLst>
          </p:cNvPr>
          <p:cNvCxnSpPr>
            <a:cxnSpLocks/>
          </p:cNvCxnSpPr>
          <p:nvPr/>
        </p:nvCxnSpPr>
        <p:spPr>
          <a:xfrm flipV="1">
            <a:off x="6445063" y="3467131"/>
            <a:ext cx="1356863" cy="272847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Přímá spojnice 58">
            <a:extLst>
              <a:ext uri="{FF2B5EF4-FFF2-40B4-BE49-F238E27FC236}">
                <a16:creationId xmlns:a16="http://schemas.microsoft.com/office/drawing/2014/main" xmlns="" id="{1D6D37B6-D40D-465F-9FD5-2E6FB8F447D8}"/>
              </a:ext>
            </a:extLst>
          </p:cNvPr>
          <p:cNvCxnSpPr>
            <a:cxnSpLocks/>
          </p:cNvCxnSpPr>
          <p:nvPr/>
        </p:nvCxnSpPr>
        <p:spPr>
          <a:xfrm>
            <a:off x="6431920" y="1765093"/>
            <a:ext cx="1134750" cy="1142423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ovéPole 62">
            <a:extLst>
              <a:ext uri="{FF2B5EF4-FFF2-40B4-BE49-F238E27FC236}">
                <a16:creationId xmlns:a16="http://schemas.microsoft.com/office/drawing/2014/main" xmlns="" id="{1C68CFA4-BFD7-4E37-83F1-2C65DED37740}"/>
              </a:ext>
            </a:extLst>
          </p:cNvPr>
          <p:cNvSpPr txBox="1"/>
          <p:nvPr/>
        </p:nvSpPr>
        <p:spPr>
          <a:xfrm>
            <a:off x="541557" y="6408615"/>
            <a:ext cx="4632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chemeClr val="bg1">
                    <a:lumMod val="50000"/>
                  </a:schemeClr>
                </a:solidFill>
              </a:rPr>
              <a:t>      - Mimosezóna                    - Zimní/letní sezóna</a:t>
            </a:r>
          </a:p>
        </p:txBody>
      </p:sp>
      <p:pic>
        <p:nvPicPr>
          <p:cNvPr id="64" name="Obrázek 63">
            <a:extLst>
              <a:ext uri="{FF2B5EF4-FFF2-40B4-BE49-F238E27FC236}">
                <a16:creationId xmlns:a16="http://schemas.microsoft.com/office/drawing/2014/main" xmlns="" id="{A85F759D-7471-4D5E-B01A-2BAC079A7B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91" y="6451999"/>
            <a:ext cx="190229" cy="190229"/>
          </a:xfrm>
          <a:prstGeom prst="rect">
            <a:avLst/>
          </a:prstGeom>
        </p:spPr>
      </p:pic>
      <p:grpSp>
        <p:nvGrpSpPr>
          <p:cNvPr id="65" name="Skupina 64">
            <a:extLst>
              <a:ext uri="{FF2B5EF4-FFF2-40B4-BE49-F238E27FC236}">
                <a16:creationId xmlns:a16="http://schemas.microsoft.com/office/drawing/2014/main" xmlns="" id="{D7D6B494-64A0-4D04-984B-F67EDB28463F}"/>
              </a:ext>
            </a:extLst>
          </p:cNvPr>
          <p:cNvGrpSpPr/>
          <p:nvPr/>
        </p:nvGrpSpPr>
        <p:grpSpPr>
          <a:xfrm>
            <a:off x="2047235" y="6410751"/>
            <a:ext cx="319301" cy="305481"/>
            <a:chOff x="2373002" y="1999973"/>
            <a:chExt cx="319301" cy="305481"/>
          </a:xfrm>
        </p:grpSpPr>
        <p:pic>
          <p:nvPicPr>
            <p:cNvPr id="66" name="Obrázek 65">
              <a:extLst>
                <a:ext uri="{FF2B5EF4-FFF2-40B4-BE49-F238E27FC236}">
                  <a16:creationId xmlns:a16="http://schemas.microsoft.com/office/drawing/2014/main" xmlns="" id="{ACC086C8-CE0C-474E-8470-6D6A533E414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3002" y="1999973"/>
              <a:ext cx="240844" cy="240844"/>
            </a:xfrm>
            <a:prstGeom prst="rect">
              <a:avLst/>
            </a:prstGeom>
          </p:spPr>
        </p:pic>
        <p:pic>
          <p:nvPicPr>
            <p:cNvPr id="67" name="Obrázek 66">
              <a:extLst>
                <a:ext uri="{FF2B5EF4-FFF2-40B4-BE49-F238E27FC236}">
                  <a16:creationId xmlns:a16="http://schemas.microsoft.com/office/drawing/2014/main" xmlns="" id="{72BB06B9-0073-4D44-9D60-ACD7848747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2074" y="2115225"/>
              <a:ext cx="190229" cy="190229"/>
            </a:xfrm>
            <a:prstGeom prst="rect">
              <a:avLst/>
            </a:prstGeom>
          </p:spPr>
        </p:pic>
      </p:grpSp>
      <p:sp>
        <p:nvSpPr>
          <p:cNvPr id="76" name="Zástupný symbol pro obsah 7">
            <a:extLst>
              <a:ext uri="{FF2B5EF4-FFF2-40B4-BE49-F238E27FC236}">
                <a16:creationId xmlns:a16="http://schemas.microsoft.com/office/drawing/2014/main" xmlns="" id="{A1AD5920-261E-4274-B312-47D7D4E94C99}"/>
              </a:ext>
            </a:extLst>
          </p:cNvPr>
          <p:cNvSpPr txBox="1">
            <a:spLocks/>
          </p:cNvSpPr>
          <p:nvPr/>
        </p:nvSpPr>
        <p:spPr>
          <a:xfrm>
            <a:off x="-1570" y="1052725"/>
            <a:ext cx="12192000" cy="712368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600" dirty="0">
                <a:solidFill>
                  <a:srgbClr val="009FE3"/>
                </a:solidFill>
              </a:rPr>
              <a:t>Nejlépe hodnocené </a:t>
            </a:r>
            <a:r>
              <a:rPr lang="cs-CZ" sz="1600" dirty="0"/>
              <a:t>TIC jsou </a:t>
            </a:r>
            <a:r>
              <a:rPr lang="cs-CZ" sz="1600" dirty="0">
                <a:solidFill>
                  <a:srgbClr val="009FE3"/>
                </a:solidFill>
              </a:rPr>
              <a:t>Javorník Nádražní</a:t>
            </a:r>
            <a:r>
              <a:rPr lang="cs-CZ" sz="1600" dirty="0"/>
              <a:t>, </a:t>
            </a:r>
            <a:r>
              <a:rPr lang="cs-CZ" sz="1600" dirty="0">
                <a:solidFill>
                  <a:srgbClr val="009FE3"/>
                </a:solidFill>
              </a:rPr>
              <a:t>Zlaté Hory</a:t>
            </a:r>
            <a:r>
              <a:rPr lang="cs-CZ" sz="1600" dirty="0"/>
              <a:t> a </a:t>
            </a:r>
            <a:r>
              <a:rPr lang="cs-CZ" sz="1600" dirty="0">
                <a:solidFill>
                  <a:srgbClr val="009FE3"/>
                </a:solidFill>
              </a:rPr>
              <a:t>Konice</a:t>
            </a:r>
            <a:r>
              <a:rPr lang="cs-CZ" sz="1600" dirty="0"/>
              <a:t> (všechny s průměrným celkovým hodnocením 98%). </a:t>
            </a:r>
          </a:p>
        </p:txBody>
      </p:sp>
      <p:pic>
        <p:nvPicPr>
          <p:cNvPr id="80" name="Obrázek 79">
            <a:extLst>
              <a:ext uri="{FF2B5EF4-FFF2-40B4-BE49-F238E27FC236}">
                <a16:creationId xmlns:a16="http://schemas.microsoft.com/office/drawing/2014/main" xmlns="" id="{B65EC9D6-2678-4813-91EE-BF1AFF78E26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114" y="2516671"/>
            <a:ext cx="781689" cy="781689"/>
          </a:xfrm>
          <a:prstGeom prst="rect">
            <a:avLst/>
          </a:prstGeom>
        </p:spPr>
      </p:pic>
      <p:pic>
        <p:nvPicPr>
          <p:cNvPr id="82" name="Obrázek 81">
            <a:extLst>
              <a:ext uri="{FF2B5EF4-FFF2-40B4-BE49-F238E27FC236}">
                <a16:creationId xmlns:a16="http://schemas.microsoft.com/office/drawing/2014/main" xmlns="" id="{17CC1CFA-2FDB-4602-A9D8-6DE39F21833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307" y="3966825"/>
            <a:ext cx="601034" cy="601034"/>
          </a:xfrm>
          <a:prstGeom prst="rect">
            <a:avLst/>
          </a:prstGeom>
        </p:spPr>
      </p:pic>
      <p:pic>
        <p:nvPicPr>
          <p:cNvPr id="84" name="Obrázek 83">
            <a:extLst>
              <a:ext uri="{FF2B5EF4-FFF2-40B4-BE49-F238E27FC236}">
                <a16:creationId xmlns:a16="http://schemas.microsoft.com/office/drawing/2014/main" xmlns="" id="{9EF2FBA8-65DC-4B48-AC3D-213D1949E51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039" y="5336002"/>
            <a:ext cx="682484" cy="68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7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dirty="0"/>
              <a:t>Doporučení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xmlns="" id="{50835F1E-79FA-430A-AAF1-4A3FA89AD96B}"/>
              </a:ext>
            </a:extLst>
          </p:cNvPr>
          <p:cNvSpPr/>
          <p:nvPr/>
        </p:nvSpPr>
        <p:spPr>
          <a:xfrm>
            <a:off x="-789037" y="3571683"/>
            <a:ext cx="4274804" cy="4147787"/>
          </a:xfrm>
          <a:prstGeom prst="ellipse">
            <a:avLst/>
          </a:prstGeom>
          <a:blipFill dpi="0" rotWithShape="1">
            <a:blip r:embed="rId3">
              <a:alphaModFix amt="98000"/>
            </a:blip>
            <a:srcRect/>
            <a:stretch>
              <a:fillRect l="18520" t="-1114" r="-540" b="204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xmlns="" id="{2DDE6777-25F3-48B2-B7F1-0ED408405E23}"/>
              </a:ext>
            </a:extLst>
          </p:cNvPr>
          <p:cNvSpPr txBox="1"/>
          <p:nvPr/>
        </p:nvSpPr>
        <p:spPr>
          <a:xfrm>
            <a:off x="155915" y="4920334"/>
            <a:ext cx="3329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Jak být lepší?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Konkrétní doporučení</a:t>
            </a:r>
          </a:p>
        </p:txBody>
      </p:sp>
    </p:spTree>
    <p:extLst>
      <p:ext uri="{BB962C8B-B14F-4D97-AF65-F5344CB8AC3E}">
        <p14:creationId xmlns:p14="http://schemas.microsoft.com/office/powerpoint/2010/main" val="17289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Obrázek 18">
            <a:extLst>
              <a:ext uri="{FF2B5EF4-FFF2-40B4-BE49-F238E27FC236}">
                <a16:creationId xmlns:a16="http://schemas.microsoft.com/office/drawing/2014/main" xmlns="" id="{65AE224E-CC02-43E1-8759-4BE8CEBAE7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" r="37413"/>
          <a:stretch/>
        </p:blipFill>
        <p:spPr>
          <a:xfrm>
            <a:off x="3773190" y="4377276"/>
            <a:ext cx="1034659" cy="1034659"/>
          </a:xfrm>
          <a:prstGeom prst="ellipse">
            <a:avLst/>
          </a:prstGeom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0C2644E8-3950-4431-87EB-CBCB901C2B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24</a:t>
            </a:fld>
            <a:endParaRPr lang="cs-CZ" dirty="0"/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xmlns="" id="{78A55215-E2C5-4A23-9C12-6DBC69C290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3812330" y="3216111"/>
            <a:ext cx="1034659" cy="1034659"/>
          </a:xfrm>
          <a:prstGeom prst="ellipse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xmlns="" id="{7DBDA561-51A8-48E0-AC05-CF4B76B1E2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9" r="16529"/>
          <a:stretch/>
        </p:blipFill>
        <p:spPr>
          <a:xfrm>
            <a:off x="3812330" y="2049594"/>
            <a:ext cx="1034659" cy="1034659"/>
          </a:xfrm>
          <a:prstGeom prst="ellipse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4A1774BB-BE0B-441D-A07D-AD904BD9403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49" t="2766" r="1159" b="2766"/>
          <a:stretch/>
        </p:blipFill>
        <p:spPr>
          <a:xfrm rot="20257224" flipH="1">
            <a:off x="-1423105" y="1337171"/>
            <a:ext cx="4573977" cy="4536000"/>
          </a:xfrm>
          <a:prstGeom prst="chord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xmlns="" id="{44E69AE9-222B-411B-BC1B-2D1E5577281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5" r="24635"/>
          <a:stretch/>
        </p:blipFill>
        <p:spPr>
          <a:xfrm>
            <a:off x="3807665" y="883076"/>
            <a:ext cx="1034660" cy="1034660"/>
          </a:xfrm>
          <a:prstGeom prst="ellipse">
            <a:avLst/>
          </a:prstGeom>
        </p:spPr>
      </p:pic>
      <p:sp>
        <p:nvSpPr>
          <p:cNvPr id="26" name="Nadpis 6">
            <a:extLst>
              <a:ext uri="{FF2B5EF4-FFF2-40B4-BE49-F238E27FC236}">
                <a16:creationId xmlns:a16="http://schemas.microsoft.com/office/drawing/2014/main" xmlns="" id="{776DAFC8-2F87-4F22-AB9E-2DB2E97E2216}"/>
              </a:ext>
            </a:extLst>
          </p:cNvPr>
          <p:cNvSpPr txBox="1">
            <a:spLocks/>
          </p:cNvSpPr>
          <p:nvPr/>
        </p:nvSpPr>
        <p:spPr>
          <a:xfrm>
            <a:off x="0" y="202778"/>
            <a:ext cx="12192000" cy="615461"/>
          </a:xfrm>
          <a:prstGeom prst="rect">
            <a:avLst/>
          </a:prstGeom>
          <a:noFill/>
        </p:spPr>
        <p:txBody>
          <a:bodyPr wrap="square" lIns="900000" tIns="0" rIns="0" bIns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009FE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/>
              <a:t>Jak být ještě lepší?</a:t>
            </a:r>
          </a:p>
        </p:txBody>
      </p:sp>
      <p:sp>
        <p:nvSpPr>
          <p:cNvPr id="30" name="Zástupný symbol pro obsah 1">
            <a:extLst>
              <a:ext uri="{FF2B5EF4-FFF2-40B4-BE49-F238E27FC236}">
                <a16:creationId xmlns:a16="http://schemas.microsoft.com/office/drawing/2014/main" xmlns="" id="{1974B1E5-430E-4D46-B2DC-69A8CA30E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562" y="818239"/>
            <a:ext cx="6156973" cy="5690024"/>
          </a:xfrm>
        </p:spPr>
        <p:txBody>
          <a:bodyPr>
            <a:noAutofit/>
          </a:bodyPr>
          <a:lstStyle/>
          <a:p>
            <a:r>
              <a:rPr lang="cs-CZ" sz="1600" dirty="0"/>
              <a:t>Pracovník TIC je profesionál, který sám pozná, kdy zákazník potřebuje pomoci.</a:t>
            </a:r>
          </a:p>
          <a:p>
            <a:r>
              <a:rPr lang="cs-CZ" sz="1600" dirty="0"/>
              <a:t>Pracovník TIC dokonale zná svoji lokalitu a proaktivně nabízí další možné turistické cíle.</a:t>
            </a:r>
          </a:p>
          <a:p>
            <a:endParaRPr lang="cs-CZ" sz="1600" dirty="0"/>
          </a:p>
          <a:p>
            <a:r>
              <a:rPr lang="cs-CZ" sz="1600" dirty="0"/>
              <a:t>Olomouc region </a:t>
            </a:r>
            <a:r>
              <a:rPr lang="cs-CZ" sz="1600" dirty="0" err="1"/>
              <a:t>card</a:t>
            </a:r>
            <a:r>
              <a:rPr lang="cs-CZ" sz="1600" dirty="0"/>
              <a:t> je důvěrně známá všem pracovníkům TIC, kteří jí proaktivně nabízí a vědí, kde a jak ji zařídit.</a:t>
            </a:r>
          </a:p>
          <a:p>
            <a:r>
              <a:rPr lang="cs-CZ" sz="1600" dirty="0"/>
              <a:t>Propagační materiály k Olomouc region </a:t>
            </a:r>
            <a:r>
              <a:rPr lang="cs-CZ" sz="1600" dirty="0" err="1"/>
              <a:t>card</a:t>
            </a:r>
            <a:r>
              <a:rPr lang="cs-CZ" sz="1600" dirty="0"/>
              <a:t> jsou v každém TIC a jsou aktuální. </a:t>
            </a:r>
          </a:p>
          <a:p>
            <a:endParaRPr lang="cs-CZ" sz="1600" dirty="0"/>
          </a:p>
          <a:p>
            <a:r>
              <a:rPr lang="cs-CZ" sz="1600" dirty="0"/>
              <a:t>V bezprostřední blízkosti každého TIC není problém najít stojan na kola.</a:t>
            </a:r>
          </a:p>
          <a:p>
            <a:endParaRPr lang="cs-CZ" sz="1600" dirty="0"/>
          </a:p>
          <a:p>
            <a:r>
              <a:rPr lang="cs-CZ" sz="1600" dirty="0"/>
              <a:t>Informace o otevírací době TIC jsou aktuální a jednoduše dostupné v sezóně i mimosezóně.</a:t>
            </a:r>
          </a:p>
          <a:p>
            <a:r>
              <a:rPr lang="cs-CZ" sz="1600" dirty="0"/>
              <a:t>Jakékoliv změny nebo mimořádnosti jsou dostupné online, i v cizím jazyce.</a:t>
            </a:r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>
                <a:solidFill>
                  <a:srgbClr val="00B0F0"/>
                </a:solidFill>
              </a:rPr>
              <a:t>Stále přicházejte s něčím novým. Návštěvníky potěší široký sortiment suvenýrů, nápaditý interiér, ale i informace o aktuálním dění</a:t>
            </a:r>
            <a:br>
              <a:rPr lang="cs-CZ" sz="1600" dirty="0">
                <a:solidFill>
                  <a:srgbClr val="00B0F0"/>
                </a:solidFill>
              </a:rPr>
            </a:br>
            <a:r>
              <a:rPr lang="cs-CZ" sz="1600" dirty="0">
                <a:solidFill>
                  <a:srgbClr val="00B0F0"/>
                </a:solidFill>
              </a:rPr>
              <a:t>v konkrétní lokalitě a vlastní zkušenosti pracovníků TIC.</a:t>
            </a:r>
          </a:p>
        </p:txBody>
      </p:sp>
    </p:spTree>
    <p:extLst>
      <p:ext uri="{BB962C8B-B14F-4D97-AF65-F5344CB8AC3E}">
        <p14:creationId xmlns:p14="http://schemas.microsoft.com/office/powerpoint/2010/main" val="389095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2E25953B-B696-44DC-8053-9A9041E5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25</a:t>
            </a:fld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8EA25586-7752-4340-A997-92D5451D19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1809790" y="4144464"/>
            <a:ext cx="1471553" cy="1471553"/>
          </a:xfrm>
          <a:prstGeom prst="ellipse">
            <a:avLst/>
          </a:prstGeom>
        </p:spPr>
      </p:pic>
      <p:sp>
        <p:nvSpPr>
          <p:cNvPr id="8" name="Nadpis 2">
            <a:extLst>
              <a:ext uri="{FF2B5EF4-FFF2-40B4-BE49-F238E27FC236}">
                <a16:creationId xmlns:a16="http://schemas.microsoft.com/office/drawing/2014/main" xmlns="" id="{9D408E97-5F57-4943-898D-A0B73EA58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368610"/>
            <a:ext cx="5280660" cy="1174440"/>
          </a:xfrm>
        </p:spPr>
        <p:txBody>
          <a:bodyPr>
            <a:normAutofit fontScale="90000"/>
          </a:bodyPr>
          <a:lstStyle/>
          <a:p>
            <a:r>
              <a:rPr lang="cs-CZ" dirty="0"/>
              <a:t>Konkrétní doporučení 1/2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86D66274-0698-4024-BFFE-2260175368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9" r="17349"/>
          <a:stretch/>
        </p:blipFill>
        <p:spPr>
          <a:xfrm>
            <a:off x="1809790" y="1241983"/>
            <a:ext cx="1471553" cy="1471553"/>
          </a:xfrm>
          <a:prstGeom prst="ellipse">
            <a:avLst/>
          </a:prstGeom>
        </p:spPr>
      </p:pic>
      <p:sp>
        <p:nvSpPr>
          <p:cNvPr id="9" name="Zástupný symbol pro obsah 1">
            <a:extLst>
              <a:ext uri="{FF2B5EF4-FFF2-40B4-BE49-F238E27FC236}">
                <a16:creationId xmlns:a16="http://schemas.microsoft.com/office/drawing/2014/main" xmlns="" id="{40635281-CCA3-4A03-9890-AC104C488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6687" y="1299452"/>
            <a:ext cx="6156973" cy="5690024"/>
          </a:xfrm>
        </p:spPr>
        <p:txBody>
          <a:bodyPr>
            <a:noAutofit/>
          </a:bodyPr>
          <a:lstStyle/>
          <a:p>
            <a:r>
              <a:rPr lang="cs-CZ" sz="1600" dirty="0"/>
              <a:t>Pracovníci jsou hodnoceni velmi pozitivně jako zdvořilí a upravení.</a:t>
            </a:r>
          </a:p>
          <a:p>
            <a:r>
              <a:rPr lang="cs-CZ" sz="1600" dirty="0"/>
              <a:t>Soustřeďte se ale na jejich proškolení v oblastech znalosti jejich lokality a schopnosti atraktivně ji „prodat“.</a:t>
            </a:r>
          </a:p>
          <a:p>
            <a:r>
              <a:rPr lang="cs-CZ" sz="1600" dirty="0"/>
              <a:t>Každý pracovník TIC by měl být schopen nabízet i cíle, za kterými návštěvníci nepřijeli nebo je neznají.</a:t>
            </a:r>
          </a:p>
          <a:p>
            <a:r>
              <a:rPr lang="cs-CZ" sz="1600" dirty="0"/>
              <a:t>Veškeré podávané informace je dobré podpořit propagačními materiály.</a:t>
            </a:r>
          </a:p>
          <a:p>
            <a:r>
              <a:rPr lang="cs-CZ" sz="1600" dirty="0"/>
              <a:t>Velkou pozornost věnujte povědomí pracovníků o Olomouc region </a:t>
            </a:r>
            <a:r>
              <a:rPr lang="cs-CZ" sz="1600" dirty="0" err="1"/>
              <a:t>card</a:t>
            </a:r>
            <a:r>
              <a:rPr lang="cs-CZ" sz="1600" dirty="0"/>
              <a:t> a tuto slevovou kartu nastavte jednodušeji a srozumitelněji.</a:t>
            </a:r>
          </a:p>
          <a:p>
            <a:endParaRPr lang="cs-CZ" sz="1600" dirty="0"/>
          </a:p>
          <a:p>
            <a:r>
              <a:rPr lang="cs-CZ" sz="1600" dirty="0"/>
              <a:t>Olomoucký kraj je hlavně v mimosezóně a v létě díky své přírodě rájem cykloturistů.</a:t>
            </a:r>
          </a:p>
          <a:p>
            <a:r>
              <a:rPr lang="cs-CZ" sz="1600" dirty="0"/>
              <a:t>Cyklisté do Olomouckého kraje míří, téměř při každé čtvrté návštěvě TIC však nebyl v bezprostřední blízkosti nalezen stojan na kola.</a:t>
            </a:r>
          </a:p>
          <a:p>
            <a:endParaRPr lang="cs-CZ" sz="1600" dirty="0"/>
          </a:p>
          <a:p>
            <a:endParaRPr lang="cs-CZ" sz="1600" dirty="0"/>
          </a:p>
          <a:p>
            <a:endParaRPr lang="cs-CZ" sz="1600" dirty="0"/>
          </a:p>
          <a:p>
            <a:endParaRPr lang="cs-CZ" sz="1600" dirty="0"/>
          </a:p>
          <a:p>
            <a:endParaRPr lang="cs-CZ" sz="1600" dirty="0"/>
          </a:p>
          <a:p>
            <a:endParaRPr lang="cs-CZ" sz="1600" dirty="0"/>
          </a:p>
          <a:p>
            <a:endParaRPr lang="cs-CZ" sz="1600" dirty="0"/>
          </a:p>
          <a:p>
            <a:endParaRPr lang="cs-CZ" sz="1600" dirty="0"/>
          </a:p>
          <a:p>
            <a:r>
              <a:rPr lang="cs-CZ" sz="1600" dirty="0"/>
              <a:t>Stojany na kola</a:t>
            </a:r>
          </a:p>
        </p:txBody>
      </p:sp>
      <p:sp>
        <p:nvSpPr>
          <p:cNvPr id="10" name="Zaoblený obdélníkový bublinový popisek 23">
            <a:extLst>
              <a:ext uri="{FF2B5EF4-FFF2-40B4-BE49-F238E27FC236}">
                <a16:creationId xmlns:a16="http://schemas.microsoft.com/office/drawing/2014/main" xmlns="" id="{ECF5FDCA-A66D-4F8D-9763-F897B41FAA1D}"/>
              </a:ext>
            </a:extLst>
          </p:cNvPr>
          <p:cNvSpPr/>
          <p:nvPr/>
        </p:nvSpPr>
        <p:spPr>
          <a:xfrm>
            <a:off x="4656688" y="5245494"/>
            <a:ext cx="6468512" cy="1060056"/>
          </a:xfrm>
          <a:prstGeom prst="wedgeRoundRectCallout">
            <a:avLst>
              <a:gd name="adj1" fmla="val -4055"/>
              <a:gd name="adj2" fmla="val -25411"/>
              <a:gd name="adj3" fmla="val 16667"/>
            </a:avLst>
          </a:prstGeom>
          <a:solidFill>
            <a:schemeClr val="accent4">
              <a:lumMod val="60000"/>
              <a:lumOff val="4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 algn="ctr"/>
            <a:r>
              <a:rPr lang="cs-CZ" sz="1400" b="1" dirty="0">
                <a:solidFill>
                  <a:schemeClr val="accent4"/>
                </a:solidFill>
              </a:rPr>
              <a:t>KDE VŠUDE MYSTERY SHOPPEŘI NENALEZLI STOJAN NA KOLA?</a:t>
            </a:r>
          </a:p>
          <a:p>
            <a:pPr marL="72000" algn="ctr"/>
            <a:r>
              <a:rPr lang="cs-CZ" sz="1200" dirty="0">
                <a:solidFill>
                  <a:schemeClr val="accent4"/>
                </a:solidFill>
              </a:rPr>
              <a:t>Bělá pod Pradědem, Bludov, Dřevohostice, Jeseník – Palackého, Hanušovice, Hranice na Moravě, Kouty nad Desnou, Lipová-lázně, Přerov, Slatinice, Staré město pod Sněžníkem, Štíty, Šumperk, Vidnava, Žulová</a:t>
            </a:r>
          </a:p>
        </p:txBody>
      </p:sp>
    </p:spTree>
    <p:extLst>
      <p:ext uri="{BB962C8B-B14F-4D97-AF65-F5344CB8AC3E}">
        <p14:creationId xmlns:p14="http://schemas.microsoft.com/office/powerpoint/2010/main" val="385112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2E25953B-B696-44DC-8053-9A9041E5E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26</a:t>
            </a:fld>
            <a:endParaRPr lang="cs-CZ" dirty="0"/>
          </a:p>
        </p:txBody>
      </p:sp>
      <p:sp>
        <p:nvSpPr>
          <p:cNvPr id="8" name="Nadpis 2">
            <a:extLst>
              <a:ext uri="{FF2B5EF4-FFF2-40B4-BE49-F238E27FC236}">
                <a16:creationId xmlns:a16="http://schemas.microsoft.com/office/drawing/2014/main" xmlns="" id="{9D408E97-5F57-4943-898D-A0B73EA58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368610"/>
            <a:ext cx="5280660" cy="1174440"/>
          </a:xfrm>
        </p:spPr>
        <p:txBody>
          <a:bodyPr>
            <a:normAutofit fontScale="90000"/>
          </a:bodyPr>
          <a:lstStyle/>
          <a:p>
            <a:r>
              <a:rPr lang="cs-CZ" dirty="0"/>
              <a:t>Konkrétní doporučení 2/2</a:t>
            </a:r>
          </a:p>
        </p:txBody>
      </p:sp>
      <p:sp>
        <p:nvSpPr>
          <p:cNvPr id="9" name="Zástupný symbol pro obsah 1">
            <a:extLst>
              <a:ext uri="{FF2B5EF4-FFF2-40B4-BE49-F238E27FC236}">
                <a16:creationId xmlns:a16="http://schemas.microsoft.com/office/drawing/2014/main" xmlns="" id="{40635281-CCA3-4A03-9890-AC104C488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6687" y="1299452"/>
            <a:ext cx="6156973" cy="5690024"/>
          </a:xfrm>
        </p:spPr>
        <p:txBody>
          <a:bodyPr>
            <a:noAutofit/>
          </a:bodyPr>
          <a:lstStyle/>
          <a:p>
            <a:r>
              <a:rPr lang="cs-CZ" sz="1600" dirty="0"/>
              <a:t>Otevírací doba musí odpovídat informacím dostupným online (i dle výsledků </a:t>
            </a:r>
            <a:r>
              <a:rPr lang="cs-CZ" sz="1600" dirty="0">
                <a:solidFill>
                  <a:srgbClr val="00B0F0"/>
                </a:solidFill>
              </a:rPr>
              <a:t>osobního dotazování</a:t>
            </a:r>
            <a:r>
              <a:rPr lang="cs-CZ" sz="1600" dirty="0"/>
              <a:t> si 1/3 návštěvníků hledá informace o regionu předem na internetu). Pokud jdou pracovníci na školení/TIC je z technických důvodů uzavřeno, je třeba o tom informovat předem i na internetu.</a:t>
            </a:r>
          </a:p>
          <a:p>
            <a:r>
              <a:rPr lang="cs-CZ" sz="1600" dirty="0" smtClean="0"/>
              <a:t>Dbejte </a:t>
            </a:r>
            <a:r>
              <a:rPr lang="cs-CZ" sz="1600" dirty="0"/>
              <a:t>na to, aby každé TIC bylo jasně označeno „i“ a vedly k němu samostatné směrovky.</a:t>
            </a:r>
          </a:p>
          <a:p>
            <a:r>
              <a:rPr lang="cs-CZ" sz="1600" dirty="0"/>
              <a:t>Pokud je TIC kvůli nižší návštěvnosti, nebo z jakýchkoliv jiných důvodů součástí jiné instituce, zaměřte se na jasné a plnohodnotné propojení těchto institucí. Návštěvník infocentra se nechce bát, že svými dotazy zdržuje návštěvníky knihovny apod.</a:t>
            </a:r>
          </a:p>
          <a:p>
            <a:r>
              <a:rPr lang="cs-CZ" sz="1600" dirty="0"/>
              <a:t>Při značení a informování o otevírací době nezapomínejte na návštěvníky ze zahraničí.</a:t>
            </a:r>
          </a:p>
          <a:p>
            <a:r>
              <a:rPr lang="cs-CZ" sz="1600" dirty="0"/>
              <a:t>V každém TIC nesmí chybět mapa regionu k nahlédnutí i k zakoupení.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xmlns="" id="{53E08443-1174-49AC-82AE-11A6E7FFAE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2" r="13682"/>
          <a:stretch/>
        </p:blipFill>
        <p:spPr>
          <a:xfrm>
            <a:off x="1828840" y="1299452"/>
            <a:ext cx="1471553" cy="1471553"/>
          </a:xfrm>
          <a:prstGeom prst="ellipse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xmlns="" id="{9AD64F08-FCEC-4DBF-ABA3-6593082C69F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" t="-125" r="24708" b="125"/>
          <a:stretch/>
        </p:blipFill>
        <p:spPr>
          <a:xfrm>
            <a:off x="1828840" y="4086996"/>
            <a:ext cx="1471553" cy="1471553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9024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xmlns="" id="{343C80D6-5242-4F19-98A1-B1B2B7AD9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25"/>
          <a:stretch/>
        </p:blipFill>
        <p:spPr>
          <a:xfrm>
            <a:off x="3314700" y="69011"/>
            <a:ext cx="8877300" cy="6788989"/>
          </a:xfrm>
          <a:prstGeom prst="rect">
            <a:avLst/>
          </a:prstGeom>
        </p:spPr>
      </p:pic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63504"/>
          </a:xfrm>
        </p:spPr>
        <p:txBody>
          <a:bodyPr/>
          <a:lstStyle/>
          <a:p>
            <a:r>
              <a:rPr lang="cs-CZ" dirty="0"/>
              <a:t>Obsah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3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Zástupný symbol pro obsah 2"/>
          <p:cNvSpPr>
            <a:spLocks noGrp="1"/>
          </p:cNvSpPr>
          <p:nvPr>
            <p:ph idx="4294967295"/>
          </p:nvPr>
        </p:nvSpPr>
        <p:spPr>
          <a:xfrm>
            <a:off x="850832" y="1384419"/>
            <a:ext cx="7927412" cy="495288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ts val="31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2000" dirty="0"/>
              <a:t>Cíle výzkumu </a:t>
            </a:r>
          </a:p>
          <a:p>
            <a:pPr>
              <a:lnSpc>
                <a:spcPts val="31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2000" dirty="0"/>
              <a:t>Metodologie</a:t>
            </a:r>
          </a:p>
          <a:p>
            <a:pPr lvl="0">
              <a:lnSpc>
                <a:spcPts val="31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2000" dirty="0"/>
              <a:t>Hlavní zjištění	</a:t>
            </a:r>
          </a:p>
          <a:p>
            <a:pPr lvl="0">
              <a:lnSpc>
                <a:spcPts val="31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2000" dirty="0"/>
              <a:t>Detailní zjištění	</a:t>
            </a:r>
          </a:p>
          <a:p>
            <a:pPr lvl="1">
              <a:lnSpc>
                <a:spcPts val="31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1800" dirty="0"/>
              <a:t>Exteriér a první dojem</a:t>
            </a:r>
          </a:p>
          <a:p>
            <a:pPr lvl="1">
              <a:lnSpc>
                <a:spcPts val="31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1800" dirty="0"/>
              <a:t>Pracovník</a:t>
            </a:r>
          </a:p>
          <a:p>
            <a:pPr lvl="1">
              <a:lnSpc>
                <a:spcPts val="31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1800" dirty="0"/>
              <a:t>Interiér</a:t>
            </a:r>
          </a:p>
          <a:p>
            <a:pPr lvl="1">
              <a:lnSpc>
                <a:spcPts val="31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1800" dirty="0"/>
              <a:t>Značení a otevírací doba</a:t>
            </a:r>
          </a:p>
          <a:p>
            <a:pPr lvl="1">
              <a:lnSpc>
                <a:spcPts val="3100"/>
              </a:lnSpc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1800" dirty="0"/>
              <a:t>Subjektivní pohled, </a:t>
            </a:r>
            <a:r>
              <a:rPr lang="cs-CZ" sz="1800" dirty="0" err="1"/>
              <a:t>Nej</a:t>
            </a:r>
            <a:r>
              <a:rPr lang="cs-CZ" sz="1800" dirty="0"/>
              <a:t> 10 TIC, Analýza otázek</a:t>
            </a:r>
          </a:p>
          <a:p>
            <a:pPr lvl="0"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2000" dirty="0"/>
              <a:t>Přílohy</a:t>
            </a:r>
          </a:p>
          <a:p>
            <a:pPr lvl="0">
              <a:buClr>
                <a:srgbClr val="009FE3"/>
              </a:buClr>
              <a:buFont typeface="Wingdings" panose="05000000000000000000" pitchFamily="2" charset="2"/>
              <a:buChar char="§"/>
              <a:tabLst>
                <a:tab pos="7358063" algn="r"/>
              </a:tabLst>
            </a:pPr>
            <a:r>
              <a:rPr lang="cs-CZ" sz="2000" dirty="0"/>
              <a:t>Kontakty</a:t>
            </a:r>
          </a:p>
        </p:txBody>
      </p:sp>
    </p:spTree>
    <p:extLst>
      <p:ext uri="{BB962C8B-B14F-4D97-AF65-F5344CB8AC3E}">
        <p14:creationId xmlns:p14="http://schemas.microsoft.com/office/powerpoint/2010/main" val="264964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63504"/>
          </a:xfrm>
        </p:spPr>
        <p:txBody>
          <a:bodyPr/>
          <a:lstStyle/>
          <a:p>
            <a:r>
              <a:rPr lang="cs-CZ" dirty="0"/>
              <a:t>Cíle výzkumu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4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2" name="Zaoblený obdélník 6"/>
          <p:cNvSpPr/>
          <p:nvPr/>
        </p:nvSpPr>
        <p:spPr>
          <a:xfrm>
            <a:off x="966821" y="1397389"/>
            <a:ext cx="1462214" cy="14584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Autofit/>
          </a:bodyPr>
          <a:lstStyle/>
          <a:p>
            <a:pPr algn="ctr" defTabSz="10668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sz="2400" dirty="0">
                <a:solidFill>
                  <a:prstClr val="white"/>
                </a:solidFill>
              </a:rPr>
              <a:t>Design výzkumu</a:t>
            </a:r>
            <a:endParaRPr lang="cs-CZ" sz="2400" dirty="0">
              <a:solidFill>
                <a:prstClr val="white"/>
              </a:solidFill>
              <a:cs typeface="Calibri" pitchFamily="34" charset="0"/>
            </a:endParaRPr>
          </a:p>
        </p:txBody>
      </p:sp>
      <p:sp>
        <p:nvSpPr>
          <p:cNvPr id="14" name="Obdélník se zakulaceným rohem na stejné straně 37"/>
          <p:cNvSpPr/>
          <p:nvPr/>
        </p:nvSpPr>
        <p:spPr>
          <a:xfrm rot="5400000">
            <a:off x="5329342" y="279953"/>
            <a:ext cx="1926703" cy="7249929"/>
          </a:xfrm>
          <a:prstGeom prst="round2SameRect">
            <a:avLst/>
          </a:prstGeom>
          <a:noFill/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Skupina 28"/>
          <p:cNvGrpSpPr/>
          <p:nvPr/>
        </p:nvGrpSpPr>
        <p:grpSpPr>
          <a:xfrm>
            <a:off x="898181" y="1696801"/>
            <a:ext cx="1620006" cy="1616196"/>
            <a:chOff x="273055" y="1884203"/>
            <a:chExt cx="1620006" cy="1616196"/>
          </a:xfrm>
        </p:grpSpPr>
        <p:sp>
          <p:nvSpPr>
            <p:cNvPr id="17" name="Zaoblený obdélník 16"/>
            <p:cNvSpPr/>
            <p:nvPr/>
          </p:nvSpPr>
          <p:spPr>
            <a:xfrm>
              <a:off x="273055" y="1884203"/>
              <a:ext cx="1620006" cy="1616196"/>
            </a:xfrm>
            <a:prstGeom prst="roundRect">
              <a:avLst/>
            </a:prstGeom>
            <a:solidFill>
              <a:srgbClr val="009FE3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Zaoblený obdélník 10"/>
            <p:cNvSpPr/>
            <p:nvPr/>
          </p:nvSpPr>
          <p:spPr>
            <a:xfrm>
              <a:off x="351951" y="1963099"/>
              <a:ext cx="1462214" cy="14584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10668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2400" dirty="0">
                  <a:solidFill>
                    <a:prstClr val="white"/>
                  </a:solidFill>
                </a:rPr>
                <a:t>Cíl výzkumu</a:t>
              </a:r>
            </a:p>
          </p:txBody>
        </p:sp>
      </p:grpSp>
      <p:sp>
        <p:nvSpPr>
          <p:cNvPr id="20" name="Obdélník se zakulaceným rohem na stejné straně 33"/>
          <p:cNvSpPr/>
          <p:nvPr/>
        </p:nvSpPr>
        <p:spPr>
          <a:xfrm rot="5400000">
            <a:off x="5514516" y="2006723"/>
            <a:ext cx="1538653" cy="7249929"/>
          </a:xfrm>
          <a:prstGeom prst="round2SameRect">
            <a:avLst/>
          </a:prstGeom>
          <a:noFill/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2" name="Skupina 30"/>
          <p:cNvGrpSpPr/>
          <p:nvPr/>
        </p:nvGrpSpPr>
        <p:grpSpPr>
          <a:xfrm>
            <a:off x="914400" y="3869997"/>
            <a:ext cx="1620006" cy="1619994"/>
            <a:chOff x="261447" y="3768407"/>
            <a:chExt cx="1620006" cy="1619994"/>
          </a:xfrm>
        </p:grpSpPr>
        <p:sp>
          <p:nvSpPr>
            <p:cNvPr id="23" name="Zaoblený obdélník 22"/>
            <p:cNvSpPr/>
            <p:nvPr/>
          </p:nvSpPr>
          <p:spPr>
            <a:xfrm>
              <a:off x="261447" y="3768407"/>
              <a:ext cx="1620006" cy="1619994"/>
            </a:xfrm>
            <a:prstGeom prst="roundRect">
              <a:avLst/>
            </a:prstGeom>
            <a:solidFill>
              <a:srgbClr val="009FE3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Zaoblený obdélník 14"/>
            <p:cNvSpPr/>
            <p:nvPr/>
          </p:nvSpPr>
          <p:spPr>
            <a:xfrm>
              <a:off x="340529" y="3847489"/>
              <a:ext cx="1461842" cy="14618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10668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2400" dirty="0">
                  <a:solidFill>
                    <a:prstClr val="white"/>
                  </a:solidFill>
                </a:rPr>
                <a:t>Sledované oblasti</a:t>
              </a:r>
            </a:p>
          </p:txBody>
        </p:sp>
      </p:grpSp>
      <p:sp>
        <p:nvSpPr>
          <p:cNvPr id="2" name="Obdélník 1"/>
          <p:cNvSpPr/>
          <p:nvPr/>
        </p:nvSpPr>
        <p:spPr>
          <a:xfrm>
            <a:off x="3063875" y="4087470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Exteriér a první dojem zákazníka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Značení TIC a otevírací doba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Interiér a vybavenost TIC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Pracovník TIC – vystupování a znalosti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Subjektivní dojmy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xmlns="" id="{E0488753-FA57-4865-AAAE-66C9959C22D6}"/>
              </a:ext>
            </a:extLst>
          </p:cNvPr>
          <p:cNvSpPr txBox="1"/>
          <p:nvPr/>
        </p:nvSpPr>
        <p:spPr>
          <a:xfrm>
            <a:off x="3063875" y="1962446"/>
            <a:ext cx="58331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Ověření Kvality nabízených služeb turistických informačních center (TIC) v rámci Olomouckého kraje.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Odhalení rozdílů a nedostatků díky porovnání výsledků v rámci sub-regionů a období sezóna/mimosezóna.</a:t>
            </a:r>
          </a:p>
        </p:txBody>
      </p:sp>
      <p:pic>
        <p:nvPicPr>
          <p:cNvPr id="19" name="Obrázek 18">
            <a:extLst>
              <a:ext uri="{FF2B5EF4-FFF2-40B4-BE49-F238E27FC236}">
                <a16:creationId xmlns:a16="http://schemas.microsoft.com/office/drawing/2014/main" xmlns="" id="{A57853D0-4780-47B2-B784-35FBEBE266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57" r="33055"/>
          <a:stretch/>
        </p:blipFill>
        <p:spPr>
          <a:xfrm>
            <a:off x="8991601" y="74132"/>
            <a:ext cx="3200400" cy="679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1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63504"/>
          </a:xfrm>
        </p:spPr>
        <p:txBody>
          <a:bodyPr/>
          <a:lstStyle/>
          <a:p>
            <a:r>
              <a:rPr lang="cs-CZ" dirty="0"/>
              <a:t>Metodologie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5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12" name="Zaoblený obdélník 6"/>
          <p:cNvSpPr/>
          <p:nvPr/>
        </p:nvSpPr>
        <p:spPr>
          <a:xfrm>
            <a:off x="966821" y="1397389"/>
            <a:ext cx="1462214" cy="14584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Autofit/>
          </a:bodyPr>
          <a:lstStyle/>
          <a:p>
            <a:pPr algn="ctr" defTabSz="10668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sz="2400" dirty="0">
                <a:solidFill>
                  <a:prstClr val="white"/>
                </a:solidFill>
              </a:rPr>
              <a:t>Design výzkumu</a:t>
            </a:r>
            <a:endParaRPr lang="cs-CZ" sz="2400" dirty="0">
              <a:solidFill>
                <a:prstClr val="white"/>
              </a:solidFill>
              <a:cs typeface="Calibri" pitchFamily="34" charset="0"/>
            </a:endParaRPr>
          </a:p>
        </p:txBody>
      </p:sp>
      <p:sp>
        <p:nvSpPr>
          <p:cNvPr id="14" name="Obdélník se zakulaceným rohem na stejné straně 37"/>
          <p:cNvSpPr/>
          <p:nvPr/>
        </p:nvSpPr>
        <p:spPr>
          <a:xfrm rot="5400000">
            <a:off x="5329342" y="279953"/>
            <a:ext cx="1926703" cy="7249929"/>
          </a:xfrm>
          <a:prstGeom prst="round2SameRect">
            <a:avLst/>
          </a:prstGeom>
          <a:noFill/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Skupina 28"/>
          <p:cNvGrpSpPr/>
          <p:nvPr/>
        </p:nvGrpSpPr>
        <p:grpSpPr>
          <a:xfrm>
            <a:off x="898181" y="1696801"/>
            <a:ext cx="1620006" cy="1616196"/>
            <a:chOff x="273055" y="1884203"/>
            <a:chExt cx="1620006" cy="1616196"/>
          </a:xfrm>
        </p:grpSpPr>
        <p:sp>
          <p:nvSpPr>
            <p:cNvPr id="17" name="Zaoblený obdélník 16"/>
            <p:cNvSpPr/>
            <p:nvPr/>
          </p:nvSpPr>
          <p:spPr>
            <a:xfrm>
              <a:off x="273055" y="1884203"/>
              <a:ext cx="1620006" cy="1616196"/>
            </a:xfrm>
            <a:prstGeom prst="roundRect">
              <a:avLst/>
            </a:prstGeom>
            <a:solidFill>
              <a:srgbClr val="009FE3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Zaoblený obdélník 10"/>
            <p:cNvSpPr/>
            <p:nvPr/>
          </p:nvSpPr>
          <p:spPr>
            <a:xfrm>
              <a:off x="351951" y="1963099"/>
              <a:ext cx="1462214" cy="14584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10668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2400" dirty="0">
                  <a:solidFill>
                    <a:prstClr val="white"/>
                  </a:solidFill>
                </a:rPr>
                <a:t>Velikost vzorku</a:t>
              </a:r>
            </a:p>
          </p:txBody>
        </p:sp>
      </p:grpSp>
      <p:sp>
        <p:nvSpPr>
          <p:cNvPr id="20" name="Obdélník se zakulaceným rohem na stejné straně 33"/>
          <p:cNvSpPr/>
          <p:nvPr/>
        </p:nvSpPr>
        <p:spPr>
          <a:xfrm rot="5400000">
            <a:off x="5514516" y="2006723"/>
            <a:ext cx="1538653" cy="7249929"/>
          </a:xfrm>
          <a:prstGeom prst="round2SameRect">
            <a:avLst/>
          </a:prstGeom>
          <a:noFill/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0"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2" name="Skupina 30"/>
          <p:cNvGrpSpPr/>
          <p:nvPr/>
        </p:nvGrpSpPr>
        <p:grpSpPr>
          <a:xfrm>
            <a:off x="918651" y="4011694"/>
            <a:ext cx="1620006" cy="1619994"/>
            <a:chOff x="261447" y="3768407"/>
            <a:chExt cx="1620006" cy="1619994"/>
          </a:xfrm>
        </p:grpSpPr>
        <p:sp>
          <p:nvSpPr>
            <p:cNvPr id="23" name="Zaoblený obdélník 22"/>
            <p:cNvSpPr/>
            <p:nvPr/>
          </p:nvSpPr>
          <p:spPr>
            <a:xfrm>
              <a:off x="261447" y="3768407"/>
              <a:ext cx="1620006" cy="1619994"/>
            </a:xfrm>
            <a:prstGeom prst="roundRect">
              <a:avLst/>
            </a:prstGeom>
            <a:solidFill>
              <a:srgbClr val="009FE3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Zaoblený obdélník 14"/>
            <p:cNvSpPr/>
            <p:nvPr/>
          </p:nvSpPr>
          <p:spPr>
            <a:xfrm>
              <a:off x="340529" y="3847489"/>
              <a:ext cx="1461842" cy="14618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algn="ctr" defTabSz="106680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cs-CZ" sz="2400" dirty="0">
                  <a:solidFill>
                    <a:prstClr val="white"/>
                  </a:solidFill>
                </a:rPr>
                <a:t>Postup návštěvy</a:t>
              </a:r>
            </a:p>
          </p:txBody>
        </p:sp>
      </p:grpSp>
      <p:sp>
        <p:nvSpPr>
          <p:cNvPr id="2" name="Obdélník 1"/>
          <p:cNvSpPr/>
          <p:nvPr/>
        </p:nvSpPr>
        <p:spPr>
          <a:xfrm>
            <a:off x="2891434" y="4053174"/>
            <a:ext cx="58987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Vyškolený </a:t>
            </a:r>
            <a:r>
              <a:rPr lang="cs-CZ" sz="1600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Mystery</a:t>
            </a: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 </a:t>
            </a:r>
            <a:r>
              <a:rPr lang="cs-CZ" sz="1600" dirty="0" err="1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Shopper</a:t>
            </a: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 navštívil TIC.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Hodnotil je z pohledu běžného zákazníka.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Při návštěvě postupoval dle </a:t>
            </a:r>
            <a:r>
              <a:rPr lang="cs-CZ" sz="16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scénáře</a:t>
            </a: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.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Zaměřil se hlavně na </a:t>
            </a:r>
            <a:r>
              <a:rPr lang="cs-CZ" sz="16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dostupnost</a:t>
            </a: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, </a:t>
            </a:r>
            <a:r>
              <a:rPr lang="cs-CZ" sz="16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exteriér</a:t>
            </a: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 a </a:t>
            </a:r>
            <a:r>
              <a:rPr lang="cs-CZ" sz="16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interiér</a:t>
            </a: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, </a:t>
            </a:r>
            <a:r>
              <a:rPr lang="cs-CZ" sz="16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přehlednost</a:t>
            </a: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 a na schopnosti a znalosti </a:t>
            </a:r>
            <a:r>
              <a:rPr lang="cs-CZ" sz="16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pracovníka</a:t>
            </a: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.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Bezprostředně po kontrole vyplnil </a:t>
            </a:r>
            <a:r>
              <a:rPr lang="cs-CZ" sz="16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dotazník</a:t>
            </a: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 v on-line aplikaci.</a:t>
            </a:r>
          </a:p>
        </p:txBody>
      </p:sp>
      <p:sp>
        <p:nvSpPr>
          <p:cNvPr id="4" name="Obdélník 3"/>
          <p:cNvSpPr/>
          <p:nvPr/>
        </p:nvSpPr>
        <p:spPr>
          <a:xfrm>
            <a:off x="2891434" y="168610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Návštěvy proběhly na 41 TIC v Olomouckém kraji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Blip>
                <a:blip r:embed="rId2">
                  <a:extLst>
                    <a:ext uri="{96DAC541-7B7A-43D3-8B79-37D633B846F1}">
                      <asvg:svgBlip xmlns="" xmlns:asvg="http://schemas.microsoft.com/office/drawing/2016/SVG/main" r:embed="rId3"/>
                    </a:ext>
                  </a:extLst>
                </a:blip>
              </a:buBlip>
            </a:pPr>
            <a:r>
              <a:rPr lang="cs-CZ" sz="16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79-krát proběhla návštěva dle scénáře*	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xmlns="" id="{BF73B026-0E65-41D2-BA2B-DD35E57199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20746"/>
              </p:ext>
            </p:extLst>
          </p:nvPr>
        </p:nvGraphicFramePr>
        <p:xfrm>
          <a:off x="3674730" y="2304584"/>
          <a:ext cx="3671999" cy="138195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1872">
                  <a:extLst>
                    <a:ext uri="{9D8B030D-6E8A-4147-A177-3AD203B41FA5}">
                      <a16:colId xmlns:a16="http://schemas.microsoft.com/office/drawing/2014/main" xmlns="" val="2835611375"/>
                    </a:ext>
                  </a:extLst>
                </a:gridCol>
                <a:gridCol w="816709">
                  <a:extLst>
                    <a:ext uri="{9D8B030D-6E8A-4147-A177-3AD203B41FA5}">
                      <a16:colId xmlns:a16="http://schemas.microsoft.com/office/drawing/2014/main" xmlns="" val="3699240429"/>
                    </a:ext>
                  </a:extLst>
                </a:gridCol>
                <a:gridCol w="1072517">
                  <a:extLst>
                    <a:ext uri="{9D8B030D-6E8A-4147-A177-3AD203B41FA5}">
                      <a16:colId xmlns:a16="http://schemas.microsoft.com/office/drawing/2014/main" xmlns="" val="3227676186"/>
                    </a:ext>
                  </a:extLst>
                </a:gridCol>
                <a:gridCol w="560901">
                  <a:extLst>
                    <a:ext uri="{9D8B030D-6E8A-4147-A177-3AD203B41FA5}">
                      <a16:colId xmlns:a16="http://schemas.microsoft.com/office/drawing/2014/main" xmlns="" val="2197764698"/>
                    </a:ext>
                  </a:extLst>
                </a:gridCol>
              </a:tblGrid>
              <a:tr h="650874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Počty hodnocených 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Zima</a:t>
                      </a:r>
                    </a:p>
                    <a:p>
                      <a:pPr algn="ctr"/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Mimosezóna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Léto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31092040"/>
                  </a:ext>
                </a:extLst>
              </a:tr>
              <a:tr h="365542">
                <a:tc>
                  <a:txBody>
                    <a:bodyPr/>
                    <a:lstStyle/>
                    <a:p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38848937"/>
                  </a:ext>
                </a:extLst>
              </a:tr>
              <a:tr h="365542">
                <a:tc>
                  <a:txBody>
                    <a:bodyPr/>
                    <a:lstStyle/>
                    <a:p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1510720"/>
                  </a:ext>
                </a:extLst>
              </a:tr>
            </a:tbl>
          </a:graphicData>
        </a:graphic>
      </p:graphicFrame>
      <p:pic>
        <p:nvPicPr>
          <p:cNvPr id="8" name="Obrázek 7">
            <a:extLst>
              <a:ext uri="{FF2B5EF4-FFF2-40B4-BE49-F238E27FC236}">
                <a16:creationId xmlns:a16="http://schemas.microsoft.com/office/drawing/2014/main" xmlns="" id="{07E4996B-AE91-4EA8-8F57-2CD91436A7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339" y="2874764"/>
            <a:ext cx="821470" cy="521633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CCB2F34C-AA7D-44F7-9D41-F3AD140C11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339" y="3239039"/>
            <a:ext cx="743087" cy="471860"/>
          </a:xfrm>
          <a:prstGeom prst="rect">
            <a:avLst/>
          </a:prstGeom>
        </p:spPr>
      </p:pic>
      <p:pic>
        <p:nvPicPr>
          <p:cNvPr id="26" name="Obrázek 25">
            <a:extLst>
              <a:ext uri="{FF2B5EF4-FFF2-40B4-BE49-F238E27FC236}">
                <a16:creationId xmlns:a16="http://schemas.microsoft.com/office/drawing/2014/main" xmlns="" id="{D9B50139-5043-4F46-8D0D-3C8E82AF639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207" y="2634219"/>
            <a:ext cx="190229" cy="190229"/>
          </a:xfrm>
          <a:prstGeom prst="rect">
            <a:avLst/>
          </a:prstGeom>
          <a:ln>
            <a:noFill/>
          </a:ln>
        </p:spPr>
      </p:pic>
      <p:pic>
        <p:nvPicPr>
          <p:cNvPr id="27" name="Obrázek 26">
            <a:extLst>
              <a:ext uri="{FF2B5EF4-FFF2-40B4-BE49-F238E27FC236}">
                <a16:creationId xmlns:a16="http://schemas.microsoft.com/office/drawing/2014/main" xmlns="" id="{10C6C336-C022-49CC-A158-EA3E0A6B19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732" y="2634219"/>
            <a:ext cx="190229" cy="190229"/>
          </a:xfrm>
          <a:prstGeom prst="rect">
            <a:avLst/>
          </a:prstGeom>
        </p:spPr>
      </p:pic>
      <p:pic>
        <p:nvPicPr>
          <p:cNvPr id="28" name="Obrázek 27">
            <a:extLst>
              <a:ext uri="{FF2B5EF4-FFF2-40B4-BE49-F238E27FC236}">
                <a16:creationId xmlns:a16="http://schemas.microsoft.com/office/drawing/2014/main" xmlns="" id="{02652B52-D8E4-463B-8342-82178A72DE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469" y="2621445"/>
            <a:ext cx="240844" cy="240844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B7489C73-CC6F-4177-8B2A-90CB9488C21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97" r="33597"/>
          <a:stretch/>
        </p:blipFill>
        <p:spPr>
          <a:xfrm>
            <a:off x="8987434" y="68936"/>
            <a:ext cx="3204566" cy="678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52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dirty="0"/>
              <a:t>Hlavní zjištění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xmlns="" id="{DF1E5A54-2A2A-4510-B25B-5194272E2427}"/>
              </a:ext>
            </a:extLst>
          </p:cNvPr>
          <p:cNvSpPr/>
          <p:nvPr/>
        </p:nvSpPr>
        <p:spPr>
          <a:xfrm>
            <a:off x="-789037" y="3571683"/>
            <a:ext cx="4274804" cy="4147787"/>
          </a:xfrm>
          <a:prstGeom prst="ellipse">
            <a:avLst/>
          </a:prstGeom>
          <a:blipFill dpi="0" rotWithShape="1">
            <a:blip r:embed="rId2">
              <a:alphaModFix amt="98000"/>
            </a:blip>
            <a:srcRect/>
            <a:stretch>
              <a:fillRect l="18520" t="-1114" r="-540" b="2046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08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F1EC5463-D7FB-420A-A8FD-EB5B43F22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7</a:t>
            </a:fld>
            <a:endParaRPr lang="cs-CZ" dirty="0"/>
          </a:p>
        </p:txBody>
      </p:sp>
      <p:sp>
        <p:nvSpPr>
          <p:cNvPr id="8" name="Nadpis 2">
            <a:extLst>
              <a:ext uri="{FF2B5EF4-FFF2-40B4-BE49-F238E27FC236}">
                <a16:creationId xmlns:a16="http://schemas.microsoft.com/office/drawing/2014/main" xmlns="" id="{7FE1A486-47F9-49F5-87DA-A6605809CB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43600" y="368610"/>
            <a:ext cx="5433060" cy="602940"/>
          </a:xfrm>
        </p:spPr>
        <p:txBody>
          <a:bodyPr>
            <a:normAutofit/>
          </a:bodyPr>
          <a:lstStyle/>
          <a:p>
            <a:r>
              <a:rPr lang="cs-CZ" sz="2800" dirty="0"/>
              <a:t>Hlavní zjištění</a:t>
            </a:r>
          </a:p>
        </p:txBody>
      </p:sp>
      <p:sp>
        <p:nvSpPr>
          <p:cNvPr id="9" name="Zástupný symbol pro obsah 1">
            <a:extLst>
              <a:ext uri="{FF2B5EF4-FFF2-40B4-BE49-F238E27FC236}">
                <a16:creationId xmlns:a16="http://schemas.microsoft.com/office/drawing/2014/main" xmlns="" id="{4EB70368-44FE-4669-AB5B-98328A84C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8106" y="971549"/>
            <a:ext cx="5398569" cy="57841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1400" dirty="0"/>
              <a:t>Turistická informační centra v Olomouckém kraji jsou hodnocena v průběhu roku </a:t>
            </a:r>
            <a:r>
              <a:rPr lang="cs-CZ" sz="1400" dirty="0">
                <a:solidFill>
                  <a:srgbClr val="00B0F0"/>
                </a:solidFill>
              </a:rPr>
              <a:t>velmi dobře </a:t>
            </a:r>
            <a:r>
              <a:rPr lang="cs-CZ" sz="1400" dirty="0"/>
              <a:t>(celkové hodnocení </a:t>
            </a:r>
            <a:br>
              <a:rPr lang="cs-CZ" sz="1400" dirty="0"/>
            </a:br>
            <a:r>
              <a:rPr lang="cs-CZ" sz="1400" dirty="0">
                <a:solidFill>
                  <a:srgbClr val="00B0F0"/>
                </a:solidFill>
              </a:rPr>
              <a:t>86 %</a:t>
            </a:r>
            <a:r>
              <a:rPr lang="cs-CZ" sz="1400" dirty="0"/>
              <a:t>).</a:t>
            </a:r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r>
              <a:rPr lang="cs-CZ" sz="1400" dirty="0"/>
              <a:t>Porovnání regionů </a:t>
            </a:r>
            <a:r>
              <a:rPr lang="cs-CZ" sz="1400" dirty="0">
                <a:solidFill>
                  <a:srgbClr val="00B0F0"/>
                </a:solidFill>
              </a:rPr>
              <a:t>Střední Morava </a:t>
            </a:r>
            <a:r>
              <a:rPr lang="cs-CZ" sz="1400" dirty="0"/>
              <a:t>a </a:t>
            </a:r>
            <a:r>
              <a:rPr lang="cs-CZ" sz="1400" dirty="0">
                <a:solidFill>
                  <a:srgbClr val="00B0F0"/>
                </a:solidFill>
              </a:rPr>
              <a:t>Jeseníky</a:t>
            </a:r>
            <a:r>
              <a:rPr lang="cs-CZ" sz="1400" dirty="0"/>
              <a:t> nepřináší významnější rozdíly, kvalita TIC je v těchto regionech </a:t>
            </a:r>
            <a:r>
              <a:rPr lang="cs-CZ" sz="1400" dirty="0">
                <a:solidFill>
                  <a:srgbClr val="00B0F0"/>
                </a:solidFill>
              </a:rPr>
              <a:t>srovnatelná</a:t>
            </a:r>
            <a:r>
              <a:rPr lang="cs-CZ" sz="1400" dirty="0"/>
              <a:t>.</a:t>
            </a:r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r>
              <a:rPr lang="cs-CZ" sz="1400" dirty="0"/>
              <a:t>Srovnání na základě ročních období však ukázalo, že celkové hodnocení v průběhu roku </a:t>
            </a:r>
            <a:r>
              <a:rPr lang="cs-CZ" sz="1400" dirty="0">
                <a:solidFill>
                  <a:srgbClr val="00B0F0"/>
                </a:solidFill>
              </a:rPr>
              <a:t>klesá</a:t>
            </a:r>
            <a:r>
              <a:rPr lang="cs-CZ" sz="1400" dirty="0"/>
              <a:t>. V zimě byla TIC celkově hodnocena </a:t>
            </a:r>
            <a:r>
              <a:rPr lang="cs-CZ" sz="1400" dirty="0">
                <a:solidFill>
                  <a:srgbClr val="00B0F0"/>
                </a:solidFill>
              </a:rPr>
              <a:t>92 %</a:t>
            </a:r>
            <a:r>
              <a:rPr lang="cs-CZ" sz="1400" dirty="0"/>
              <a:t>, v mimosezóně </a:t>
            </a:r>
            <a:r>
              <a:rPr lang="cs-CZ" sz="1400" dirty="0">
                <a:solidFill>
                  <a:srgbClr val="00B0F0"/>
                </a:solidFill>
              </a:rPr>
              <a:t>85 %</a:t>
            </a:r>
            <a:r>
              <a:rPr lang="cs-CZ" sz="1400" dirty="0"/>
              <a:t> a v letní sezóně </a:t>
            </a:r>
            <a:r>
              <a:rPr lang="cs-CZ" sz="1400" dirty="0">
                <a:solidFill>
                  <a:srgbClr val="00B0F0"/>
                </a:solidFill>
              </a:rPr>
              <a:t>82 %</a:t>
            </a:r>
            <a:r>
              <a:rPr lang="cs-CZ" sz="1400" dirty="0"/>
              <a:t>.</a:t>
            </a:r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r>
              <a:rPr lang="cs-CZ" sz="1400" dirty="0">
                <a:solidFill>
                  <a:srgbClr val="00B0F0"/>
                </a:solidFill>
              </a:rPr>
              <a:t>Výsledky dolů </a:t>
            </a:r>
            <a:r>
              <a:rPr lang="cs-CZ" sz="1400" dirty="0"/>
              <a:t>táhnou především sekce </a:t>
            </a:r>
            <a:br>
              <a:rPr lang="cs-CZ" sz="1400" dirty="0"/>
            </a:br>
            <a:r>
              <a:rPr lang="cs-CZ" sz="1400" dirty="0">
                <a:solidFill>
                  <a:srgbClr val="00B0F0"/>
                </a:solidFill>
              </a:rPr>
              <a:t>Značení a otevírací doba </a:t>
            </a:r>
            <a:r>
              <a:rPr lang="cs-CZ" sz="1400" dirty="0"/>
              <a:t>a </a:t>
            </a:r>
            <a:r>
              <a:rPr lang="cs-CZ" sz="1400" dirty="0">
                <a:solidFill>
                  <a:srgbClr val="00B0F0"/>
                </a:solidFill>
              </a:rPr>
              <a:t>Pracovník</a:t>
            </a:r>
            <a:r>
              <a:rPr lang="cs-CZ" sz="1400" dirty="0"/>
              <a:t>.</a:t>
            </a:r>
          </a:p>
          <a:p>
            <a:pPr marL="0" indent="0">
              <a:buNone/>
            </a:pPr>
            <a:endParaRPr lang="cs-CZ" sz="1400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cs-CZ" sz="1400" dirty="0">
                <a:solidFill>
                  <a:srgbClr val="00B0F0"/>
                </a:solidFill>
              </a:rPr>
              <a:t>Subjektivně</a:t>
            </a:r>
            <a:r>
              <a:rPr lang="cs-CZ" sz="1400" dirty="0"/>
              <a:t> byla </a:t>
            </a:r>
            <a:r>
              <a:rPr lang="cs-CZ" sz="1400" dirty="0" err="1"/>
              <a:t>Mystery</a:t>
            </a:r>
            <a:r>
              <a:rPr lang="cs-CZ" sz="1400" dirty="0"/>
              <a:t> </a:t>
            </a:r>
            <a:r>
              <a:rPr lang="cs-CZ" sz="1400" dirty="0" err="1"/>
              <a:t>Shoppery</a:t>
            </a:r>
            <a:r>
              <a:rPr lang="cs-CZ" sz="1400" dirty="0"/>
              <a:t> hodnocena lépe TIC v </a:t>
            </a:r>
            <a:r>
              <a:rPr lang="cs-CZ" sz="1400" dirty="0">
                <a:solidFill>
                  <a:srgbClr val="00B0F0"/>
                </a:solidFill>
              </a:rPr>
              <a:t>Jeseníkách</a:t>
            </a:r>
            <a:r>
              <a:rPr lang="cs-CZ" sz="1400" dirty="0"/>
              <a:t> (</a:t>
            </a:r>
            <a:r>
              <a:rPr lang="cs-CZ" sz="1400" dirty="0">
                <a:solidFill>
                  <a:srgbClr val="00B0F0"/>
                </a:solidFill>
              </a:rPr>
              <a:t>63 %</a:t>
            </a:r>
            <a:r>
              <a:rPr lang="cs-CZ" sz="1400" dirty="0"/>
              <a:t> dalo „jedničku) oproti TIC na </a:t>
            </a:r>
            <a:r>
              <a:rPr lang="cs-CZ" sz="1400" dirty="0">
                <a:solidFill>
                  <a:srgbClr val="00B0F0"/>
                </a:solidFill>
              </a:rPr>
              <a:t>Střední Moravě </a:t>
            </a:r>
            <a:r>
              <a:rPr lang="cs-CZ" sz="1400" dirty="0"/>
              <a:t>(</a:t>
            </a:r>
            <a:r>
              <a:rPr lang="cs-CZ" sz="1400" dirty="0">
                <a:solidFill>
                  <a:srgbClr val="00B0F0"/>
                </a:solidFill>
              </a:rPr>
              <a:t>47 %</a:t>
            </a:r>
            <a:r>
              <a:rPr lang="cs-CZ" sz="1400" dirty="0"/>
              <a:t>).</a:t>
            </a:r>
          </a:p>
          <a:p>
            <a:pPr marL="0" indent="0">
              <a:buNone/>
            </a:pPr>
            <a:endParaRPr lang="cs-CZ" sz="1600" dirty="0"/>
          </a:p>
          <a:p>
            <a:pPr marL="0" indent="0">
              <a:buNone/>
            </a:pPr>
            <a:endParaRPr lang="cs-CZ" sz="1400" dirty="0"/>
          </a:p>
        </p:txBody>
      </p:sp>
      <p:sp>
        <p:nvSpPr>
          <p:cNvPr id="11" name="Obdélníkový popisek 35">
            <a:extLst>
              <a:ext uri="{FF2B5EF4-FFF2-40B4-BE49-F238E27FC236}">
                <a16:creationId xmlns:a16="http://schemas.microsoft.com/office/drawing/2014/main" xmlns="" id="{C31D76E7-5CAD-4591-AD14-D1258AFE087B}"/>
              </a:ext>
            </a:extLst>
          </p:cNvPr>
          <p:cNvSpPr/>
          <p:nvPr/>
        </p:nvSpPr>
        <p:spPr bwMode="auto">
          <a:xfrm>
            <a:off x="9574791" y="3429000"/>
            <a:ext cx="1801869" cy="790797"/>
          </a:xfrm>
          <a:prstGeom prst="wedgeRectCallout">
            <a:avLst>
              <a:gd name="adj1" fmla="val -42093"/>
              <a:gd name="adj2" fmla="val -69936"/>
            </a:avLst>
          </a:prstGeom>
          <a:noFill/>
          <a:ln w="19050">
            <a:solidFill>
              <a:srgbClr val="009F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>
                <a:solidFill>
                  <a:srgbClr val="1964AA"/>
                </a:solidFill>
              </a:rPr>
              <a:t>V zimě jsme jezdili hlavně do Jeseníků, v létě však hlavně na Střední Moravu.</a:t>
            </a:r>
            <a:endParaRPr lang="en-GB" sz="1200" dirty="0">
              <a:solidFill>
                <a:srgbClr val="1964AA"/>
              </a:solidFill>
            </a:endParaRP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9ADA52FB-B74D-4F55-A583-0CC085B2E7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1" r="39341"/>
          <a:stretch/>
        </p:blipFill>
        <p:spPr>
          <a:xfrm>
            <a:off x="0" y="69247"/>
            <a:ext cx="5181600" cy="6788753"/>
          </a:xfrm>
          <a:prstGeom prst="rect">
            <a:avLst/>
          </a:prstGeom>
        </p:spPr>
      </p:pic>
      <p:sp>
        <p:nvSpPr>
          <p:cNvPr id="7" name="Zaoblený obdélníkový bublinový popisek 23">
            <a:extLst>
              <a:ext uri="{FF2B5EF4-FFF2-40B4-BE49-F238E27FC236}">
                <a16:creationId xmlns:a16="http://schemas.microsoft.com/office/drawing/2014/main" xmlns="" id="{6F74AA05-E020-4674-B706-0873141EE8B8}"/>
              </a:ext>
            </a:extLst>
          </p:cNvPr>
          <p:cNvSpPr/>
          <p:nvPr/>
        </p:nvSpPr>
        <p:spPr>
          <a:xfrm>
            <a:off x="6096000" y="4952328"/>
            <a:ext cx="5029200" cy="1360549"/>
          </a:xfrm>
          <a:prstGeom prst="wedgeRoundRectCallout">
            <a:avLst>
              <a:gd name="adj1" fmla="val -4055"/>
              <a:gd name="adj2" fmla="val -25411"/>
              <a:gd name="adj3" fmla="val 16667"/>
            </a:avLst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 algn="ctr"/>
            <a:r>
              <a:rPr lang="cs-CZ" sz="1200" b="1" dirty="0">
                <a:solidFill>
                  <a:srgbClr val="00B0F0"/>
                </a:solidFill>
              </a:rPr>
              <a:t>DOPLNĚNÍ z CAPI: Jak informační centra hodnotili návštěvníci?*</a:t>
            </a:r>
          </a:p>
          <a:p>
            <a:pPr marL="72000" algn="ctr"/>
            <a:r>
              <a:rPr lang="cs-CZ" sz="1100" dirty="0">
                <a:solidFill>
                  <a:srgbClr val="00B0F0"/>
                </a:solidFill>
              </a:rPr>
              <a:t>Na Střední Moravě panuje s infocentry spokojenost, 70 % </a:t>
            </a:r>
            <a:r>
              <a:rPr lang="cs-CZ" sz="1100" dirty="0" smtClean="0">
                <a:solidFill>
                  <a:srgbClr val="00B0F0"/>
                </a:solidFill>
              </a:rPr>
              <a:t>dotázaných </a:t>
            </a:r>
            <a:r>
              <a:rPr lang="cs-CZ" sz="1100" dirty="0">
                <a:solidFill>
                  <a:srgbClr val="00B0F0"/>
                </a:solidFill>
              </a:rPr>
              <a:t>udává stabilně napříč 10 měsíci dotazování, že je „velmi spokojeno“. V Jeseníkách byla bezvýhradná spokojenost s infocentry v zimě u 60 % návštěvníků, v létě už ale přes 80 %.</a:t>
            </a:r>
          </a:p>
          <a:p>
            <a:pPr marL="72000" algn="ctr"/>
            <a:endParaRPr lang="cs-CZ" sz="1100" dirty="0">
              <a:solidFill>
                <a:srgbClr val="00B0F0"/>
              </a:solidFill>
            </a:endParaRPr>
          </a:p>
          <a:p>
            <a:pPr marL="72000" algn="r"/>
            <a:r>
              <a:rPr lang="cs-CZ" sz="1050" i="1" dirty="0">
                <a:solidFill>
                  <a:srgbClr val="00B0F0"/>
                </a:solidFill>
              </a:rPr>
              <a:t>*průměrné hodnoty z 3 vln CAPI dotazování v rámci projektu</a:t>
            </a:r>
          </a:p>
        </p:txBody>
      </p:sp>
    </p:spTree>
    <p:extLst>
      <p:ext uri="{BB962C8B-B14F-4D97-AF65-F5344CB8AC3E}">
        <p14:creationId xmlns:p14="http://schemas.microsoft.com/office/powerpoint/2010/main" val="136400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719961"/>
          </a:xfrm>
        </p:spPr>
        <p:txBody>
          <a:bodyPr anchor="ctr">
            <a:no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IMSV</a:t>
            </a:r>
            <a:r>
              <a:rPr lang="en-US" dirty="0"/>
              <a:t> – index Mystery Shopping Visit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Zástupný symbol pro obsah 4">
            <a:extLst>
              <a:ext uri="{FF2B5EF4-FFF2-40B4-BE49-F238E27FC236}">
                <a16:creationId xmlns:a16="http://schemas.microsoft.com/office/drawing/2014/main" xmlns="" id="{E1B4100B-4727-4138-9790-4B15028166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8499565"/>
              </p:ext>
            </p:extLst>
          </p:nvPr>
        </p:nvGraphicFramePr>
        <p:xfrm>
          <a:off x="815340" y="1426852"/>
          <a:ext cx="10147935" cy="4773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Zástupný symbol pro obsah 7">
            <a:extLst>
              <a:ext uri="{FF2B5EF4-FFF2-40B4-BE49-F238E27FC236}">
                <a16:creationId xmlns:a16="http://schemas.microsoft.com/office/drawing/2014/main" xmlns="" id="{F10BA485-A09F-40F9-831D-53E0B5D8AA85}"/>
              </a:ext>
            </a:extLst>
          </p:cNvPr>
          <p:cNvSpPr txBox="1">
            <a:spLocks/>
          </p:cNvSpPr>
          <p:nvPr/>
        </p:nvSpPr>
        <p:spPr>
          <a:xfrm>
            <a:off x="0" y="1166179"/>
            <a:ext cx="12192000" cy="826995"/>
          </a:xfrm>
          <a:prstGeom prst="rect">
            <a:avLst/>
          </a:prstGeom>
          <a:noFill/>
        </p:spPr>
        <p:txBody>
          <a:bodyPr lIns="900000" tIns="0" rIns="900000" bIns="0" anchor="t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800" dirty="0"/>
              <a:t>Celkové hodnocení všech poboček TIC je </a:t>
            </a:r>
            <a:r>
              <a:rPr lang="cs-CZ" sz="1800" dirty="0">
                <a:solidFill>
                  <a:srgbClr val="009FE3"/>
                </a:solidFill>
              </a:rPr>
              <a:t>velmi dobré (86%)</a:t>
            </a:r>
            <a:r>
              <a:rPr lang="cs-CZ" sz="1800" dirty="0"/>
              <a:t>. Kvalita TIC na Střední Moravě a v Jeseníkách je srovnatelná. Pozor však na </a:t>
            </a:r>
            <a:r>
              <a:rPr lang="cs-CZ" sz="1800" dirty="0">
                <a:solidFill>
                  <a:srgbClr val="009FE3"/>
                </a:solidFill>
              </a:rPr>
              <a:t>snižující se </a:t>
            </a:r>
            <a:r>
              <a:rPr lang="cs-CZ" sz="1800" dirty="0"/>
              <a:t>celkové hodnocení v průběhu roku, </a:t>
            </a:r>
            <a:r>
              <a:rPr lang="cs-CZ" sz="1800" dirty="0">
                <a:solidFill>
                  <a:srgbClr val="009FE3"/>
                </a:solidFill>
              </a:rPr>
              <a:t>v zimě </a:t>
            </a:r>
            <a:r>
              <a:rPr lang="cs-CZ" sz="1800" dirty="0"/>
              <a:t>hodnocení dosáhlo </a:t>
            </a:r>
            <a:r>
              <a:rPr lang="cs-CZ" sz="1800" dirty="0">
                <a:solidFill>
                  <a:srgbClr val="009FE3"/>
                </a:solidFill>
              </a:rPr>
              <a:t>92%</a:t>
            </a:r>
            <a:r>
              <a:rPr lang="cs-CZ" sz="1800" dirty="0"/>
              <a:t>, </a:t>
            </a:r>
            <a:r>
              <a:rPr lang="cs-CZ" sz="1800" dirty="0">
                <a:solidFill>
                  <a:srgbClr val="009FE3"/>
                </a:solidFill>
              </a:rPr>
              <a:t>v létě </a:t>
            </a:r>
            <a:r>
              <a:rPr lang="cs-CZ" sz="1800" dirty="0"/>
              <a:t>kleslo na </a:t>
            </a:r>
            <a:r>
              <a:rPr lang="cs-CZ" sz="1800" dirty="0">
                <a:solidFill>
                  <a:srgbClr val="009FE3"/>
                </a:solidFill>
              </a:rPr>
              <a:t>82%</a:t>
            </a:r>
            <a:r>
              <a:rPr lang="cs-CZ" sz="1800" dirty="0"/>
              <a:t>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48B7915F-B69E-4F91-B3DF-714AF17CCC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902" y="5735756"/>
            <a:ext cx="1031151" cy="65478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xmlns="" id="{78E54C69-9A4D-49D9-A5C7-B55FB7939E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893" y="5746299"/>
            <a:ext cx="1241394" cy="47611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xmlns="" id="{C6CB3CCA-B608-40C3-8A79-878661B83A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62" y="5783892"/>
            <a:ext cx="946676" cy="28601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Obdélník 1">
            <a:extLst>
              <a:ext uri="{FF2B5EF4-FFF2-40B4-BE49-F238E27FC236}">
                <a16:creationId xmlns:a16="http://schemas.microsoft.com/office/drawing/2014/main" xmlns="" id="{F3765946-FAC1-4FDB-B2BA-3CDAF7826CEE}"/>
              </a:ext>
            </a:extLst>
          </p:cNvPr>
          <p:cNvSpPr/>
          <p:nvPr/>
        </p:nvSpPr>
        <p:spPr>
          <a:xfrm>
            <a:off x="948162" y="6538784"/>
            <a:ext cx="308610" cy="147766"/>
          </a:xfrm>
          <a:prstGeom prst="rect">
            <a:avLst/>
          </a:prstGeom>
          <a:solidFill>
            <a:srgbClr val="2EC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xmlns="" id="{760C554B-5DE2-4D31-94CE-BFF3A98C5C99}"/>
              </a:ext>
            </a:extLst>
          </p:cNvPr>
          <p:cNvSpPr txBox="1"/>
          <p:nvPr/>
        </p:nvSpPr>
        <p:spPr>
          <a:xfrm>
            <a:off x="1123950" y="6468146"/>
            <a:ext cx="830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75%-100% silná stránka,              50%-75% pásmo ohrožení,            0%-50% velký prostor pro zlepšení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xmlns="" id="{5475BA5E-2F16-4599-97BF-3908873A3FA7}"/>
              </a:ext>
            </a:extLst>
          </p:cNvPr>
          <p:cNvSpPr/>
          <p:nvPr/>
        </p:nvSpPr>
        <p:spPr>
          <a:xfrm>
            <a:off x="2922285" y="6531697"/>
            <a:ext cx="308610" cy="147766"/>
          </a:xfrm>
          <a:prstGeom prst="rect">
            <a:avLst/>
          </a:prstGeom>
          <a:solidFill>
            <a:srgbClr val="D6C4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xmlns="" id="{6A8EE0DF-DB91-46F2-96ED-013B8B059D21}"/>
              </a:ext>
            </a:extLst>
          </p:cNvPr>
          <p:cNvSpPr/>
          <p:nvPr/>
        </p:nvSpPr>
        <p:spPr>
          <a:xfrm>
            <a:off x="4967302" y="6531697"/>
            <a:ext cx="308610" cy="147766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xmlns="" id="{2C98EA1F-A6BE-4F30-939C-5AC762FCEB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106" y="6054677"/>
            <a:ext cx="240844" cy="240844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0036F58D-2929-4398-935D-7100AA088D0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12" y="6079984"/>
            <a:ext cx="190229" cy="190229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xmlns="" id="{80A983EB-F24F-4EE6-9282-022BDCEFBF0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359" y="6087882"/>
            <a:ext cx="190229" cy="19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1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F1EC5463-D7FB-420A-A8FD-EB5B43F22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9</a:t>
            </a:fld>
            <a:endParaRPr lang="cs-CZ" dirty="0"/>
          </a:p>
        </p:txBody>
      </p:sp>
      <p:sp>
        <p:nvSpPr>
          <p:cNvPr id="8" name="Nadpis 2">
            <a:extLst>
              <a:ext uri="{FF2B5EF4-FFF2-40B4-BE49-F238E27FC236}">
                <a16:creationId xmlns:a16="http://schemas.microsoft.com/office/drawing/2014/main" xmlns="" id="{7FE1A486-47F9-49F5-87DA-A6605809CB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43600" y="368610"/>
            <a:ext cx="5433060" cy="580296"/>
          </a:xfrm>
        </p:spPr>
        <p:txBody>
          <a:bodyPr>
            <a:normAutofit/>
          </a:bodyPr>
          <a:lstStyle/>
          <a:p>
            <a:r>
              <a:rPr lang="cs-CZ" sz="2800" dirty="0"/>
              <a:t>Hlavní zjištění dle sekcí</a:t>
            </a:r>
          </a:p>
        </p:txBody>
      </p:sp>
      <p:sp>
        <p:nvSpPr>
          <p:cNvPr id="9" name="Zástupný symbol pro obsah 1">
            <a:extLst>
              <a:ext uri="{FF2B5EF4-FFF2-40B4-BE49-F238E27FC236}">
                <a16:creationId xmlns:a16="http://schemas.microsoft.com/office/drawing/2014/main" xmlns="" id="{4EB70368-44FE-4669-AB5B-98328A84C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8106" y="1017917"/>
            <a:ext cx="5398569" cy="573774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cs-CZ" sz="1600" dirty="0">
                <a:solidFill>
                  <a:srgbClr val="00B0F0"/>
                </a:solidFill>
              </a:rPr>
              <a:t>Exteriér a první dojem </a:t>
            </a:r>
            <a:r>
              <a:rPr lang="cs-CZ" sz="1600" dirty="0"/>
              <a:t>je spolu se </a:t>
            </a:r>
            <a:r>
              <a:rPr lang="cs-CZ" sz="1600" dirty="0">
                <a:solidFill>
                  <a:srgbClr val="00B0F0"/>
                </a:solidFill>
              </a:rPr>
              <a:t>snadným nalezením TIC </a:t>
            </a:r>
            <a:r>
              <a:rPr lang="cs-CZ" sz="1600" dirty="0">
                <a:solidFill>
                  <a:schemeClr val="accent2">
                    <a:lumMod val="75000"/>
                  </a:schemeClr>
                </a:solidFill>
              </a:rPr>
              <a:t>nejlépe hodnocenou sekcí</a:t>
            </a:r>
            <a:r>
              <a:rPr lang="cs-CZ" sz="1600" dirty="0"/>
              <a:t>. Dobré hodnocení snižují pouze chybějící stojany na kola a delší doba do obsloužení v mimosezóně oproti sezóně.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sz="1600" dirty="0">
                <a:solidFill>
                  <a:srgbClr val="00B0F0"/>
                </a:solidFill>
              </a:rPr>
              <a:t>Pracovníci</a:t>
            </a:r>
            <a:r>
              <a:rPr lang="cs-CZ" sz="1600" dirty="0"/>
              <a:t> TIC jsou zdvořilí a vystupují </a:t>
            </a:r>
            <a:r>
              <a:rPr lang="cs-CZ" sz="1600" dirty="0">
                <a:solidFill>
                  <a:schemeClr val="accent2">
                    <a:lumMod val="75000"/>
                  </a:schemeClr>
                </a:solidFill>
              </a:rPr>
              <a:t>profesionálně</a:t>
            </a:r>
            <a:r>
              <a:rPr lang="cs-CZ" sz="1600" dirty="0"/>
              <a:t>. Rezervy lze nalézt ve schopnosti atraktivně představit turistické cíle a proaktivně nabízet další. Velké rezervy mají pracovníci v povědomí o Olomouc region </a:t>
            </a:r>
            <a:r>
              <a:rPr lang="cs-CZ" sz="1600" dirty="0" err="1"/>
              <a:t>card</a:t>
            </a:r>
            <a:r>
              <a:rPr lang="cs-CZ" sz="1600" dirty="0"/>
              <a:t> a její propagaci návštěvníkům.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sz="1600" dirty="0"/>
              <a:t>Samotný </a:t>
            </a:r>
            <a:r>
              <a:rPr lang="cs-CZ" sz="1600" dirty="0">
                <a:solidFill>
                  <a:srgbClr val="00B0F0"/>
                </a:solidFill>
              </a:rPr>
              <a:t>interiér</a:t>
            </a:r>
            <a:r>
              <a:rPr lang="cs-CZ" sz="1600" dirty="0"/>
              <a:t> TIC je hodnocen </a:t>
            </a:r>
            <a:r>
              <a:rPr lang="cs-CZ" sz="1600" dirty="0">
                <a:solidFill>
                  <a:schemeClr val="accent2">
                    <a:lumMod val="75000"/>
                  </a:schemeClr>
                </a:solidFill>
              </a:rPr>
              <a:t>velmi pozitivně</a:t>
            </a:r>
            <a:r>
              <a:rPr lang="cs-CZ" sz="1600" dirty="0"/>
              <a:t>. V Jeseníkách však v zimě téměř ve třetině případů chyběly mapy k nahlédnutí/koupi.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sz="1600" dirty="0"/>
              <a:t>Obecně lze také říci, že TIC jsou v menších lokalitách často spojena s jinou institucí, což občas působilo zmatky v </a:t>
            </a:r>
            <a:r>
              <a:rPr lang="cs-CZ" sz="1600" dirty="0">
                <a:solidFill>
                  <a:srgbClr val="00B0F0"/>
                </a:solidFill>
              </a:rPr>
              <a:t>snadném nalezení </a:t>
            </a:r>
            <a:r>
              <a:rPr lang="cs-CZ" sz="1600" dirty="0"/>
              <a:t>a </a:t>
            </a:r>
            <a:r>
              <a:rPr lang="cs-CZ" sz="1600" dirty="0">
                <a:solidFill>
                  <a:srgbClr val="00B0F0"/>
                </a:solidFill>
              </a:rPr>
              <a:t>značení</a:t>
            </a:r>
            <a:r>
              <a:rPr lang="cs-CZ" sz="1600" dirty="0"/>
              <a:t>.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sz="1600" dirty="0"/>
              <a:t>Hlavně v mimosezóně </a:t>
            </a:r>
            <a:r>
              <a:rPr lang="cs-CZ" sz="1600" dirty="0">
                <a:solidFill>
                  <a:srgbClr val="00B0F0"/>
                </a:solidFill>
              </a:rPr>
              <a:t>otevírací doba </a:t>
            </a:r>
            <a:r>
              <a:rPr lang="cs-CZ" sz="1600" dirty="0"/>
              <a:t>v několika případech neodpovídala informacím dostupným online, nebo byla TIC úplně uzavřena. TIC kromě toho v průběhu celého roku pokulhávají v </a:t>
            </a:r>
            <a:r>
              <a:rPr lang="cs-CZ" sz="1600" dirty="0">
                <a:solidFill>
                  <a:srgbClr val="00B0F0"/>
                </a:solidFill>
              </a:rPr>
              <a:t>značení</a:t>
            </a:r>
            <a:r>
              <a:rPr lang="cs-CZ" sz="1600" dirty="0"/>
              <a:t> v cizích jazycích.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4B89BB73-62AD-4767-900F-006BE3EEA8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23" r="22906"/>
          <a:stretch/>
        </p:blipFill>
        <p:spPr>
          <a:xfrm>
            <a:off x="0" y="69011"/>
            <a:ext cx="5193102" cy="678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20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 logem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23D6DCA3-11AD-4C11-A1E2-3855C5B4FBB3}"/>
    </a:ext>
  </a:extLst>
</a:theme>
</file>

<file path=ppt/theme/theme10.xml><?xml version="1.0" encoding="utf-8"?>
<a:theme xmlns:a="http://schemas.openxmlformats.org/drawingml/2006/main" name="NMS_Sablona_16_9_2016-11-06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23D6DCA3-11AD-4C11-A1E2-3855C5B4FBB3}"/>
    </a:ext>
  </a:extLst>
</a:theme>
</file>

<file path=ppt/theme/theme1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z log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5DCDB42E-34E2-4F1B-B2D8-5C8FA618A86A}"/>
    </a:ext>
  </a:extLst>
</a:theme>
</file>

<file path=ppt/theme/theme3.xml><?xml version="1.0" encoding="utf-8"?>
<a:theme xmlns:a="http://schemas.openxmlformats.org/drawingml/2006/main" name="Titulní stran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46FDA785-B6E0-43BE-9841-7A8F03DEAFD0}"/>
    </a:ext>
  </a:extLst>
</a:theme>
</file>

<file path=ppt/theme/theme4.xml><?xml version="1.0" encoding="utf-8"?>
<a:theme xmlns:a="http://schemas.openxmlformats.org/drawingml/2006/main" name="Sekce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2EAE7E1D-21A0-4AE2-97AC-DB3DC70CE6CB}"/>
    </a:ext>
  </a:extLst>
</a:theme>
</file>

<file path=ppt/theme/theme5.xml><?xml version="1.0" encoding="utf-8"?>
<a:theme xmlns:a="http://schemas.openxmlformats.org/drawingml/2006/main" name="Podsekce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69CE0644-EF7A-4170-A84C-6065E2BC1499}"/>
    </a:ext>
  </a:extLst>
</a:theme>
</file>

<file path=ppt/theme/theme6.xml><?xml version="1.0" encoding="utf-8"?>
<a:theme xmlns:a="http://schemas.openxmlformats.org/drawingml/2006/main" name="1_Titulní stran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46FDA785-B6E0-43BE-9841-7A8F03DEAFD0}"/>
    </a:ext>
  </a:extLst>
</a:theme>
</file>

<file path=ppt/theme/theme7.xml><?xml version="1.0" encoding="utf-8"?>
<a:theme xmlns:a="http://schemas.openxmlformats.org/drawingml/2006/main" name="1_S logem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23D6DCA3-11AD-4C11-A1E2-3855C5B4FBB3}"/>
    </a:ext>
  </a:extLst>
</a:theme>
</file>

<file path=ppt/theme/theme8.xml><?xml version="1.0" encoding="utf-8"?>
<a:theme xmlns:a="http://schemas.openxmlformats.org/drawingml/2006/main" name="2_S logem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23D6DCA3-11AD-4C11-A1E2-3855C5B4FBB3}"/>
    </a:ext>
  </a:extLst>
</a:theme>
</file>

<file path=ppt/theme/theme9.xml><?xml version="1.0" encoding="utf-8"?>
<a:theme xmlns:a="http://schemas.openxmlformats.org/drawingml/2006/main" name="6_Bez loga">
  <a:themeElements>
    <a:clrScheme name="Vlastní 1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FFFFFF"/>
      </a:hlink>
      <a:folHlink>
        <a:srgbClr val="FFFFF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MS_Sablona_16_9_2016-11-06" id="{9EAB262D-A5C2-434F-92FA-508A0D6E867F}" vid="{5DCDB42E-34E2-4F1B-B2D8-5C8FA618A86A}"/>
    </a:ext>
  </a:extLst>
</a:theme>
</file>

<file path=ppt/theme/themeOverride1.xml><?xml version="1.0" encoding="utf-8"?>
<a:themeOverride xmlns:a="http://schemas.openxmlformats.org/drawingml/2006/main">
  <a:clrScheme name="NMS paleta barev">
    <a:dk1>
      <a:sysClr val="windowText" lastClr="000000"/>
    </a:dk1>
    <a:lt1>
      <a:sysClr val="window" lastClr="FFFFFF"/>
    </a:lt1>
    <a:dk2>
      <a:srgbClr val="595959"/>
    </a:dk2>
    <a:lt2>
      <a:srgbClr val="D8D8D8"/>
    </a:lt2>
    <a:accent1>
      <a:srgbClr val="16A085"/>
    </a:accent1>
    <a:accent2>
      <a:srgbClr val="2ECC71"/>
    </a:accent2>
    <a:accent3>
      <a:srgbClr val="D6C40F"/>
    </a:accent3>
    <a:accent4>
      <a:srgbClr val="E67E22"/>
    </a:accent4>
    <a:accent5>
      <a:srgbClr val="E74C3C"/>
    </a:accent5>
    <a:accent6>
      <a:srgbClr val="1964AA"/>
    </a:accent6>
    <a:hlink>
      <a:srgbClr val="00B0F0"/>
    </a:hlink>
    <a:folHlink>
      <a:srgbClr val="7F7F7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NMS_Sablona_16x9_2016-11-06</Template>
  <TotalTime>0</TotalTime>
  <Words>2290</Words>
  <Application>Microsoft Office PowerPoint</Application>
  <PresentationFormat>Vlastní</PresentationFormat>
  <Paragraphs>354</Paragraphs>
  <Slides>26</Slides>
  <Notes>16</Notes>
  <HiddenSlides>0</HiddenSlides>
  <MMClips>0</MMClips>
  <ScaleCrop>false</ScaleCrop>
  <HeadingPairs>
    <vt:vector size="4" baseType="variant">
      <vt:variant>
        <vt:lpstr>Motiv</vt:lpstr>
      </vt:variant>
      <vt:variant>
        <vt:i4>11</vt:i4>
      </vt:variant>
      <vt:variant>
        <vt:lpstr>Nadpisy snímků</vt:lpstr>
      </vt:variant>
      <vt:variant>
        <vt:i4>26</vt:i4>
      </vt:variant>
    </vt:vector>
  </HeadingPairs>
  <TitlesOfParts>
    <vt:vector size="37" baseType="lpstr">
      <vt:lpstr>S logem</vt:lpstr>
      <vt:lpstr>Bez loga</vt:lpstr>
      <vt:lpstr>Titulní strana</vt:lpstr>
      <vt:lpstr>Sekce</vt:lpstr>
      <vt:lpstr>Podsekce</vt:lpstr>
      <vt:lpstr>1_Titulní strana</vt:lpstr>
      <vt:lpstr>1_S logem</vt:lpstr>
      <vt:lpstr>2_S logem</vt:lpstr>
      <vt:lpstr>6_Bez loga</vt:lpstr>
      <vt:lpstr>NMS_Sablona_16_9_2016-11-06</vt:lpstr>
      <vt:lpstr>Motiv Office</vt:lpstr>
      <vt:lpstr>Prezentace aplikace PowerPoint</vt:lpstr>
      <vt:lpstr>Prezentace aplikace PowerPoint</vt:lpstr>
      <vt:lpstr>Obsah</vt:lpstr>
      <vt:lpstr>Cíle výzkumu</vt:lpstr>
      <vt:lpstr>Metodologie</vt:lpstr>
      <vt:lpstr>Hlavní zjištění</vt:lpstr>
      <vt:lpstr>Hlavní zjištění</vt:lpstr>
      <vt:lpstr>IMSV – index Mystery Shopping Visit</vt:lpstr>
      <vt:lpstr>Hlavní zjištění dle sekcí</vt:lpstr>
      <vt:lpstr>Celkové hodnocení jednotlivých sekcí</vt:lpstr>
      <vt:lpstr>Vývoj hodnocení sekcí</vt:lpstr>
      <vt:lpstr>Detailní zjištění dle sekcí</vt:lpstr>
      <vt:lpstr>Exteriér a první dojem - shrnutí</vt:lpstr>
      <vt:lpstr>Exteriér a první dojem</vt:lpstr>
      <vt:lpstr>Pracovník - shrnutí</vt:lpstr>
      <vt:lpstr>Pracovník</vt:lpstr>
      <vt:lpstr>Pracovník</vt:lpstr>
      <vt:lpstr>Interiér - shrnutí</vt:lpstr>
      <vt:lpstr>Interiér a vybavenost</vt:lpstr>
      <vt:lpstr>Značení a otevírací doba - shrnutí</vt:lpstr>
      <vt:lpstr>Značení a otevírací doba</vt:lpstr>
      <vt:lpstr>Top 10</vt:lpstr>
      <vt:lpstr>Doporučení</vt:lpstr>
      <vt:lpstr>Prezentace aplikace PowerPoint</vt:lpstr>
      <vt:lpstr>Konkrétní doporučení 1/2</vt:lpstr>
      <vt:lpstr>Konkrétní doporučení 2/2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2017-03-30T06:39:31Z</dcterms:created>
  <dcterms:modified xsi:type="dcterms:W3CDTF">2019-01-08T14:34:40Z</dcterms:modified>
</cp:coreProperties>
</file>