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9"/>
  </p:notesMasterIdLst>
  <p:handoutMasterIdLst>
    <p:handoutMasterId r:id="rId10"/>
  </p:handoutMasterIdLst>
  <p:sldIdLst>
    <p:sldId id="256" r:id="rId2"/>
    <p:sldId id="392" r:id="rId3"/>
    <p:sldId id="385" r:id="rId4"/>
    <p:sldId id="386" r:id="rId5"/>
    <p:sldId id="387" r:id="rId6"/>
    <p:sldId id="393" r:id="rId7"/>
    <p:sldId id="394" r:id="rId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FF00"/>
    <a:srgbClr val="FFFF00"/>
    <a:srgbClr val="000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55" autoAdjust="0"/>
    <p:restoredTop sz="93721" autoAdjust="0"/>
  </p:normalViewPr>
  <p:slideViewPr>
    <p:cSldViewPr>
      <p:cViewPr varScale="1">
        <p:scale>
          <a:sx n="105" d="100"/>
          <a:sy n="105" d="100"/>
        </p:scale>
        <p:origin x="190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96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EDCFC9C-33B9-44CD-AD3E-765D65807C73}" type="datetimeFigureOut">
              <a:rPr lang="cs-CZ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FD4CE9-9580-470D-8370-1A08837AF86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17100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64E2472-23BF-439C-BB5D-B004196E77DD}" type="datetimeFigureOut">
              <a:rPr lang="cs-CZ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75F5B9-C471-4C64-82ED-48EC924BAC1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79600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4483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1724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2016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0168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9589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1947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333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6B2575-C586-43DA-9305-472B5EA40940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1B962-60A4-4059-B9E6-3C95A5C4678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2907394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1A83D4-0871-49D1-85AE-64D5F1B51240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36A79-F226-4591-8603-BD2E205619DB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2817903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39EAEC-F8BB-4362-991F-3B01B44AF67D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DAE39-16C6-416D-8076-EBA47F7929B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2847398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78982C-7C0F-4AF7-925D-382CCB822DA1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72739-DB62-455A-AD82-A1A63585E6BB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2537834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4774FA-5779-4E63-B909-C1F46EC5D902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AB36D-73F6-4C78-A32C-2A76CBA34D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8383970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A8CEEB-9615-49A6-B318-6C9E13FC0CB9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DE1EB-C4DD-499C-BD69-84B5B8D73313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6514104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BB22EB-DB03-42A3-A3F3-B6E9DF7BA079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0C571-AE95-4EDF-A8D9-2ACB038FEDF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5132923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97A9AE-D7F7-4AC6-8E34-CCB3373EFA5F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F1B17-C441-4F94-9D9B-37BE5C0E4F5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3601498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73E56F-8CAC-4E4E-AB88-BFD8ACF49C36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7A215-B5BE-4998-BB21-84F18146C74C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6773318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2F3681-3432-4F83-964A-20596F441589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E8A85-070A-4777-A489-663DA40A93F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2782260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C0B986-EEC2-45A7-9E84-D7FDFF14EE01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B3B7F2-73ED-46E1-AF62-D25DBDC1F3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9463003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31D4CD-6C9C-4FD9-8605-11935A946615}" type="datetime1">
              <a:rPr lang="cs-CZ" smtClean="0"/>
              <a:pPr>
                <a:defRPr/>
              </a:pPr>
              <a:t>07.11.2023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CF46A8-042F-4FD6-ACF6-88BD7548C73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993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slow">
    <p:split orient="vert"/>
  </p:transition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 </a:t>
            </a:r>
            <a:b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</a:b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9. 11. 2023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3752" y="1599907"/>
            <a:ext cx="919876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Prezentace středních průmyslových škol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burzy práce a vzdělání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přehlídky středních škol </a:t>
            </a:r>
            <a:r>
              <a:rPr lang="cs-CZ" sz="24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Scholaris</a:t>
            </a:r>
            <a:endParaRPr lang="cs-CZ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další burzy středních škol 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DOD škol a individuální konzultace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prezentace středních škol na ZŠ 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vstupy žáků SŠ do základních škol 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setkání výchovných poradců s pedagogy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přípravné kurzy z CJL a MAT, přijímačky nanečisto apod.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soutěžní přehlídky škol s </a:t>
            </a:r>
            <a:r>
              <a:rPr lang="cs-CZ" sz="24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firmani</a:t>
            </a: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 pro žáky základních škol atd.   </a:t>
            </a:r>
          </a:p>
          <a:p>
            <a:pPr>
              <a:spcBef>
                <a:spcPts val="600"/>
              </a:spcBef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909170A7-B9F5-744E-FA94-D16E86B8B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2236919"/>
            <a:ext cx="4024772" cy="3021174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 </a:t>
            </a:r>
            <a:endParaRPr lang="cs-CZ" sz="3600" b="1" dirty="0">
              <a:solidFill>
                <a:srgbClr val="3333FF"/>
              </a:solidFill>
            </a:endParaRP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07504" y="1493156"/>
            <a:ext cx="9144000" cy="3626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Informace o středních průmyslových školách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www stránky škol – obory, vzdělávací programy, vybavení škol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prezentační www pro uchazeče, </a:t>
            </a:r>
            <a:r>
              <a:rPr lang="cs-CZ" sz="2400" b="1" dirty="0" err="1">
                <a:latin typeface="Arial Narrow" panose="020B0606020202030204" pitchFamily="34" charset="0"/>
              </a:rPr>
              <a:t>YouTube</a:t>
            </a:r>
            <a:r>
              <a:rPr lang="cs-CZ" sz="2400" b="1" dirty="0">
                <a:latin typeface="Arial Narrow" panose="020B0606020202030204" pitchFamily="34" charset="0"/>
              </a:rPr>
              <a:t>, </a:t>
            </a:r>
            <a:r>
              <a:rPr lang="cs-CZ" sz="2400" b="1" dirty="0" err="1">
                <a:latin typeface="Arial Narrow" panose="020B0606020202030204" pitchFamily="34" charset="0"/>
              </a:rPr>
              <a:t>Facebook</a:t>
            </a:r>
            <a:r>
              <a:rPr lang="cs-CZ" sz="2400" b="1" dirty="0">
                <a:latin typeface="Arial Narrow" panose="020B0606020202030204" pitchFamily="34" charset="0"/>
              </a:rPr>
              <a:t>, </a:t>
            </a:r>
            <a:r>
              <a:rPr lang="cs-CZ" sz="2400" b="1" dirty="0" err="1">
                <a:latin typeface="Arial Narrow" panose="020B0606020202030204" pitchFamily="34" charset="0"/>
              </a:rPr>
              <a:t>Instagram</a:t>
            </a:r>
            <a:r>
              <a:rPr lang="cs-CZ" sz="2400" b="1" dirty="0">
                <a:latin typeface="Arial Narrow" panose="020B0606020202030204" pitchFamily="34" charset="0"/>
              </a:rPr>
              <a:t> apod.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tisk – Atlas školství, tematické přílohy novin, inzeráty a články z aktivit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krátké </a:t>
            </a:r>
            <a:r>
              <a:rPr lang="cs-CZ" sz="2400" b="1" dirty="0" err="1">
                <a:latin typeface="Arial Narrow" panose="020B0606020202030204" pitchFamily="34" charset="0"/>
              </a:rPr>
              <a:t>videovstupy</a:t>
            </a:r>
            <a:r>
              <a:rPr lang="cs-CZ" sz="2400" b="1" dirty="0">
                <a:latin typeface="Arial Narrow" panose="020B0606020202030204" pitchFamily="34" charset="0"/>
              </a:rPr>
              <a:t> do středních škol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virtuální prohlídky na stránkách středních škol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B851A90-A397-4EF3-900A-0A9BA7D967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00264"/>
            <a:ext cx="4945640" cy="2257736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F10047E6-8A54-E40C-70FB-BC4CFBA1AD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8844" y="4489728"/>
            <a:ext cx="3723463" cy="247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57448"/>
      </p:ext>
    </p:extLst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07504" y="1587128"/>
            <a:ext cx="903649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Aktivity středních průmyslových škol </a:t>
            </a:r>
          </a:p>
          <a:p>
            <a:r>
              <a:rPr lang="cs-CZ" sz="3200" b="1" i="1" dirty="0">
                <a:solidFill>
                  <a:srgbClr val="3333FF"/>
                </a:solidFill>
              </a:rPr>
              <a:t>v rámci projektu IKAP II OK pro žáky ZŠ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Odborné kroužky na ZŠ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Odborné kroužky na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Workshopy na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Projektové dny na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Sdílená výuka na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Soutěže na SŠ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51385D3-C9DD-40D1-A3F3-9ECF979A53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708920"/>
            <a:ext cx="3139672" cy="2354754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8110A5A-1A03-4225-B9B3-EBFF7858FF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42" y="5628887"/>
            <a:ext cx="2963000" cy="1665206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88A4388A-3748-3AE7-E6CC-FC90387C756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3373"/>
          <a:stretch/>
        </p:blipFill>
        <p:spPr>
          <a:xfrm>
            <a:off x="3236978" y="4656798"/>
            <a:ext cx="3804234" cy="2186314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A0722C00-BEA3-509C-E945-42B774946E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4925" y="3064538"/>
            <a:ext cx="2206943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49655"/>
      </p:ext>
    </p:extLst>
  </p:cSld>
  <p:clrMapOvr>
    <a:masterClrMapping/>
  </p:clrMapOvr>
  <p:transition spd="slow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07504" y="1595444"/>
            <a:ext cx="903649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Aktivity středních průmyslových škol </a:t>
            </a:r>
          </a:p>
          <a:p>
            <a:r>
              <a:rPr lang="cs-CZ" sz="3200" b="1" i="1" dirty="0">
                <a:solidFill>
                  <a:srgbClr val="3333FF"/>
                </a:solidFill>
              </a:rPr>
              <a:t>v rámci projektu IKAP II OK pro pedagogy ZŠ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Odborné semináře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Odborné </a:t>
            </a:r>
            <a:r>
              <a:rPr lang="cs-CZ" sz="2400" b="1" dirty="0" err="1">
                <a:latin typeface="Arial Narrow" panose="020B0606020202030204" pitchFamily="34" charset="0"/>
              </a:rPr>
              <a:t>webináře</a:t>
            </a:r>
            <a:endParaRPr lang="cs-CZ" sz="2400" b="1" dirty="0">
              <a:latin typeface="Arial Narrow" panose="020B0606020202030204" pitchFamily="34" charset="0"/>
            </a:endParaRP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Projektové dny na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Vzájemné sdílení výukových</a:t>
            </a:r>
          </a:p>
          <a:p>
            <a:pPr>
              <a:spcBef>
                <a:spcPts val="1000"/>
              </a:spcBef>
            </a:pPr>
            <a:r>
              <a:rPr lang="cs-CZ" sz="2400" b="1" dirty="0">
                <a:latin typeface="Arial Narrow" panose="020B0606020202030204" pitchFamily="34" charset="0"/>
              </a:rPr>
              <a:t>    prostor a dílen ZŠ a SŠ pro</a:t>
            </a:r>
          </a:p>
          <a:p>
            <a:pPr>
              <a:spcBef>
                <a:spcPts val="1000"/>
              </a:spcBef>
            </a:pPr>
            <a:r>
              <a:rPr lang="cs-CZ" sz="2400" b="1" dirty="0">
                <a:latin typeface="Arial Narrow" panose="020B0606020202030204" pitchFamily="34" charset="0"/>
              </a:rPr>
              <a:t>    aktivity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1626AE00-83BE-1F86-45CA-D76461CF6F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3128667"/>
            <a:ext cx="4532366" cy="302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614590"/>
      </p:ext>
    </p:extLst>
  </p:cSld>
  <p:clrMapOvr>
    <a:masterClrMapping/>
  </p:clrMapOvr>
  <p:transition spd="slow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3000" y="1484784"/>
            <a:ext cx="9001000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Další informace pro žáky a rodiče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Informace k vyplňování přihlášek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    	- čeká se na vydání vyhlášky…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dodržení termínů odevzdání: </a:t>
            </a:r>
          </a:p>
          <a:p>
            <a:pPr>
              <a:spcBef>
                <a:spcPts val="1000"/>
              </a:spcBef>
            </a:pPr>
            <a:r>
              <a:rPr lang="cs-CZ" sz="2400" b="1" i="1" dirty="0">
                <a:solidFill>
                  <a:srgbClr val="FF0000"/>
                </a:solidFill>
              </a:rPr>
              <a:t>	s talentovými zkouškami do 30. 11. 2023 </a:t>
            </a:r>
            <a:r>
              <a:rPr lang="cs-CZ" sz="2400" b="1" i="1" dirty="0">
                <a:solidFill>
                  <a:srgbClr val="FF0000"/>
                </a:solidFill>
                <a:sym typeface="Wingdings" panose="05000000000000000000" pitchFamily="2" charset="2"/>
              </a:rPr>
              <a:t></a:t>
            </a:r>
            <a:endParaRPr lang="cs-CZ" sz="2400" b="1" i="1" dirty="0">
              <a:solidFill>
                <a:srgbClr val="FF0000"/>
              </a:solidFill>
            </a:endParaRPr>
          </a:p>
          <a:p>
            <a:pPr>
              <a:spcBef>
                <a:spcPts val="1000"/>
              </a:spcBef>
            </a:pPr>
            <a:r>
              <a:rPr lang="cs-CZ" sz="2400" b="1" i="1" dirty="0">
                <a:solidFill>
                  <a:srgbClr val="FF0000"/>
                </a:solidFill>
              </a:rPr>
              <a:t>	ostatní bez talentových zkoušek do 20. 2. 2024 </a:t>
            </a:r>
            <a:r>
              <a:rPr lang="cs-CZ" sz="2400" b="1" i="1" dirty="0">
                <a:solidFill>
                  <a:srgbClr val="FF0000"/>
                </a:solidFill>
                <a:sym typeface="Wingdings" panose="05000000000000000000" pitchFamily="2" charset="2"/>
              </a:rPr>
              <a:t></a:t>
            </a:r>
            <a:endParaRPr lang="cs-CZ" sz="2400" b="1" i="1" dirty="0">
              <a:solidFill>
                <a:srgbClr val="FF0000"/>
              </a:solidFill>
            </a:endParaRPr>
          </a:p>
          <a:p>
            <a:pPr>
              <a:spcBef>
                <a:spcPts val="1000"/>
              </a:spcBef>
            </a:pPr>
            <a:r>
              <a:rPr lang="cs-CZ" sz="2400" b="1" dirty="0"/>
              <a:t>	</a:t>
            </a:r>
          </a:p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Čtyřleté obory vzdělání, včetně nástavbového studia: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1. termín: pátek 12. dubna 2024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2. termín: pondělí 15. dubna 2024</a:t>
            </a:r>
            <a:endParaRPr lang="cs-CZ" i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901792"/>
      </p:ext>
    </p:extLst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0" y="1484784"/>
            <a:ext cx="9120875" cy="4272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Další informace pro žáky a rodiče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Zdravotní stav žáka – způsobilost ke vzdělávání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apelovat na soudnost rodičů, aby žáci studium zvládli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lékařské potvrzení pro správný obor formou přílohy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Podíl JPZ a výsledků vzdělávání ze ZŠ 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bude upřesněno později (pravděpodobně po 	14.12.2023)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1835863"/>
      </p:ext>
    </p:extLst>
  </p:cSld>
  <p:clrMapOvr>
    <a:masterClrMapping/>
  </p:clrMapOvr>
  <p:transition spd="slow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39956" y="1615120"/>
            <a:ext cx="9001000" cy="6135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Další informace pro žáky a rodiče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U oborů SPŠ, které nemají zvláštní požadavky na zdravotní způsobilost je zdravotní potvrzení potřebné pro odborné praxe ve firmách, které </a:t>
            </a:r>
            <a:r>
              <a:rPr lang="cs-CZ" sz="2400" b="1"/>
              <a:t>jsou povinné</a:t>
            </a:r>
          </a:p>
          <a:p>
            <a:pPr>
              <a:spcBef>
                <a:spcPts val="1000"/>
              </a:spcBef>
            </a:pPr>
            <a:endParaRPr lang="cs-CZ" sz="2400" b="1" dirty="0"/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Firemní motivační stipendia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nabízí zaměstnavatelé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Prospěchová stipendia OK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podporují polytechnické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  obory vzdělání</a:t>
            </a:r>
          </a:p>
          <a:p>
            <a:pPr>
              <a:spcBef>
                <a:spcPts val="1000"/>
              </a:spcBef>
            </a:pPr>
            <a:endParaRPr lang="cs-CZ" sz="24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343" y="3492376"/>
            <a:ext cx="4571999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1414"/>
      </p:ext>
    </p:extLst>
  </p:cSld>
  <p:clrMapOvr>
    <a:masterClrMapping/>
  </p:clrMapOvr>
  <p:transition spd="slow">
    <p:split orient="vert"/>
  </p:transition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3919</TotalTime>
  <Words>385</Words>
  <Application>Microsoft Office PowerPoint</Application>
  <PresentationFormat>Předvádění na obrazovce (4:3)</PresentationFormat>
  <Paragraphs>66</Paragraphs>
  <Slides>7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Arial Narrow</vt:lpstr>
      <vt:lpstr>Calibri</vt:lpstr>
      <vt:lpstr>Calibri Light</vt:lpstr>
      <vt:lpstr>Wingdings</vt:lpstr>
      <vt:lpstr>Motiv Office</vt:lpstr>
      <vt:lpstr>SETKÁNÍ VÝCHOVNÝCH PORADCŮ  9. 11. 2023</vt:lpstr>
      <vt:lpstr>SETKÁNÍ VÝCHOVNÝCH PORADCŮ </vt:lpstr>
      <vt:lpstr>SETKÁNÍ VÝCHOVNÝCH PORADCŮ</vt:lpstr>
      <vt:lpstr>SETKÁNÍ VÝCHOVNÝCH PORADCŮ</vt:lpstr>
      <vt:lpstr>SETKÁNÍ VÝCHOVNÝCH PORADCŮ</vt:lpstr>
      <vt:lpstr>SETKÁNÍ VÝCHOVNÝCH PORADCŮ</vt:lpstr>
      <vt:lpstr>SETKÁNÍ VÝCHOVNÝCH PORADCŮ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Prerov1</dc:creator>
  <cp:lastModifiedBy>Neumann Karel, Mgr.</cp:lastModifiedBy>
  <cp:revision>902</cp:revision>
  <dcterms:created xsi:type="dcterms:W3CDTF">2010-10-24T08:52:03Z</dcterms:created>
  <dcterms:modified xsi:type="dcterms:W3CDTF">2023-11-07T19:05:47Z</dcterms:modified>
</cp:coreProperties>
</file>