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94" r:id="rId3"/>
    <p:sldId id="271" r:id="rId4"/>
    <p:sldId id="287" r:id="rId5"/>
    <p:sldId id="286" r:id="rId6"/>
    <p:sldId id="289" r:id="rId7"/>
    <p:sldId id="285" r:id="rId8"/>
    <p:sldId id="295" r:id="rId9"/>
    <p:sldId id="292" r:id="rId10"/>
    <p:sldId id="296" r:id="rId11"/>
    <p:sldId id="282" r:id="rId12"/>
    <p:sldId id="298" r:id="rId13"/>
    <p:sldId id="297" r:id="rId14"/>
    <p:sldId id="280" r:id="rId15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EAF6"/>
    <a:srgbClr val="B7D6EB"/>
    <a:srgbClr val="5891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511" autoAdjust="0"/>
  </p:normalViewPr>
  <p:slideViewPr>
    <p:cSldViewPr>
      <p:cViewPr varScale="1">
        <p:scale>
          <a:sx n="97" d="100"/>
          <a:sy n="97" d="100"/>
        </p:scale>
        <p:origin x="20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EAA7174-E1BA-4D61-8366-EFA8C87AEE49}" type="datetimeFigureOut">
              <a:rPr lang="cs-CZ"/>
              <a:pPr>
                <a:defRPr/>
              </a:pPr>
              <a:t>31.10.2023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B6D3BE-707A-442E-8DD8-8AF28AC3EA6D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024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7130C35-55B4-4ADB-B046-0EFA9AFFFB66}" type="slidenum">
              <a:rPr lang="cs-CZ" altLang="cs-CZ"/>
              <a:pPr/>
              <a:t>1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40375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13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27978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3942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59584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67594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089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88479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024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7130C35-55B4-4ADB-B046-0EFA9AFFFB66}" type="slidenum">
              <a:rPr lang="cs-CZ" altLang="cs-CZ"/>
              <a:pPr/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99145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024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7130C35-55B4-4ADB-B046-0EFA9AFFFB66}" type="slidenum">
              <a:rPr lang="cs-CZ" altLang="cs-CZ"/>
              <a:pPr/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425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00260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C14A9-74D3-45C9-9801-D5050C46D2A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9331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25A2C7-1AA7-4C16-B3E6-C619DC98619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2508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29D18B-35C2-4D10-8A8F-DB05CE36FF8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4252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F1F47A-6F9F-4B62-B6B4-EDA8303361A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607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26D49-25D0-4DE4-96BD-47CA4CA3DED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2972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0BA4A9-8AC1-44EA-BA19-AC13E734403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4023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3E3550-EC9E-48AC-9D1F-85FBA048274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0948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833363-5EF3-4E8F-A26E-AC144942904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2374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DAF5AF-B77E-4D7D-AF93-4D882BCCA2F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4711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C83FF3-CD86-4347-BCFF-1BC0A196CB7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82171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DF3BF0-2E34-4EE5-8173-CB685785B68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903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3F106B5-66EB-4024-8E20-145B80E97C20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m.kypusova@olkraj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514600"/>
            <a:ext cx="8382000" cy="1900084"/>
          </a:xfrm>
        </p:spPr>
        <p:txBody>
          <a:bodyPr/>
          <a:lstStyle/>
          <a:p>
            <a:pPr>
              <a:defRPr/>
            </a:pPr>
            <a:r>
              <a:rPr lang="cs-CZ" altLang="cs-CZ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INVESTIČNÍ ŽÁDANKA</a:t>
            </a:r>
            <a:endParaRPr lang="cs-CZ" altLang="cs-CZ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514600"/>
            <a:ext cx="8382000" cy="1900084"/>
          </a:xfrm>
        </p:spPr>
        <p:txBody>
          <a:bodyPr/>
          <a:lstStyle/>
          <a:p>
            <a:pPr>
              <a:defRPr/>
            </a:pPr>
            <a:r>
              <a:rPr lang="cs-CZ" altLang="cs-CZ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ROZPOČET 2024</a:t>
            </a:r>
            <a:endParaRPr lang="cs-CZ" altLang="cs-CZ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155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4191000" y="274638"/>
            <a:ext cx="4495800" cy="1143000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chemeClr val="tx1"/>
                </a:solidFill>
              </a:rPr>
              <a:t>ROZPOČET NA ROK 2024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Schválení v ZOK 11.12. 2024</a:t>
            </a:r>
          </a:p>
          <a:p>
            <a:endParaRPr lang="cs-CZ" dirty="0" smtClean="0"/>
          </a:p>
          <a:p>
            <a:pPr>
              <a:buFontTx/>
              <a:buChar char="-"/>
            </a:pPr>
            <a:r>
              <a:rPr lang="cs-CZ" dirty="0"/>
              <a:t>Provozní </a:t>
            </a:r>
            <a:r>
              <a:rPr lang="cs-CZ" dirty="0" smtClean="0"/>
              <a:t>rozpočet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Nákupy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Investice – nově ENERGETIKA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/>
          </a:p>
        </p:txBody>
      </p:sp>
    </p:spTree>
    <p:extLst>
      <p:ext uri="{BB962C8B-B14F-4D97-AF65-F5344CB8AC3E}">
        <p14:creationId xmlns:p14="http://schemas.microsoft.com/office/powerpoint/2010/main" val="361509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4191000" y="274638"/>
            <a:ext cx="4495800" cy="1143000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chemeClr val="tx1"/>
                </a:solidFill>
              </a:rPr>
              <a:t>ROZPOČET NA ROK 2024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ENERGETIKA</a:t>
            </a:r>
          </a:p>
          <a:p>
            <a:pPr lvl="1"/>
            <a:r>
              <a:rPr lang="cs-CZ" dirty="0" smtClean="0"/>
              <a:t>ZATEPLENÍ</a:t>
            </a:r>
          </a:p>
          <a:p>
            <a:pPr lvl="1"/>
            <a:r>
              <a:rPr lang="cs-CZ" dirty="0" smtClean="0"/>
              <a:t>KOTELNY</a:t>
            </a:r>
          </a:p>
          <a:p>
            <a:pPr lvl="1"/>
            <a:r>
              <a:rPr lang="cs-CZ" dirty="0" smtClean="0"/>
              <a:t>OKNA</a:t>
            </a:r>
          </a:p>
          <a:p>
            <a:pPr lvl="1"/>
            <a:r>
              <a:rPr lang="cs-CZ" dirty="0" smtClean="0"/>
              <a:t>FVE 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/>
          </a:p>
        </p:txBody>
      </p:sp>
    </p:spTree>
    <p:extLst>
      <p:ext uri="{BB962C8B-B14F-4D97-AF65-F5344CB8AC3E}">
        <p14:creationId xmlns:p14="http://schemas.microsoft.com/office/powerpoint/2010/main" val="292134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4191000" y="274638"/>
            <a:ext cx="4495800" cy="1143000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chemeClr val="tx1"/>
                </a:solidFill>
              </a:rPr>
              <a:t>FVE</a:t>
            </a:r>
            <a:endParaRPr lang="cs-CZ" altLang="cs-CZ" sz="2400" b="1" dirty="0" smtClean="0">
              <a:solidFill>
                <a:schemeClr val="tx1"/>
              </a:solidFill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dirty="0" smtClean="0"/>
              <a:t>FVE </a:t>
            </a:r>
            <a:endParaRPr lang="cs-CZ" dirty="0" smtClean="0"/>
          </a:p>
          <a:p>
            <a:pPr lvl="2"/>
            <a:r>
              <a:rPr lang="cs-CZ" dirty="0" smtClean="0"/>
              <a:t>Analýza potenciálu instalace FVE na objektech v oblasti školství – zpracovává OSR</a:t>
            </a:r>
          </a:p>
          <a:p>
            <a:pPr lvl="2"/>
            <a:r>
              <a:rPr lang="cs-CZ" dirty="0" smtClean="0"/>
              <a:t>Problematika licence – nad 50 </a:t>
            </a:r>
            <a:r>
              <a:rPr lang="cs-CZ" dirty="0" err="1" smtClean="0"/>
              <a:t>kWp</a:t>
            </a:r>
            <a:r>
              <a:rPr lang="cs-CZ" dirty="0" smtClean="0"/>
              <a:t> povinně - vlastníkem licence bude VŽDY Olomoucký kraj</a:t>
            </a:r>
          </a:p>
          <a:p>
            <a:pPr lvl="2"/>
            <a:r>
              <a:rPr lang="cs-CZ" dirty="0" smtClean="0"/>
              <a:t>Stavební povolení nad 20 </a:t>
            </a:r>
            <a:r>
              <a:rPr lang="cs-CZ" dirty="0" err="1" smtClean="0"/>
              <a:t>kWp</a:t>
            </a:r>
            <a:endParaRPr lang="cs-CZ" dirty="0" smtClean="0"/>
          </a:p>
          <a:p>
            <a:pPr lvl="2"/>
            <a:r>
              <a:rPr lang="cs-CZ" dirty="0" smtClean="0"/>
              <a:t>Nosnost a stáří </a:t>
            </a:r>
            <a:r>
              <a:rPr lang="cs-CZ" dirty="0" smtClean="0"/>
              <a:t>střechy – </a:t>
            </a:r>
            <a:r>
              <a:rPr lang="cs-CZ" dirty="0" err="1" smtClean="0"/>
              <a:t>fotovoltaika</a:t>
            </a:r>
            <a:r>
              <a:rPr lang="cs-CZ" dirty="0" smtClean="0"/>
              <a:t> má životnost cca 20let, takže podobnou životnost musí mít i střecha =&gt; minimálně vyměnit krytinu</a:t>
            </a:r>
            <a:endParaRPr lang="cs-CZ" dirty="0" smtClean="0"/>
          </a:p>
          <a:p>
            <a:pPr lvl="2"/>
            <a:r>
              <a:rPr lang="cs-CZ" dirty="0" smtClean="0"/>
              <a:t>Stav budovy jako takové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/>
          </a:p>
        </p:txBody>
      </p:sp>
    </p:spTree>
    <p:extLst>
      <p:ext uri="{BB962C8B-B14F-4D97-AF65-F5344CB8AC3E}">
        <p14:creationId xmlns:p14="http://schemas.microsoft.com/office/powerpoint/2010/main" val="76213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600" b="1" smtClean="0"/>
              <a:t>      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cs-CZ" dirty="0" smtClean="0"/>
          </a:p>
          <a:p>
            <a:pPr marL="0" indent="0" algn="ctr">
              <a:buFontTx/>
              <a:buNone/>
              <a:defRPr/>
            </a:pPr>
            <a:r>
              <a:rPr lang="cs-CZ" dirty="0" smtClean="0">
                <a:solidFill>
                  <a:srgbClr val="002060"/>
                </a:solidFill>
              </a:rPr>
              <a:t>Děkuji za pozornost.</a:t>
            </a:r>
          </a:p>
          <a:p>
            <a:pPr marL="0" indent="0" algn="ctr">
              <a:buFontTx/>
              <a:buNone/>
              <a:defRPr/>
            </a:pPr>
            <a:endParaRPr lang="cs-CZ" b="1" dirty="0" smtClean="0"/>
          </a:p>
          <a:p>
            <a:pPr marL="0" indent="0" algn="ctr">
              <a:buFontTx/>
              <a:buNone/>
              <a:defRPr/>
            </a:pPr>
            <a:r>
              <a:rPr lang="cs-CZ" sz="2800" b="1" dirty="0" smtClean="0">
                <a:solidFill>
                  <a:srgbClr val="002060"/>
                </a:solidFill>
              </a:rPr>
              <a:t>Marta Kypusová</a:t>
            </a:r>
            <a:endParaRPr lang="cs-CZ" sz="2800" b="1" dirty="0">
              <a:solidFill>
                <a:srgbClr val="002060"/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cs-CZ" sz="2800" dirty="0">
                <a:solidFill>
                  <a:srgbClr val="002060"/>
                </a:solidFill>
              </a:rPr>
              <a:t>vedoucí </a:t>
            </a:r>
            <a:r>
              <a:rPr lang="cs-CZ" sz="2800" dirty="0" smtClean="0">
                <a:solidFill>
                  <a:srgbClr val="002060"/>
                </a:solidFill>
              </a:rPr>
              <a:t>oddělení financování investic</a:t>
            </a:r>
          </a:p>
          <a:p>
            <a:pPr marL="0" indent="0" algn="ctr">
              <a:buFontTx/>
              <a:buNone/>
              <a:defRPr/>
            </a:pPr>
            <a:r>
              <a:rPr lang="cs-CZ" sz="2800" dirty="0" smtClean="0">
                <a:solidFill>
                  <a:srgbClr val="002060"/>
                </a:solidFill>
                <a:hlinkClick r:id="rId2"/>
              </a:rPr>
              <a:t>m.kypusova@olkraj.cz</a:t>
            </a:r>
            <a:endParaRPr lang="cs-CZ" sz="2800" dirty="0" smtClean="0">
              <a:solidFill>
                <a:srgbClr val="002060"/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cs-CZ" sz="2800" dirty="0">
                <a:solidFill>
                  <a:srgbClr val="002060"/>
                </a:solidFill>
              </a:rPr>
              <a:t>t</a:t>
            </a:r>
            <a:r>
              <a:rPr lang="cs-CZ" sz="2800" dirty="0" smtClean="0">
                <a:solidFill>
                  <a:srgbClr val="002060"/>
                </a:solidFill>
              </a:rPr>
              <a:t>el. 585 508 262</a:t>
            </a:r>
          </a:p>
          <a:p>
            <a:pPr marL="0" indent="0" algn="ctr">
              <a:buFontTx/>
              <a:buNone/>
              <a:defRPr/>
            </a:pPr>
            <a:r>
              <a:rPr lang="cs-CZ" sz="2800" dirty="0" smtClean="0">
                <a:solidFill>
                  <a:srgbClr val="002060"/>
                </a:solidFill>
              </a:rPr>
              <a:t>     778 451 267</a:t>
            </a:r>
            <a:endParaRPr lang="cs-CZ" sz="2800" dirty="0">
              <a:solidFill>
                <a:srgbClr val="002060"/>
              </a:solidFill>
            </a:endParaRPr>
          </a:p>
          <a:p>
            <a:pPr marL="0" indent="0" algn="ctr">
              <a:buFontTx/>
              <a:buNone/>
              <a:defRPr/>
            </a:pPr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380541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915399" cy="4800600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cs-CZ" sz="3200" dirty="0" smtClean="0"/>
              <a:t>Přechod na novou verzi FAMA+ =&gt; kosmetické úpravy ve vzhledu</a:t>
            </a:r>
          </a:p>
          <a:p>
            <a:pPr marL="457200" indent="-457200">
              <a:buFontTx/>
              <a:buChar char="-"/>
            </a:pPr>
            <a:r>
              <a:rPr lang="cs-CZ" sz="3200" b="1" dirty="0" smtClean="0"/>
              <a:t>Názvy akcí </a:t>
            </a:r>
            <a:r>
              <a:rPr lang="cs-CZ" sz="3200" dirty="0" smtClean="0"/>
              <a:t>– krátké a výstižné</a:t>
            </a:r>
          </a:p>
          <a:p>
            <a:pPr marL="457200" indent="-457200">
              <a:buFontTx/>
              <a:buChar char="-"/>
            </a:pPr>
            <a:r>
              <a:rPr lang="cs-CZ" sz="3200" b="1" dirty="0" smtClean="0"/>
              <a:t>Oprava x </a:t>
            </a:r>
            <a:r>
              <a:rPr lang="cs-CZ" sz="3200" b="1" dirty="0" smtClean="0"/>
              <a:t>Investice</a:t>
            </a:r>
          </a:p>
          <a:p>
            <a:pPr marL="457200" indent="-457200">
              <a:buFontTx/>
              <a:buChar char="-"/>
            </a:pPr>
            <a:r>
              <a:rPr lang="cs-CZ" sz="3200" b="1" dirty="0" smtClean="0"/>
              <a:t>Stavba x nákup</a:t>
            </a:r>
            <a:endParaRPr lang="cs-CZ" sz="3200" b="1" dirty="0"/>
          </a:p>
          <a:p>
            <a:pPr marL="457200" indent="-457200">
              <a:buFontTx/>
              <a:buChar char="-"/>
            </a:pPr>
            <a:r>
              <a:rPr lang="cs-CZ" sz="3200" b="1" dirty="0" smtClean="0"/>
              <a:t>Identifikace budov</a:t>
            </a:r>
          </a:p>
          <a:p>
            <a:pPr marL="457200" indent="-457200">
              <a:buFontTx/>
              <a:buChar char="-"/>
            </a:pPr>
            <a:r>
              <a:rPr lang="cs-CZ" sz="3200" b="1" dirty="0" smtClean="0"/>
              <a:t>Dokumentace / přílohy</a:t>
            </a:r>
          </a:p>
          <a:p>
            <a:pPr marL="342900" indent="-342900">
              <a:buFontTx/>
              <a:buChar char="-"/>
            </a:pPr>
            <a:endParaRPr lang="cs-CZ" sz="3200" dirty="0" smtClean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81400" y="304801"/>
            <a:ext cx="4913313" cy="838200"/>
          </a:xfrm>
        </p:spPr>
        <p:txBody>
          <a:bodyPr/>
          <a:lstStyle/>
          <a:p>
            <a:pPr algn="r"/>
            <a:r>
              <a:rPr lang="cs-CZ" altLang="cs-CZ" sz="2400" dirty="0">
                <a:solidFill>
                  <a:schemeClr val="tx1"/>
                </a:solidFill>
              </a:rPr>
              <a:t>Investiční žádanka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20661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dirty="0" smtClean="0"/>
              <a:t>Ukončení akce</a:t>
            </a:r>
          </a:p>
          <a:p>
            <a:pPr>
              <a:buFontTx/>
              <a:buChar char="-"/>
            </a:pPr>
            <a:r>
              <a:rPr lang="cs-CZ" dirty="0" smtClean="0"/>
              <a:t>Požadavky na vylepšení</a:t>
            </a:r>
          </a:p>
          <a:p>
            <a:pPr>
              <a:buFontTx/>
              <a:buChar char="-"/>
            </a:pPr>
            <a:r>
              <a:rPr lang="cs-CZ" dirty="0" smtClean="0"/>
              <a:t>Požadavky na sestavy</a:t>
            </a:r>
          </a:p>
        </p:txBody>
      </p:sp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title"/>
          </p:nvPr>
        </p:nvSpPr>
        <p:spPr>
          <a:xfrm>
            <a:off x="4191000" y="274638"/>
            <a:ext cx="4495800" cy="1143000"/>
          </a:xfrm>
        </p:spPr>
        <p:txBody>
          <a:bodyPr/>
          <a:lstStyle/>
          <a:p>
            <a:pPr algn="r" eaLnBrk="1" hangingPunct="1"/>
            <a:r>
              <a:rPr lang="cs-CZ" altLang="cs-CZ" sz="2400" b="1" dirty="0" smtClean="0">
                <a:solidFill>
                  <a:schemeClr val="tx1"/>
                </a:solidFill>
              </a:rPr>
              <a:t>INVESTIČNÍ ŽÁDANKA</a:t>
            </a:r>
          </a:p>
        </p:txBody>
      </p:sp>
    </p:spTree>
    <p:extLst>
      <p:ext uri="{BB962C8B-B14F-4D97-AF65-F5344CB8AC3E}">
        <p14:creationId xmlns:p14="http://schemas.microsoft.com/office/powerpoint/2010/main" val="341506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4191000" y="274638"/>
            <a:ext cx="4495800" cy="1143000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chemeClr val="tx1"/>
                </a:solidFill>
              </a:rPr>
              <a:t>Investice </a:t>
            </a:r>
            <a:r>
              <a:rPr lang="cs-CZ" altLang="cs-CZ" sz="2400" b="1" dirty="0" err="1" smtClean="0">
                <a:solidFill>
                  <a:schemeClr val="tx1"/>
                </a:solidFill>
              </a:rPr>
              <a:t>vs</a:t>
            </a:r>
            <a:r>
              <a:rPr lang="cs-CZ" altLang="cs-CZ" sz="2400" b="1" dirty="0" smtClean="0">
                <a:solidFill>
                  <a:schemeClr val="tx1"/>
                </a:solidFill>
              </a:rPr>
              <a:t> oprava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sz="4800" b="1" u="sng" dirty="0" smtClean="0"/>
          </a:p>
          <a:p>
            <a:pPr marL="0" indent="0" algn="ctr">
              <a:buNone/>
            </a:pPr>
            <a:r>
              <a:rPr lang="cs-CZ" sz="4800" b="1" u="sng" dirty="0" smtClean="0"/>
              <a:t>investice </a:t>
            </a:r>
          </a:p>
          <a:p>
            <a:pPr marL="0" indent="0" algn="ctr">
              <a:buNone/>
            </a:pPr>
            <a:r>
              <a:rPr lang="cs-CZ" sz="4800" b="1" u="sng" dirty="0" err="1"/>
              <a:t>n</a:t>
            </a:r>
            <a:r>
              <a:rPr lang="cs-CZ" sz="4800" b="1" u="sng" dirty="0" err="1" smtClean="0"/>
              <a:t>einvestice</a:t>
            </a:r>
            <a:endParaRPr lang="cs-CZ" sz="4800" b="1" u="sng" dirty="0" smtClean="0"/>
          </a:p>
          <a:p>
            <a:pPr marL="0" indent="0" algn="ctr">
              <a:buNone/>
            </a:pPr>
            <a:r>
              <a:rPr lang="cs-CZ" sz="4800" b="1" u="sng" dirty="0" smtClean="0"/>
              <a:t>oprava</a:t>
            </a:r>
          </a:p>
          <a:p>
            <a:pPr marL="0" indent="0" algn="ctr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/>
          </a:p>
        </p:txBody>
      </p:sp>
    </p:spTree>
    <p:extLst>
      <p:ext uri="{BB962C8B-B14F-4D97-AF65-F5344CB8AC3E}">
        <p14:creationId xmlns:p14="http://schemas.microsoft.com/office/powerpoint/2010/main" val="111347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4191000" y="274638"/>
            <a:ext cx="4495800" cy="1143000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chemeClr val="tx1"/>
                </a:solidFill>
              </a:rPr>
              <a:t>Investice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cs-CZ" sz="4800" b="1" dirty="0" smtClean="0"/>
              <a:t>definice investice</a:t>
            </a:r>
            <a:endParaRPr lang="cs-CZ" dirty="0"/>
          </a:p>
          <a:p>
            <a:pPr marL="0" indent="0" algn="ctr">
              <a:buNone/>
            </a:pPr>
            <a:r>
              <a:rPr lang="cs-CZ" dirty="0" smtClean="0"/>
              <a:t>Rekonstrukce (technické zhodnocení) je </a:t>
            </a:r>
            <a:r>
              <a:rPr lang="cs-CZ" dirty="0"/>
              <a:t>vždy </a:t>
            </a:r>
            <a:r>
              <a:rPr lang="cs-CZ" dirty="0" smtClean="0"/>
              <a:t>výdaj </a:t>
            </a:r>
            <a:r>
              <a:rPr lang="cs-CZ" dirty="0"/>
              <a:t>na dokončené nástavby, přístavby a stavební úpravy, rekonstrukce a modernizace majetku, které vedou k rozšíření vybavenosti nebo použitelnosti majetku či mají za následek změnu účelu majetku nebo technických </a:t>
            </a:r>
            <a:r>
              <a:rPr lang="cs-CZ" dirty="0" smtClean="0"/>
              <a:t>parametrů pokud </a:t>
            </a:r>
            <a:r>
              <a:rPr lang="cs-CZ" dirty="0"/>
              <a:t>vstupní cena přesahuje hranici 40 000,- Kč </a:t>
            </a:r>
            <a:r>
              <a:rPr lang="cs-CZ" dirty="0" smtClean="0"/>
              <a:t>s/bez</a:t>
            </a:r>
            <a:r>
              <a:rPr lang="cs-CZ" dirty="0"/>
              <a:t> DPH.</a:t>
            </a:r>
          </a:p>
          <a:p>
            <a:pPr marL="0" indent="0" algn="ctr">
              <a:buNone/>
            </a:pPr>
            <a:endParaRPr lang="cs-CZ" dirty="0"/>
          </a:p>
        </p:txBody>
      </p:sp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/>
          </a:p>
        </p:txBody>
      </p:sp>
    </p:spTree>
    <p:extLst>
      <p:ext uri="{BB962C8B-B14F-4D97-AF65-F5344CB8AC3E}">
        <p14:creationId xmlns:p14="http://schemas.microsoft.com/office/powerpoint/2010/main" val="170669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4191000" y="274638"/>
            <a:ext cx="4495800" cy="1143000"/>
          </a:xfrm>
        </p:spPr>
        <p:txBody>
          <a:bodyPr/>
          <a:lstStyle/>
          <a:p>
            <a:pPr eaLnBrk="1" hangingPunct="1"/>
            <a:r>
              <a:rPr lang="cs-CZ" altLang="cs-CZ" sz="2400" b="1" dirty="0" err="1" smtClean="0">
                <a:solidFill>
                  <a:schemeClr val="tx1"/>
                </a:solidFill>
              </a:rPr>
              <a:t>Neinvestice</a:t>
            </a:r>
            <a:endParaRPr lang="cs-CZ" altLang="cs-CZ" sz="2400" b="1" dirty="0" smtClean="0">
              <a:solidFill>
                <a:schemeClr val="tx1"/>
              </a:solidFill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cs-CZ" sz="4800" b="1" dirty="0" smtClean="0"/>
              <a:t>definice </a:t>
            </a:r>
            <a:r>
              <a:rPr lang="cs-CZ" sz="4800" b="1" dirty="0" err="1" smtClean="0"/>
              <a:t>neinvestice</a:t>
            </a:r>
            <a:endParaRPr lang="cs-CZ" dirty="0"/>
          </a:p>
          <a:p>
            <a:pPr marL="0" indent="0" algn="ctr">
              <a:buNone/>
            </a:pPr>
            <a:r>
              <a:rPr lang="cs-CZ" dirty="0" smtClean="0"/>
              <a:t>2 možnosti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Definice je stejná jako definice investice, ALE vstupní </a:t>
            </a:r>
            <a:r>
              <a:rPr lang="cs-CZ" dirty="0"/>
              <a:t>cena </a:t>
            </a:r>
            <a:r>
              <a:rPr lang="cs-CZ" dirty="0" smtClean="0"/>
              <a:t>nedosahuje </a:t>
            </a:r>
            <a:r>
              <a:rPr lang="cs-CZ" dirty="0"/>
              <a:t>hranici 40 000,- Kč </a:t>
            </a:r>
            <a:r>
              <a:rPr lang="cs-CZ" dirty="0" smtClean="0"/>
              <a:t>s/bez</a:t>
            </a:r>
            <a:r>
              <a:rPr lang="cs-CZ" dirty="0"/>
              <a:t> DPH</a:t>
            </a:r>
            <a:r>
              <a:rPr lang="cs-CZ" dirty="0" smtClean="0"/>
              <a:t>.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cs-CZ" dirty="0" smtClean="0"/>
              <a:t>Oprava =&gt; cena </a:t>
            </a:r>
            <a:r>
              <a:rPr lang="cs-CZ" dirty="0"/>
              <a:t>může přesáhnout hranici </a:t>
            </a: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40 </a:t>
            </a:r>
            <a:r>
              <a:rPr lang="cs-CZ" dirty="0"/>
              <a:t>000,- Kč s/bez DPH. 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/>
          </a:p>
        </p:txBody>
      </p:sp>
    </p:spTree>
    <p:extLst>
      <p:ext uri="{BB962C8B-B14F-4D97-AF65-F5344CB8AC3E}">
        <p14:creationId xmlns:p14="http://schemas.microsoft.com/office/powerpoint/2010/main" val="404916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4191000" y="274638"/>
            <a:ext cx="4495800" cy="1143000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chemeClr val="tx1"/>
                </a:solidFill>
              </a:rPr>
              <a:t>Oprava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4800" b="1" dirty="0" smtClean="0"/>
              <a:t>definice opravy </a:t>
            </a:r>
          </a:p>
          <a:p>
            <a:pPr marL="0" indent="0" algn="ctr">
              <a:buNone/>
            </a:pPr>
            <a:r>
              <a:rPr lang="cs-CZ" dirty="0" smtClean="0"/>
              <a:t>Opravou </a:t>
            </a:r>
            <a:r>
              <a:rPr lang="cs-CZ" dirty="0"/>
              <a:t>se odstraňují účinky částečného fyzického opotřebení nebo poškození za účelem uvedení do předchozího nebo provozuschopného stavu</a:t>
            </a:r>
            <a:r>
              <a:rPr lang="cs-CZ" dirty="0" smtClean="0"/>
              <a:t>.</a:t>
            </a:r>
          </a:p>
          <a:p>
            <a:pPr marL="0" indent="0" algn="ctr">
              <a:buNone/>
            </a:pPr>
            <a:r>
              <a:rPr lang="cs-CZ" dirty="0" smtClean="0"/>
              <a:t>Cena může přesáhnout hranici 40 000,- Kč s/bez DPH. </a:t>
            </a:r>
            <a:endParaRPr lang="cs-CZ" dirty="0"/>
          </a:p>
        </p:txBody>
      </p:sp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/>
          </a:p>
        </p:txBody>
      </p:sp>
    </p:spTree>
    <p:extLst>
      <p:ext uri="{BB962C8B-B14F-4D97-AF65-F5344CB8AC3E}">
        <p14:creationId xmlns:p14="http://schemas.microsoft.com/office/powerpoint/2010/main" val="78101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514600"/>
            <a:ext cx="8382000" cy="1900084"/>
          </a:xfrm>
        </p:spPr>
        <p:txBody>
          <a:bodyPr/>
          <a:lstStyle/>
          <a:p>
            <a:pPr>
              <a:defRPr/>
            </a:pPr>
            <a:r>
              <a:rPr lang="cs-CZ" altLang="cs-CZ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ÚVĚROVÉ SMLOUVY</a:t>
            </a:r>
            <a:endParaRPr lang="cs-CZ" altLang="cs-CZ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880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915399" cy="4191000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cs-CZ" sz="3200" dirty="0" smtClean="0"/>
              <a:t>Úvěrové smlouvy na předfinancování</a:t>
            </a:r>
          </a:p>
          <a:p>
            <a:pPr marL="457200" indent="-457200">
              <a:buFontTx/>
              <a:buChar char="-"/>
            </a:pPr>
            <a:endParaRPr lang="cs-CZ" sz="3200" dirty="0" smtClean="0"/>
          </a:p>
          <a:p>
            <a:pPr marL="457200" indent="-457200">
              <a:buFontTx/>
              <a:buChar char="-"/>
            </a:pPr>
            <a:r>
              <a:rPr lang="cs-CZ" sz="3200" dirty="0" smtClean="0"/>
              <a:t>Bez zajištění (Komerční banka a.s.)</a:t>
            </a:r>
          </a:p>
          <a:p>
            <a:pPr marL="457200" indent="-457200">
              <a:buFontTx/>
              <a:buChar char="-"/>
            </a:pPr>
            <a:endParaRPr lang="cs-CZ" sz="3200" dirty="0" smtClean="0"/>
          </a:p>
          <a:p>
            <a:pPr marL="457200" indent="-457200">
              <a:buFontTx/>
              <a:buChar char="-"/>
            </a:pPr>
            <a:r>
              <a:rPr lang="cs-CZ" sz="3200" dirty="0" smtClean="0"/>
              <a:t>V případě problémů kontaktujte prioritně OE </a:t>
            </a:r>
            <a:r>
              <a:rPr lang="cs-CZ" sz="3200" dirty="0"/>
              <a:t>(Ing. Fidrová</a:t>
            </a:r>
            <a:r>
              <a:rPr lang="cs-CZ" sz="3200" dirty="0" smtClean="0"/>
              <a:t>) nebo OI (Ing. Kypusová)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title"/>
          </p:nvPr>
        </p:nvSpPr>
        <p:spPr>
          <a:xfrm>
            <a:off x="4191000" y="274638"/>
            <a:ext cx="4495800" cy="792162"/>
          </a:xfrm>
        </p:spPr>
        <p:txBody>
          <a:bodyPr/>
          <a:lstStyle/>
          <a:p>
            <a:pPr algn="r" eaLnBrk="1" hangingPunct="1"/>
            <a:r>
              <a:rPr lang="cs-CZ" altLang="cs-CZ" sz="2400" b="1" dirty="0" smtClean="0">
                <a:solidFill>
                  <a:schemeClr val="tx1"/>
                </a:solidFill>
              </a:rPr>
              <a:t>ÚVĚROVÉ SMLOUVY</a:t>
            </a:r>
          </a:p>
        </p:txBody>
      </p:sp>
    </p:spTree>
    <p:extLst>
      <p:ext uri="{BB962C8B-B14F-4D97-AF65-F5344CB8AC3E}">
        <p14:creationId xmlns:p14="http://schemas.microsoft.com/office/powerpoint/2010/main" val="288940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2178</TotalTime>
  <Words>337</Words>
  <Application>Microsoft Office PowerPoint</Application>
  <PresentationFormat>Předvádění na obrazovce (4:3)</PresentationFormat>
  <Paragraphs>90</Paragraphs>
  <Slides>14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Arial</vt:lpstr>
      <vt:lpstr>Calibri</vt:lpstr>
      <vt:lpstr>Výchozí návrh</vt:lpstr>
      <vt:lpstr>INVESTIČNÍ ŽÁDANKA</vt:lpstr>
      <vt:lpstr>Investiční žádanka</vt:lpstr>
      <vt:lpstr>INVESTIČNÍ ŽÁDANKA</vt:lpstr>
      <vt:lpstr>Investice vs oprava</vt:lpstr>
      <vt:lpstr>Investice</vt:lpstr>
      <vt:lpstr>Neinvestice</vt:lpstr>
      <vt:lpstr>Oprava</vt:lpstr>
      <vt:lpstr>ÚVĚROVÉ SMLOUVY</vt:lpstr>
      <vt:lpstr>ÚVĚROVÉ SMLOUVY</vt:lpstr>
      <vt:lpstr>ROZPOČET 2024</vt:lpstr>
      <vt:lpstr>ROZPOČET NA ROK 2024</vt:lpstr>
      <vt:lpstr>ROZPOČET NA ROK 2024</vt:lpstr>
      <vt:lpstr>FVE</vt:lpstr>
      <vt:lpstr>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Kypusová Marta</cp:lastModifiedBy>
  <cp:revision>94</cp:revision>
  <dcterms:created xsi:type="dcterms:W3CDTF">2008-01-15T11:19:01Z</dcterms:created>
  <dcterms:modified xsi:type="dcterms:W3CDTF">2023-10-31T12:11:57Z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