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88163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978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968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6675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0776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1598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4668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0629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710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1781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410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19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5084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066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111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958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093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913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CFF0E27-6E24-4341-B8B0-C9E3CCB5CBCA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DFBF3A2-0BB8-4E2F-908D-76E6715ED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24837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  <p:sldLayoutId id="21474838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28600" y="692697"/>
            <a:ext cx="7655768" cy="2880319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</a:rPr>
              <a:t>Práce s talenty </a:t>
            </a:r>
            <a:br>
              <a:rPr lang="cs-CZ" sz="4000" b="1" dirty="0" smtClean="0">
                <a:solidFill>
                  <a:srgbClr val="FF0000"/>
                </a:solidFill>
              </a:rPr>
            </a:br>
            <a:r>
              <a:rPr lang="cs-CZ" sz="4000" b="1" dirty="0" smtClean="0">
                <a:solidFill>
                  <a:srgbClr val="FF0000"/>
                </a:solidFill>
              </a:rPr>
              <a:t>ve školském zařízení </a:t>
            </a:r>
            <a:br>
              <a:rPr lang="cs-CZ" sz="4000" b="1" dirty="0" smtClean="0">
                <a:solidFill>
                  <a:srgbClr val="FF0000"/>
                </a:solidFill>
              </a:rPr>
            </a:br>
            <a:r>
              <a:rPr lang="cs-CZ" sz="4000" b="1" dirty="0" smtClean="0">
                <a:solidFill>
                  <a:srgbClr val="FF0000"/>
                </a:solidFill>
              </a:rPr>
              <a:t>pro zájmové vzdělávání</a:t>
            </a:r>
            <a:br>
              <a:rPr lang="cs-CZ" sz="4000" b="1" dirty="0" smtClean="0">
                <a:solidFill>
                  <a:srgbClr val="FF0000"/>
                </a:solidFill>
              </a:rPr>
            </a:br>
            <a:endParaRPr lang="cs-CZ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70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Proč a kdy se zapojilo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 SVČ Atlas a </a:t>
            </a:r>
            <a:r>
              <a:rPr lang="cs-CZ" b="1" dirty="0" err="1" smtClean="0">
                <a:solidFill>
                  <a:srgbClr val="FF0000"/>
                </a:solidFill>
              </a:rPr>
              <a:t>Bios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4"/>
          </p:nvPr>
        </p:nvSpPr>
        <p:spPr>
          <a:xfrm>
            <a:off x="251520" y="1268760"/>
            <a:ext cx="8496944" cy="485740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1050" dirty="0" smtClean="0"/>
              <a:t>Dle </a:t>
            </a:r>
            <a:r>
              <a:rPr lang="cs-CZ" sz="1050" dirty="0" err="1" smtClean="0"/>
              <a:t>šk</a:t>
            </a:r>
            <a:r>
              <a:rPr lang="cs-CZ" sz="1050" dirty="0" smtClean="0"/>
              <a:t>. zákona , část osmá, § </a:t>
            </a:r>
            <a:r>
              <a:rPr lang="cs-CZ" sz="1050" dirty="0"/>
              <a:t>111</a:t>
            </a:r>
          </a:p>
          <a:p>
            <a:pPr algn="just">
              <a:lnSpc>
                <a:spcPct val="150000"/>
              </a:lnSpc>
            </a:pP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Zájmové vzdělávání</a:t>
            </a:r>
          </a:p>
          <a:p>
            <a:pPr algn="just">
              <a:lnSpc>
                <a:spcPct val="150000"/>
              </a:lnSpc>
            </a:pPr>
            <a:r>
              <a:rPr lang="cs-CZ" sz="1050" b="1" i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(1)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Zájmové vzdělávání poskytuje účastníkům naplnění volného času zájmovou činností se zaměřením na různé oblasti. Zájmové vzdělávání se uskutečňuje ve školských zařízeních pro zájmové vzdělávání, zejména ve střediscích volného času,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domech dětí a mládeže, školních 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družinách a školních klubech.</a:t>
            </a:r>
          </a:p>
          <a:p>
            <a:pPr algn="just">
              <a:lnSpc>
                <a:spcPct val="150000"/>
              </a:lnSpc>
            </a:pPr>
            <a:r>
              <a:rPr lang="cs-CZ" sz="1050" b="1" i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(2)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Střediska volného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času, domy dětí a mládeže 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se dále podílejí na další péči o nadané děti, žáky a studenty a ve spolupráci se školami a dalšími institucemi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např. 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na organizaci soutěží a přehlídek dětí a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žáků, odkrýváním talentů, prací s talentovanými dětmi v pravidelných činnostech.</a:t>
            </a:r>
            <a:endParaRPr lang="cs-CZ" sz="105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Naše SVČ je jednou z organizací pověřených KÚ zajišťováním soutěží MŠMT. </a:t>
            </a:r>
          </a:p>
          <a:p>
            <a:pPr algn="just">
              <a:lnSpc>
                <a:spcPct val="150000"/>
              </a:lnSpc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Hledáme stále nové cesty jak zlepšovat naši činnost nejen v oblasti práce s nadanou mládeží. Je to už víc než 20 let, kdy jsme reagovali na nabídku zúčastnit se projektu Systému péče o nadané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a zúčastnili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jsme se prvních jednání vyvolaných s </a:t>
            </a:r>
            <a:r>
              <a:rPr lang="cs-CZ" sz="1050" b="1" dirty="0" smtClean="0">
                <a:solidFill>
                  <a:schemeClr val="bg1"/>
                </a:solidFill>
              </a:rPr>
              <a:t>cílem vytvořit portál pro talentované žáky, </a:t>
            </a:r>
            <a:r>
              <a:rPr lang="cs-CZ" sz="1050" b="1" dirty="0" smtClean="0">
                <a:solidFill>
                  <a:schemeClr val="bg1"/>
                </a:solidFill>
              </a:rPr>
              <a:t>jejich </a:t>
            </a:r>
            <a:r>
              <a:rPr lang="cs-CZ" sz="1050" b="1" dirty="0" smtClean="0">
                <a:solidFill>
                  <a:schemeClr val="bg1"/>
                </a:solidFill>
              </a:rPr>
              <a:t>pedagogy s možností </a:t>
            </a:r>
            <a:r>
              <a:rPr lang="cs-CZ" sz="1050" b="1" dirty="0" smtClean="0">
                <a:solidFill>
                  <a:schemeClr val="bg1"/>
                </a:solidFill>
              </a:rPr>
              <a:t>využívání i </a:t>
            </a:r>
            <a:r>
              <a:rPr lang="cs-CZ" sz="1050" b="1" dirty="0" smtClean="0">
                <a:solidFill>
                  <a:schemeClr val="bg1"/>
                </a:solidFill>
              </a:rPr>
              <a:t>on-line </a:t>
            </a:r>
            <a:r>
              <a:rPr lang="cs-CZ" sz="1050" b="1" dirty="0" smtClean="0">
                <a:solidFill>
                  <a:schemeClr val="bg1"/>
                </a:solidFill>
              </a:rPr>
              <a:t>vzdělávání a </a:t>
            </a:r>
            <a:r>
              <a:rPr lang="cs-CZ" sz="1050" b="1" dirty="0" smtClean="0">
                <a:solidFill>
                  <a:schemeClr val="bg1"/>
                </a:solidFill>
              </a:rPr>
              <a:t>vytvoření expertního fóra. Stali jsme se členy Sítě podpory nadání. </a:t>
            </a:r>
            <a:r>
              <a:rPr lang="cs-CZ" sz="1050" b="1" dirty="0" smtClean="0">
                <a:solidFill>
                  <a:schemeClr val="bg1"/>
                </a:solidFill>
              </a:rPr>
              <a:t>členy </a:t>
            </a:r>
            <a:r>
              <a:rPr lang="cs-CZ" sz="1050" b="1" dirty="0" smtClean="0">
                <a:solidFill>
                  <a:schemeClr val="bg1"/>
                </a:solidFill>
              </a:rPr>
              <a:t>Krajské skupiny pro práci s nadanými, jsme součástí tohoto i dalších </a:t>
            </a:r>
            <a:r>
              <a:rPr lang="cs-CZ" sz="1050" b="1" dirty="0" smtClean="0">
                <a:solidFill>
                  <a:schemeClr val="bg1"/>
                </a:solidFill>
              </a:rPr>
              <a:t>projektů (jako např. IKAP) </a:t>
            </a:r>
            <a:r>
              <a:rPr lang="cs-CZ" sz="1050" b="1" dirty="0" smtClean="0">
                <a:solidFill>
                  <a:schemeClr val="bg1"/>
                </a:solidFill>
              </a:rPr>
              <a:t>vztahujících se k práci s nadanými.</a:t>
            </a:r>
            <a:endParaRPr lang="cs-CZ" sz="1050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cs-CZ" sz="1050" b="1" dirty="0" smtClean="0">
                <a:solidFill>
                  <a:schemeClr val="bg1"/>
                </a:solidFill>
              </a:rPr>
              <a:t>Naším cílem je podílet se na vzájemném sdílení zkušeností z práce s nadanými. Věříme, </a:t>
            </a:r>
            <a:r>
              <a:rPr lang="cs-CZ" sz="1050" b="1" dirty="0">
                <a:solidFill>
                  <a:schemeClr val="bg1"/>
                </a:solidFill>
              </a:rPr>
              <a:t>že pro dosažení cílů v této </a:t>
            </a:r>
            <a:r>
              <a:rPr lang="cs-CZ" sz="1050" b="1" dirty="0" smtClean="0">
                <a:solidFill>
                  <a:schemeClr val="bg1"/>
                </a:solidFill>
              </a:rPr>
              <a:t>oblasti je nejlepší cestou spolupráce mezi subjekty, poskytnutí prostoru pro předávání informací. </a:t>
            </a:r>
            <a:endParaRPr lang="cs-CZ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37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355160" cy="1411560"/>
          </a:xfrm>
        </p:spPr>
        <p:txBody>
          <a:bodyPr>
            <a:noAutofit/>
          </a:bodyPr>
          <a:lstStyle/>
          <a:p>
            <a:pPr algn="ctr"/>
            <a:r>
              <a:rPr lang="cs-CZ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cs-CZ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cs-CZ" sz="2000" b="1" dirty="0" smtClean="0">
                <a:solidFill>
                  <a:srgbClr val="FF0000"/>
                </a:solidFill>
              </a:rPr>
              <a:t>Práce s nadanými na našem SVČ a její soulad s cíli  MŠMT a dlouhodobým záměrem vzdělávání a rozvoje vzdělávací soustavy ČR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4"/>
          </p:nvPr>
        </p:nvSpPr>
        <p:spPr>
          <a:xfrm>
            <a:off x="251520" y="1582628"/>
            <a:ext cx="8496944" cy="48707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cs-CZ" sz="1050" dirty="0"/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Činnost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volnočasových školských zařízení svou organizační formou práce, využíváním odborníků v oboru při činnostech, </a:t>
            </a:r>
            <a:endParaRPr lang="cs-CZ" sz="1050" b="1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stejně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jako aktivizujících metod práce, otevírá cestu např. tzv. skrytým talentům k prosazení se ve skupině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.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Činnosti dětí, žáků </a:t>
            </a: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studentů v 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zájmových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aktivitách patří k těm, které pomáhají 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ke zkvalitnění vědomostí, odborných znalostí a dovedností,</a:t>
            </a:r>
            <a:endParaRPr lang="cs-CZ" sz="1050" b="1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napomáhají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k celkovému rozvoji osobnosti. Přirozená autorita, méně formální prostředí, společný zájem  a činnost, </a:t>
            </a: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možnost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diskuse a participace na aktivitách,  to vše pomáhá nadaným dětem více se otevřít a rozvíjet svůj talent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. Nadané </a:t>
            </a:r>
            <a:endParaRPr lang="cs-CZ" sz="1050" b="1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děti </a:t>
            </a:r>
            <a:r>
              <a:rPr lang="cs-CZ" sz="105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a mládež objevujeme v různých oblastech.</a:t>
            </a: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V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rámci kroužků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máme otevřenou často tu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první cestu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pro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děti, které mají nadání v určité oblasti a chtějí na sobě pracovat. </a:t>
            </a:r>
            <a:endParaRPr lang="cs-CZ" sz="1050" b="1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áme </a:t>
            </a: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nabídku tzv. výběrových kroužků, ale jsou to i individuální konzultace a přípravy na talentové zkoušky nejen na SŠ, ale </a:t>
            </a: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i VŠ, soutěže na celorepublikové úrovni aj..</a:t>
            </a:r>
            <a:endParaRPr lang="cs-CZ" sz="105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/>
                </a:solidFill>
              </a:rPr>
              <a:t>Při </a:t>
            </a:r>
            <a:r>
              <a:rPr lang="cs-CZ" sz="1050" b="1" dirty="0" smtClean="0">
                <a:solidFill>
                  <a:schemeClr val="bg1"/>
                </a:solidFill>
              </a:rPr>
              <a:t>práci s talenty využíváme jak naše materiální </a:t>
            </a:r>
            <a:r>
              <a:rPr lang="cs-CZ" sz="1050" b="1" dirty="0">
                <a:solidFill>
                  <a:schemeClr val="bg1"/>
                </a:solidFill>
              </a:rPr>
              <a:t>zázemí a odborníky z našich </a:t>
            </a:r>
            <a:r>
              <a:rPr lang="cs-CZ" sz="1050" b="1" dirty="0" smtClean="0">
                <a:solidFill>
                  <a:schemeClr val="bg1"/>
                </a:solidFill>
              </a:rPr>
              <a:t>řad</a:t>
            </a:r>
            <a:r>
              <a:rPr lang="cs-CZ" sz="1050" b="1" dirty="0">
                <a:solidFill>
                  <a:schemeClr val="bg1"/>
                </a:solidFill>
              </a:rPr>
              <a:t>, </a:t>
            </a:r>
            <a:r>
              <a:rPr lang="cs-CZ" sz="1050" b="1" dirty="0">
                <a:solidFill>
                  <a:schemeClr val="bg1"/>
                </a:solidFill>
              </a:rPr>
              <a:t>spolupracujeme </a:t>
            </a:r>
            <a:r>
              <a:rPr lang="cs-CZ" sz="1050" b="1" dirty="0" err="1" smtClean="0">
                <a:solidFill>
                  <a:schemeClr val="bg1"/>
                </a:solidFill>
              </a:rPr>
              <a:t>ts</a:t>
            </a:r>
            <a:r>
              <a:rPr lang="cs-CZ" sz="1050" b="1" dirty="0" smtClean="0">
                <a:solidFill>
                  <a:schemeClr val="bg1"/>
                </a:solidFill>
              </a:rPr>
              <a:t> </a:t>
            </a:r>
            <a:r>
              <a:rPr lang="cs-CZ" sz="1050" b="1" dirty="0">
                <a:solidFill>
                  <a:schemeClr val="bg1"/>
                </a:solidFill>
              </a:rPr>
              <a:t>pedagogy ZŠ </a:t>
            </a:r>
            <a:r>
              <a:rPr lang="cs-CZ" sz="1050" b="1" dirty="0" smtClean="0">
                <a:solidFill>
                  <a:schemeClr val="bg1"/>
                </a:solidFill>
              </a:rPr>
              <a:t>a </a:t>
            </a:r>
            <a:r>
              <a:rPr lang="cs-CZ" sz="1050" b="1" dirty="0" smtClean="0">
                <a:solidFill>
                  <a:schemeClr val="bg1"/>
                </a:solidFill>
              </a:rPr>
              <a:t>s </a:t>
            </a:r>
            <a:endParaRPr lang="cs-CZ" sz="105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/>
                </a:solidFill>
              </a:rPr>
              <a:t>odborníky </a:t>
            </a:r>
            <a:r>
              <a:rPr lang="cs-CZ" sz="1050" b="1" dirty="0" smtClean="0">
                <a:solidFill>
                  <a:schemeClr val="bg1"/>
                </a:solidFill>
              </a:rPr>
              <a:t>ze </a:t>
            </a:r>
            <a:r>
              <a:rPr lang="cs-CZ" sz="1050" b="1" dirty="0" smtClean="0">
                <a:solidFill>
                  <a:schemeClr val="bg1"/>
                </a:solidFill>
              </a:rPr>
              <a:t>středních škol</a:t>
            </a:r>
            <a:r>
              <a:rPr lang="cs-CZ" sz="1050" b="1" dirty="0" smtClean="0">
                <a:solidFill>
                  <a:schemeClr val="bg1"/>
                </a:solidFill>
              </a:rPr>
              <a:t>, </a:t>
            </a:r>
            <a:r>
              <a:rPr lang="cs-CZ" sz="1050" b="1" dirty="0" smtClean="0">
                <a:solidFill>
                  <a:schemeClr val="bg1"/>
                </a:solidFill>
              </a:rPr>
              <a:t>zájmových </a:t>
            </a:r>
            <a:r>
              <a:rPr lang="cs-CZ" sz="1050" b="1" dirty="0" smtClean="0">
                <a:solidFill>
                  <a:schemeClr val="bg1"/>
                </a:solidFill>
              </a:rPr>
              <a:t>spolků a sdružení nebo z řad rodičů zabývajících se činností profesionálně (IT apod.) </a:t>
            </a: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/>
                </a:solidFill>
              </a:rPr>
              <a:t>V </a:t>
            </a:r>
            <a:r>
              <a:rPr lang="cs-CZ" sz="1050" b="1" dirty="0" smtClean="0">
                <a:solidFill>
                  <a:schemeClr val="bg1"/>
                </a:solidFill>
              </a:rPr>
              <a:t>souladu </a:t>
            </a:r>
            <a:r>
              <a:rPr lang="cs-CZ" sz="1050" b="1" i="1" dirty="0">
                <a:solidFill>
                  <a:schemeClr val="bg1"/>
                </a:solidFill>
              </a:rPr>
              <a:t>s </a:t>
            </a:r>
            <a:r>
              <a:rPr lang="cs-CZ" sz="1050" b="1" dirty="0" smtClean="0">
                <a:solidFill>
                  <a:schemeClr val="bg1"/>
                </a:solidFill>
              </a:rPr>
              <a:t>Dlouhodobým záměrem </a:t>
            </a:r>
            <a:r>
              <a:rPr lang="cs-CZ" sz="1050" b="1" dirty="0">
                <a:solidFill>
                  <a:schemeClr val="bg1"/>
                </a:solidFill>
              </a:rPr>
              <a:t>ČR </a:t>
            </a:r>
            <a:r>
              <a:rPr lang="cs-CZ" sz="1050" b="1" dirty="0" smtClean="0">
                <a:solidFill>
                  <a:schemeClr val="bg1"/>
                </a:solidFill>
              </a:rPr>
              <a:t> i Olomouckého kraje by měla Střediska volného času a DDM - zařízení </a:t>
            </a:r>
            <a:r>
              <a:rPr lang="cs-CZ" sz="1050" b="1" dirty="0">
                <a:solidFill>
                  <a:schemeClr val="bg1"/>
                </a:solidFill>
              </a:rPr>
              <a:t>pro zájmové </a:t>
            </a:r>
            <a:endParaRPr lang="cs-CZ" sz="105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/>
                </a:solidFill>
              </a:rPr>
              <a:t>vzdělávání  </a:t>
            </a:r>
            <a:r>
              <a:rPr lang="cs-CZ" sz="1050" b="1" dirty="0" smtClean="0">
                <a:solidFill>
                  <a:schemeClr val="bg1"/>
                </a:solidFill>
              </a:rPr>
              <a:t>vytváření vhodné podmínky </a:t>
            </a:r>
            <a:r>
              <a:rPr lang="cs-CZ" sz="1050" b="1" dirty="0">
                <a:solidFill>
                  <a:schemeClr val="bg1"/>
                </a:solidFill>
              </a:rPr>
              <a:t>pro další </a:t>
            </a:r>
            <a:r>
              <a:rPr lang="cs-CZ" sz="1050" b="1" dirty="0" smtClean="0">
                <a:solidFill>
                  <a:schemeClr val="bg1"/>
                </a:solidFill>
              </a:rPr>
              <a:t>osobnostní </a:t>
            </a:r>
            <a:r>
              <a:rPr lang="cs-CZ" sz="1050" b="1" dirty="0">
                <a:solidFill>
                  <a:schemeClr val="bg1"/>
                </a:solidFill>
              </a:rPr>
              <a:t>rozvoj mladých </a:t>
            </a:r>
            <a:r>
              <a:rPr lang="cs-CZ" sz="1050" b="1" dirty="0" smtClean="0">
                <a:solidFill>
                  <a:schemeClr val="bg1"/>
                </a:solidFill>
              </a:rPr>
              <a:t>lidí.  Pro </a:t>
            </a:r>
            <a:r>
              <a:rPr lang="cs-CZ" sz="1050" b="1" dirty="0">
                <a:solidFill>
                  <a:schemeClr val="bg1"/>
                </a:solidFill>
              </a:rPr>
              <a:t>uplatnitelnost mladé </a:t>
            </a:r>
            <a:r>
              <a:rPr lang="cs-CZ" sz="1050" b="1" dirty="0" smtClean="0">
                <a:solidFill>
                  <a:schemeClr val="bg1"/>
                </a:solidFill>
              </a:rPr>
              <a:t>generace </a:t>
            </a:r>
            <a:r>
              <a:rPr lang="cs-CZ" sz="1050" b="1" dirty="0">
                <a:solidFill>
                  <a:schemeClr val="bg1"/>
                </a:solidFill>
              </a:rPr>
              <a:t>ve </a:t>
            </a:r>
            <a:endParaRPr lang="cs-CZ" sz="105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/>
                </a:solidFill>
              </a:rPr>
              <a:t>společnosti</a:t>
            </a:r>
            <a:r>
              <a:rPr lang="cs-CZ" sz="1050" b="1" dirty="0" smtClean="0">
                <a:solidFill>
                  <a:schemeClr val="bg1"/>
                </a:solidFill>
              </a:rPr>
              <a:t>, na trhu práce, </a:t>
            </a:r>
            <a:r>
              <a:rPr lang="cs-CZ" sz="1050" b="1" dirty="0">
                <a:solidFill>
                  <a:schemeClr val="bg1"/>
                </a:solidFill>
              </a:rPr>
              <a:t>by </a:t>
            </a:r>
            <a:r>
              <a:rPr lang="cs-CZ" sz="1050" b="1" dirty="0" smtClean="0">
                <a:solidFill>
                  <a:schemeClr val="bg1"/>
                </a:solidFill>
              </a:rPr>
              <a:t>se mělo rozvíjet </a:t>
            </a:r>
            <a:r>
              <a:rPr lang="cs-CZ" sz="1050" b="1" dirty="0">
                <a:solidFill>
                  <a:schemeClr val="bg1"/>
                </a:solidFill>
              </a:rPr>
              <a:t>nadání dětí a </a:t>
            </a:r>
            <a:r>
              <a:rPr lang="cs-CZ" sz="1050" b="1" dirty="0" smtClean="0">
                <a:solidFill>
                  <a:schemeClr val="bg1"/>
                </a:solidFill>
              </a:rPr>
              <a:t>žáků také pomocí volnočasových aktivit a soutěží.</a:t>
            </a:r>
          </a:p>
          <a:p>
            <a:pPr marL="0" indent="0" algn="just">
              <a:buNone/>
            </a:pPr>
            <a:r>
              <a:rPr lang="cs-CZ" sz="1050" b="1" dirty="0" smtClean="0">
                <a:solidFill>
                  <a:schemeClr val="bg1"/>
                </a:solidFill>
              </a:rPr>
              <a:t>Právě </a:t>
            </a:r>
            <a:r>
              <a:rPr lang="cs-CZ" sz="1050" b="1" dirty="0" smtClean="0">
                <a:solidFill>
                  <a:schemeClr val="bg1"/>
                </a:solidFill>
              </a:rPr>
              <a:t>zařízení pro zájmové vzdělávání  (</a:t>
            </a:r>
            <a:r>
              <a:rPr lang="cs-CZ" sz="1050" b="1" dirty="0" smtClean="0">
                <a:solidFill>
                  <a:schemeClr val="bg1"/>
                </a:solidFill>
              </a:rPr>
              <a:t>SVČ/DDM)dokáží odkrývat </a:t>
            </a:r>
            <a:r>
              <a:rPr lang="cs-CZ" sz="1050" b="1" dirty="0" smtClean="0">
                <a:solidFill>
                  <a:schemeClr val="bg1"/>
                </a:solidFill>
              </a:rPr>
              <a:t>možnosti a potenciál dětí, žáků a </a:t>
            </a:r>
            <a:r>
              <a:rPr lang="cs-CZ" sz="1050" b="1" dirty="0" smtClean="0">
                <a:solidFill>
                  <a:schemeClr val="bg1"/>
                </a:solidFill>
              </a:rPr>
              <a:t> studentů mezi prvními.</a:t>
            </a:r>
            <a:endParaRPr lang="cs-CZ" sz="105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cs-CZ" sz="1050" b="1" dirty="0" smtClean="0"/>
              <a:t>    </a:t>
            </a:r>
          </a:p>
          <a:p>
            <a:pPr algn="just"/>
            <a:endParaRPr lang="cs-CZ" sz="1050" dirty="0"/>
          </a:p>
          <a:p>
            <a:pPr marL="0" indent="0">
              <a:buNone/>
            </a:pPr>
            <a:endParaRPr lang="cs-CZ" sz="1050" dirty="0"/>
          </a:p>
        </p:txBody>
      </p:sp>
    </p:spTree>
    <p:extLst>
      <p:ext uri="{BB962C8B-B14F-4D97-AF65-F5344CB8AC3E}">
        <p14:creationId xmlns:p14="http://schemas.microsoft.com/office/powerpoint/2010/main" val="258758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100" dirty="0" smtClean="0">
                <a:solidFill>
                  <a:srgbClr val="FF0000"/>
                </a:solidFill>
              </a:rPr>
              <a:t/>
            </a:r>
            <a:br>
              <a:rPr lang="cs-CZ" sz="3100" dirty="0" smtClean="0">
                <a:solidFill>
                  <a:srgbClr val="FF0000"/>
                </a:solidFill>
              </a:rPr>
            </a:br>
            <a:r>
              <a:rPr lang="cs-CZ" sz="3100" dirty="0">
                <a:solidFill>
                  <a:srgbClr val="FF0000"/>
                </a:solidFill>
              </a:rPr>
              <a:t/>
            </a:r>
            <a:br>
              <a:rPr lang="cs-CZ" sz="3100" dirty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srgbClr val="FF0000"/>
                </a:solidFill>
              </a:rPr>
              <a:t/>
            </a:r>
            <a:br>
              <a:rPr lang="cs-CZ" sz="3100" dirty="0" smtClean="0">
                <a:solidFill>
                  <a:srgbClr val="FF0000"/>
                </a:solidFill>
              </a:rPr>
            </a:br>
            <a:r>
              <a:rPr lang="cs-CZ" sz="3100" b="1" dirty="0" smtClean="0">
                <a:solidFill>
                  <a:srgbClr val="FF0000"/>
                </a:solidFill>
              </a:rPr>
              <a:t>Očekávání </a:t>
            </a:r>
            <a:r>
              <a:rPr lang="cs-CZ" sz="3100" b="1" dirty="0">
                <a:solidFill>
                  <a:srgbClr val="FF0000"/>
                </a:solidFill>
              </a:rPr>
              <a:t>SVČ </a:t>
            </a:r>
            <a:r>
              <a:rPr lang="cs-CZ" sz="3100" b="1" dirty="0" smtClean="0">
                <a:solidFill>
                  <a:srgbClr val="FF0000"/>
                </a:solidFill>
              </a:rPr>
              <a:t/>
            </a:r>
            <a:br>
              <a:rPr lang="cs-CZ" sz="3100" b="1" dirty="0" smtClean="0">
                <a:solidFill>
                  <a:srgbClr val="FF0000"/>
                </a:solidFill>
              </a:rPr>
            </a:br>
            <a:r>
              <a:rPr lang="cs-CZ" sz="3100" b="1" dirty="0" smtClean="0">
                <a:solidFill>
                  <a:srgbClr val="FF0000"/>
                </a:solidFill>
              </a:rPr>
              <a:t>v </a:t>
            </a:r>
            <a:r>
              <a:rPr lang="cs-CZ" sz="3100" b="1" dirty="0">
                <a:solidFill>
                  <a:srgbClr val="FF0000"/>
                </a:solidFill>
              </a:rPr>
              <a:t>oblasti práce s talenty</a:t>
            </a:r>
            <a:br>
              <a:rPr lang="cs-CZ" sz="3100" b="1" dirty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endParaRPr lang="cs-CZ" sz="27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4"/>
          </p:nvPr>
        </p:nvSpPr>
        <p:spPr>
          <a:xfrm>
            <a:off x="395536" y="1124744"/>
            <a:ext cx="8640960" cy="540060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endParaRPr lang="cs-CZ" sz="3100" b="1" dirty="0" smtClean="0">
              <a:solidFill>
                <a:schemeClr val="bg1"/>
              </a:solidFill>
            </a:endParaRPr>
          </a:p>
          <a:p>
            <a:pPr marL="0" indent="0" algn="just">
              <a:lnSpc>
                <a:spcPct val="170000"/>
              </a:lnSpc>
              <a:buNone/>
            </a:pPr>
            <a:endParaRPr lang="cs-CZ" sz="3100" b="1" dirty="0">
              <a:solidFill>
                <a:schemeClr val="bg1"/>
              </a:solidFill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cs-CZ" sz="3600" b="1" dirty="0" smtClean="0">
                <a:solidFill>
                  <a:schemeClr val="bg1"/>
                </a:solidFill>
              </a:rPr>
              <a:t>Nadání  </a:t>
            </a:r>
            <a:r>
              <a:rPr lang="cs-CZ" sz="3600" b="1" dirty="0" smtClean="0">
                <a:solidFill>
                  <a:schemeClr val="bg1"/>
                </a:solidFill>
              </a:rPr>
              <a:t>rozvíjené ve volnočasové aktivitě by mohlo být doporučením pro přijetí na </a:t>
            </a:r>
            <a:r>
              <a:rPr lang="cs-CZ" sz="3600" b="1" dirty="0" smtClean="0">
                <a:solidFill>
                  <a:schemeClr val="bg1"/>
                </a:solidFill>
              </a:rPr>
              <a:t>odbornou </a:t>
            </a:r>
            <a:r>
              <a:rPr lang="cs-CZ" sz="3600" b="1" dirty="0" smtClean="0">
                <a:solidFill>
                  <a:schemeClr val="bg1"/>
                </a:solidFill>
              </a:rPr>
              <a:t>školu nebo </a:t>
            </a:r>
            <a:endParaRPr lang="cs-CZ" sz="3600" b="1" dirty="0" smtClean="0">
              <a:solidFill>
                <a:schemeClr val="bg1"/>
              </a:solidFill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cs-CZ" sz="3600" b="1" dirty="0" smtClean="0">
                <a:solidFill>
                  <a:schemeClr val="bg1"/>
                </a:solidFill>
              </a:rPr>
              <a:t>zaměstnání</a:t>
            </a:r>
            <a:r>
              <a:rPr lang="cs-CZ" sz="3600" b="1" dirty="0" smtClean="0">
                <a:solidFill>
                  <a:schemeClr val="bg1"/>
                </a:solidFill>
              </a:rPr>
              <a:t>, mohlo by  napomoci snížení nezaměstnanosti a </a:t>
            </a:r>
            <a:r>
              <a:rPr lang="cs-CZ" sz="3600" b="1" dirty="0" smtClean="0">
                <a:solidFill>
                  <a:schemeClr val="bg1"/>
                </a:solidFill>
              </a:rPr>
              <a:t>nedostatku </a:t>
            </a:r>
            <a:r>
              <a:rPr lang="cs-CZ" sz="3600" b="1" dirty="0" smtClean="0">
                <a:solidFill>
                  <a:schemeClr val="bg1"/>
                </a:solidFill>
              </a:rPr>
              <a:t>technických </a:t>
            </a:r>
            <a:r>
              <a:rPr lang="cs-CZ" sz="3600" b="1" dirty="0" smtClean="0">
                <a:solidFill>
                  <a:schemeClr val="bg1"/>
                </a:solidFill>
              </a:rPr>
              <a:t>odborníků (</a:t>
            </a:r>
            <a:r>
              <a:rPr lang="cs-CZ" sz="3600" b="1" dirty="0" err="1" smtClean="0">
                <a:solidFill>
                  <a:schemeClr val="bg1"/>
                </a:solidFill>
              </a:rPr>
              <a:t>viz.spolupráce</a:t>
            </a:r>
            <a:r>
              <a:rPr lang="cs-CZ" sz="3600" b="1" dirty="0" smtClean="0">
                <a:solidFill>
                  <a:schemeClr val="bg1"/>
                </a:solidFill>
              </a:rPr>
              <a:t> s odbornými SŠ).</a:t>
            </a:r>
            <a:endParaRPr lang="cs-CZ" sz="36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cs-CZ" sz="3600" b="1" dirty="0" smtClean="0">
                <a:solidFill>
                  <a:schemeClr val="bg1"/>
                </a:solidFill>
              </a:rPr>
              <a:t>Rádi bychom dál rozvíjeli partnerskou spolupráci se všemi školami (ZŠ, SŠ, VŠ) nejen </a:t>
            </a:r>
            <a:r>
              <a:rPr lang="cs-CZ" sz="3600" b="1" dirty="0" smtClean="0">
                <a:solidFill>
                  <a:schemeClr val="bg1"/>
                </a:solidFill>
              </a:rPr>
              <a:t>na úrovni </a:t>
            </a:r>
            <a:r>
              <a:rPr lang="cs-CZ" sz="3600" b="1" dirty="0" smtClean="0">
                <a:solidFill>
                  <a:schemeClr val="bg1"/>
                </a:solidFill>
              </a:rPr>
              <a:t>soutěží, ale i </a:t>
            </a:r>
            <a:r>
              <a:rPr lang="cs-CZ" sz="3600" b="1" dirty="0" smtClean="0">
                <a:solidFill>
                  <a:schemeClr val="bg1"/>
                </a:solidFill>
              </a:rPr>
              <a:t>dalších </a:t>
            </a:r>
            <a:r>
              <a:rPr lang="cs-CZ" sz="3600" b="1" dirty="0">
                <a:solidFill>
                  <a:schemeClr val="bg1"/>
                </a:solidFill>
              </a:rPr>
              <a:t>aktivit </a:t>
            </a:r>
            <a:r>
              <a:rPr lang="cs-CZ" sz="3600" b="1" dirty="0" smtClean="0">
                <a:solidFill>
                  <a:schemeClr val="bg1"/>
                </a:solidFill>
              </a:rPr>
              <a:t>( soustředění, </a:t>
            </a:r>
            <a:endParaRPr lang="cs-CZ" sz="36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cs-CZ" sz="3600" b="1" dirty="0" smtClean="0">
                <a:solidFill>
                  <a:schemeClr val="bg1"/>
                </a:solidFill>
              </a:rPr>
              <a:t>pobytové </a:t>
            </a:r>
            <a:r>
              <a:rPr lang="cs-CZ" sz="3600" b="1" dirty="0" smtClean="0">
                <a:solidFill>
                  <a:schemeClr val="bg1"/>
                </a:solidFill>
              </a:rPr>
              <a:t>akce, specializované </a:t>
            </a:r>
            <a:r>
              <a:rPr lang="cs-CZ" sz="3600" b="1" dirty="0" smtClean="0">
                <a:solidFill>
                  <a:schemeClr val="bg1"/>
                </a:solidFill>
              </a:rPr>
              <a:t>zájmové </a:t>
            </a:r>
            <a:r>
              <a:rPr lang="cs-CZ" sz="3600" b="1" dirty="0" smtClean="0">
                <a:solidFill>
                  <a:schemeClr val="bg1"/>
                </a:solidFill>
              </a:rPr>
              <a:t>útvary </a:t>
            </a:r>
            <a:r>
              <a:rPr lang="cs-CZ" sz="3600" b="1" dirty="0" smtClean="0">
                <a:solidFill>
                  <a:schemeClr val="bg1"/>
                </a:solidFill>
              </a:rPr>
              <a:t>aj.) chtěli bychom rozvíjet nadání </a:t>
            </a:r>
            <a:r>
              <a:rPr lang="cs-CZ" sz="3600" b="1" dirty="0" smtClean="0">
                <a:solidFill>
                  <a:schemeClr val="bg1"/>
                </a:solidFill>
              </a:rPr>
              <a:t>dětí, žáků a </a:t>
            </a:r>
            <a:r>
              <a:rPr lang="cs-CZ" sz="3600" b="1" dirty="0" smtClean="0">
                <a:solidFill>
                  <a:schemeClr val="bg1"/>
                </a:solidFill>
              </a:rPr>
              <a:t>studentů.</a:t>
            </a:r>
            <a:endParaRPr lang="cs-CZ" sz="3600" b="1" dirty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cs-CZ" sz="3600" b="1" dirty="0" smtClean="0">
                <a:solidFill>
                  <a:schemeClr val="bg1"/>
                </a:solidFill>
              </a:rPr>
              <a:t>Osobnostní růst patří k hlavním </a:t>
            </a:r>
            <a:r>
              <a:rPr lang="cs-CZ" sz="3600" b="1" dirty="0" smtClean="0">
                <a:solidFill>
                  <a:schemeClr val="bg1"/>
                </a:solidFill>
              </a:rPr>
              <a:t>cílům našich zařízení. Součástí toho je v </a:t>
            </a:r>
            <a:r>
              <a:rPr lang="cs-CZ" sz="3600" b="1" dirty="0" smtClean="0">
                <a:solidFill>
                  <a:schemeClr val="bg1"/>
                </a:solidFill>
              </a:rPr>
              <a:t>rámci zájmového vzdělávání, </a:t>
            </a:r>
            <a:r>
              <a:rPr lang="cs-CZ" sz="3600" b="1" dirty="0" smtClean="0">
                <a:solidFill>
                  <a:schemeClr val="bg1"/>
                </a:solidFill>
              </a:rPr>
              <a:t>také pomáhat </a:t>
            </a:r>
            <a:r>
              <a:rPr lang="cs-CZ" sz="3600" b="1" dirty="0" smtClean="0">
                <a:solidFill>
                  <a:schemeClr val="bg1"/>
                </a:solidFill>
              </a:rPr>
              <a:t>rozkrývat </a:t>
            </a:r>
            <a:r>
              <a:rPr lang="cs-CZ" sz="3600" b="1" dirty="0">
                <a:solidFill>
                  <a:schemeClr val="bg1"/>
                </a:solidFill>
              </a:rPr>
              <a:t>nadání </a:t>
            </a:r>
            <a:r>
              <a:rPr lang="cs-CZ" sz="3600" b="1" dirty="0" smtClean="0">
                <a:solidFill>
                  <a:schemeClr val="bg1"/>
                </a:solidFill>
              </a:rPr>
              <a:t>dětí</a:t>
            </a:r>
            <a:r>
              <a:rPr lang="cs-CZ" sz="3600" b="1" dirty="0">
                <a:solidFill>
                  <a:schemeClr val="bg1"/>
                </a:solidFill>
              </a:rPr>
              <a:t>, žáků </a:t>
            </a:r>
            <a:endParaRPr lang="cs-CZ" sz="36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cs-CZ" sz="3600" b="1" dirty="0" smtClean="0">
                <a:solidFill>
                  <a:schemeClr val="bg1"/>
                </a:solidFill>
              </a:rPr>
              <a:t>a studentů </a:t>
            </a:r>
            <a:r>
              <a:rPr lang="cs-CZ" sz="3600" b="1" dirty="0">
                <a:solidFill>
                  <a:schemeClr val="bg1"/>
                </a:solidFill>
              </a:rPr>
              <a:t>a </a:t>
            </a:r>
            <a:r>
              <a:rPr lang="cs-CZ" sz="3600" b="1" dirty="0" smtClean="0">
                <a:solidFill>
                  <a:schemeClr val="bg1"/>
                </a:solidFill>
              </a:rPr>
              <a:t>umožnit  jim  maximální </a:t>
            </a:r>
            <a:r>
              <a:rPr lang="cs-CZ" sz="3600" b="1" dirty="0">
                <a:solidFill>
                  <a:schemeClr val="bg1"/>
                </a:solidFill>
              </a:rPr>
              <a:t>rozvoj </a:t>
            </a:r>
            <a:r>
              <a:rPr lang="cs-CZ" sz="3600" b="1" dirty="0" smtClean="0">
                <a:solidFill>
                  <a:schemeClr val="bg1"/>
                </a:solidFill>
              </a:rPr>
              <a:t>potenciálu, pomáhat  při </a:t>
            </a:r>
            <a:r>
              <a:rPr lang="cs-CZ" sz="3600" b="1" dirty="0" smtClean="0">
                <a:solidFill>
                  <a:schemeClr val="bg1"/>
                </a:solidFill>
              </a:rPr>
              <a:t>získávání </a:t>
            </a:r>
            <a:r>
              <a:rPr lang="cs-CZ" sz="3600" b="1" dirty="0" smtClean="0">
                <a:solidFill>
                  <a:schemeClr val="bg1"/>
                </a:solidFill>
              </a:rPr>
              <a:t>kompetencí </a:t>
            </a:r>
            <a:r>
              <a:rPr lang="cs-CZ" sz="3600" b="1" dirty="0">
                <a:solidFill>
                  <a:schemeClr val="bg1"/>
                </a:solidFill>
              </a:rPr>
              <a:t>potřebných </a:t>
            </a:r>
            <a:r>
              <a:rPr lang="cs-CZ" sz="3600" b="1" dirty="0" smtClean="0">
                <a:solidFill>
                  <a:schemeClr val="bg1"/>
                </a:solidFill>
              </a:rPr>
              <a:t>pro </a:t>
            </a:r>
            <a:r>
              <a:rPr lang="cs-CZ" sz="3600" b="1" dirty="0" smtClean="0">
                <a:solidFill>
                  <a:schemeClr val="bg1"/>
                </a:solidFill>
              </a:rPr>
              <a:t>aktivní občanský</a:t>
            </a:r>
            <a:r>
              <a:rPr lang="cs-CZ" sz="3600" b="1" dirty="0">
                <a:solidFill>
                  <a:schemeClr val="bg1"/>
                </a:solidFill>
              </a:rPr>
              <a:t>, profesní a osobní </a:t>
            </a:r>
            <a:endParaRPr lang="cs-CZ" sz="36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cs-CZ" sz="3600" b="1" dirty="0" smtClean="0">
                <a:solidFill>
                  <a:schemeClr val="bg1"/>
                </a:solidFill>
              </a:rPr>
              <a:t>život</a:t>
            </a:r>
            <a:r>
              <a:rPr lang="cs-CZ" sz="3600" b="1" dirty="0">
                <a:solidFill>
                  <a:schemeClr val="bg1"/>
                </a:solidFill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cs-CZ" sz="3600" b="1" dirty="0" smtClean="0">
                <a:solidFill>
                  <a:schemeClr val="bg1"/>
                </a:solidFill>
              </a:rPr>
              <a:t>Pracovali jsme a pracujeme i s rodiči. Chápeme, že každý </a:t>
            </a:r>
            <a:r>
              <a:rPr lang="cs-CZ" sz="3600" b="1" dirty="0">
                <a:solidFill>
                  <a:schemeClr val="bg1"/>
                </a:solidFill>
              </a:rPr>
              <a:t>z rodičů by rád viděl </a:t>
            </a:r>
            <a:r>
              <a:rPr lang="cs-CZ" sz="3600" b="1" dirty="0" smtClean="0">
                <a:solidFill>
                  <a:schemeClr val="bg1"/>
                </a:solidFill>
              </a:rPr>
              <a:t>nejlépe hned úspěch </a:t>
            </a:r>
            <a:r>
              <a:rPr lang="cs-CZ" sz="3600" b="1" dirty="0">
                <a:solidFill>
                  <a:schemeClr val="bg1"/>
                </a:solidFill>
              </a:rPr>
              <a:t>svého dítěte, </a:t>
            </a:r>
            <a:r>
              <a:rPr lang="cs-CZ" sz="3600" b="1" dirty="0" smtClean="0">
                <a:solidFill>
                  <a:schemeClr val="bg1"/>
                </a:solidFill>
              </a:rPr>
              <a:t>často tlačí dítě </a:t>
            </a:r>
            <a:r>
              <a:rPr lang="cs-CZ" sz="3600" b="1" dirty="0">
                <a:solidFill>
                  <a:schemeClr val="bg1"/>
                </a:solidFill>
              </a:rPr>
              <a:t>do  </a:t>
            </a:r>
            <a:r>
              <a:rPr lang="cs-CZ" sz="3600" b="1" dirty="0" smtClean="0">
                <a:solidFill>
                  <a:schemeClr val="bg1"/>
                </a:solidFill>
              </a:rPr>
              <a:t>obtížné </a:t>
            </a:r>
            <a:r>
              <a:rPr lang="cs-CZ" sz="3600" b="1" dirty="0">
                <a:solidFill>
                  <a:schemeClr val="bg1"/>
                </a:solidFill>
              </a:rPr>
              <a:t>situace, jen </a:t>
            </a:r>
            <a:endParaRPr lang="cs-CZ" sz="36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cs-CZ" sz="3600" b="1" dirty="0" smtClean="0">
                <a:solidFill>
                  <a:schemeClr val="bg1"/>
                </a:solidFill>
              </a:rPr>
              <a:t>aby </a:t>
            </a:r>
            <a:r>
              <a:rPr lang="cs-CZ" sz="3600" b="1" dirty="0">
                <a:solidFill>
                  <a:schemeClr val="bg1"/>
                </a:solidFill>
              </a:rPr>
              <a:t>dosáhli uspokojení vlastního </a:t>
            </a:r>
            <a:r>
              <a:rPr lang="cs-CZ" sz="3600" b="1" dirty="0" smtClean="0">
                <a:solidFill>
                  <a:schemeClr val="bg1"/>
                </a:solidFill>
              </a:rPr>
              <a:t>ega, proto se snažíme najít společnou řeč, abychom </a:t>
            </a:r>
            <a:r>
              <a:rPr lang="cs-CZ" sz="3600" b="1" dirty="0" err="1" smtClean="0">
                <a:solidFill>
                  <a:schemeClr val="bg1"/>
                </a:solidFill>
              </a:rPr>
              <a:t>zabráni</a:t>
            </a:r>
            <a:r>
              <a:rPr lang="cs-CZ" sz="3600" b="1" dirty="0" err="1">
                <a:solidFill>
                  <a:schemeClr val="bg1"/>
                </a:solidFill>
              </a:rPr>
              <a:t>o</a:t>
            </a:r>
            <a:r>
              <a:rPr lang="cs-CZ" sz="3600" b="1" dirty="0" err="1" smtClean="0">
                <a:solidFill>
                  <a:schemeClr val="bg1"/>
                </a:solidFill>
              </a:rPr>
              <a:t>li</a:t>
            </a:r>
            <a:r>
              <a:rPr lang="cs-CZ" sz="3600" b="1" dirty="0" smtClean="0">
                <a:solidFill>
                  <a:schemeClr val="bg1"/>
                </a:solidFill>
              </a:rPr>
              <a:t> nežádoucím reakcím, aby se n</a:t>
            </a:r>
            <a:r>
              <a:rPr lang="cs-CZ" sz="3600" b="1" dirty="0">
                <a:solidFill>
                  <a:schemeClr val="bg1"/>
                </a:solidFill>
              </a:rPr>
              <a:t>estalo, že</a:t>
            </a:r>
            <a:r>
              <a:rPr lang="cs-CZ" sz="3600" b="1" dirty="0" smtClean="0">
                <a:solidFill>
                  <a:schemeClr val="bg1"/>
                </a:solidFill>
              </a:rPr>
              <a:t>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to</a:t>
            </a:r>
            <a:r>
              <a:rPr lang="cs-CZ" altLang="cs-CZ" sz="3600" b="1" kern="0" dirty="0">
                <a:solidFill>
                  <a:schemeClr val="bg1"/>
                </a:solidFill>
              </a:rPr>
              <a:t>, co by </a:t>
            </a:r>
            <a:endParaRPr lang="cs-CZ" altLang="cs-CZ" sz="3600" b="1" kern="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cs-CZ" altLang="cs-CZ" sz="3600" b="1" kern="0" dirty="0" smtClean="0">
                <a:solidFill>
                  <a:schemeClr val="bg1"/>
                </a:solidFill>
              </a:rPr>
              <a:t>mělo </a:t>
            </a:r>
            <a:r>
              <a:rPr lang="cs-CZ" altLang="cs-CZ" sz="3600" b="1" kern="0" dirty="0">
                <a:solidFill>
                  <a:schemeClr val="bg1"/>
                </a:solidFill>
              </a:rPr>
              <a:t>být koníčkem a zábavou,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se stává utrpením</a:t>
            </a:r>
            <a:r>
              <a:rPr lang="cs-CZ" altLang="cs-CZ" sz="3600" b="1" kern="0" dirty="0">
                <a:solidFill>
                  <a:schemeClr val="bg1"/>
                </a:solidFill>
              </a:rPr>
              <a:t>.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To je také jeden z důvodů, proč pomáháme k propojení rodičů s odborníky, PPP.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cs-CZ" altLang="cs-CZ" sz="3600" b="1" kern="0" dirty="0" smtClean="0">
                <a:solidFill>
                  <a:schemeClr val="bg1"/>
                </a:solidFill>
              </a:rPr>
              <a:t>Na závěr bych chtěla jen podotknout</a:t>
            </a:r>
            <a:r>
              <a:rPr lang="cs-CZ" altLang="cs-CZ" sz="3600" b="1" kern="0" dirty="0">
                <a:solidFill>
                  <a:schemeClr val="bg1"/>
                </a:solidFill>
              </a:rPr>
              <a:t>,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že ve </a:t>
            </a:r>
            <a:r>
              <a:rPr lang="cs-CZ" altLang="cs-CZ" sz="3600" b="1" kern="0" dirty="0">
                <a:solidFill>
                  <a:schemeClr val="bg1"/>
                </a:solidFill>
              </a:rPr>
              <a:t>školách a školní výuce se naráží na řadu zásadních potíží a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také volnočasové aktivity</a:t>
            </a:r>
            <a:r>
              <a:rPr lang="cs-CZ" altLang="cs-CZ" sz="3600" b="1" kern="0" dirty="0">
                <a:solidFill>
                  <a:schemeClr val="bg1"/>
                </a:solidFill>
              </a:rPr>
              <a:t>, 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ať </a:t>
            </a:r>
            <a:r>
              <a:rPr lang="cs-CZ" altLang="cs-CZ" sz="3600" b="1" kern="0" dirty="0">
                <a:solidFill>
                  <a:schemeClr val="bg1"/>
                </a:solidFill>
              </a:rPr>
              <a:t>již soutěžní (předmětové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cs-CZ" altLang="cs-CZ" sz="3600" b="1" kern="0" dirty="0" smtClean="0">
                <a:solidFill>
                  <a:schemeClr val="bg1"/>
                </a:solidFill>
              </a:rPr>
              <a:t>olympiády</a:t>
            </a:r>
            <a:r>
              <a:rPr lang="cs-CZ" altLang="cs-CZ" sz="3600" b="1" kern="0" dirty="0">
                <a:solidFill>
                  <a:schemeClr val="bg1"/>
                </a:solidFill>
              </a:rPr>
              <a:t>, SOČ aj.), či vzdělávací (různé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kroužky) to nemají tak snadné.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cs-CZ" altLang="cs-CZ" sz="3600" b="1" kern="0" dirty="0" smtClean="0">
                <a:solidFill>
                  <a:schemeClr val="bg1"/>
                </a:solidFill>
              </a:rPr>
              <a:t>Možnosti </a:t>
            </a:r>
            <a:r>
              <a:rPr lang="cs-CZ" altLang="cs-CZ" sz="3600" b="1" kern="0" dirty="0">
                <a:solidFill>
                  <a:schemeClr val="bg1"/>
                </a:solidFill>
              </a:rPr>
              <a:t>vzdělávání a podpory nadaných jsou vymezeny v právních předpisech resortu školství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, v posledním období ale nejsou např. </a:t>
            </a:r>
            <a:r>
              <a:rPr lang="cs-CZ" altLang="cs-CZ" sz="3600" b="1" kern="0" dirty="0">
                <a:solidFill>
                  <a:schemeClr val="bg1"/>
                </a:solidFill>
              </a:rPr>
              <a:t>zahrnuty v </a:t>
            </a:r>
            <a:endParaRPr lang="cs-CZ" altLang="cs-CZ" sz="3600" b="1" kern="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cs-CZ" altLang="cs-CZ" sz="3600" b="1" kern="0" dirty="0" smtClean="0">
                <a:solidFill>
                  <a:schemeClr val="bg1"/>
                </a:solidFill>
              </a:rPr>
              <a:t>normativním </a:t>
            </a:r>
            <a:r>
              <a:rPr lang="cs-CZ" altLang="cs-CZ" sz="3600" b="1" kern="0" dirty="0">
                <a:solidFill>
                  <a:schemeClr val="bg1"/>
                </a:solidFill>
              </a:rPr>
              <a:t>systému 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financování SVČ, DDM, musíme hledat další zdroje pro zajištění </a:t>
            </a:r>
            <a:r>
              <a:rPr lang="cs-CZ" altLang="cs-CZ" sz="3600" b="1" kern="0" dirty="0">
                <a:solidFill>
                  <a:schemeClr val="bg1"/>
                </a:solidFill>
              </a:rPr>
              <a:t>vzdělávání </a:t>
            </a:r>
            <a:r>
              <a:rPr lang="cs-CZ" altLang="cs-CZ" sz="3600" b="1" kern="0" dirty="0" smtClean="0">
                <a:solidFill>
                  <a:schemeClr val="bg1"/>
                </a:solidFill>
              </a:rPr>
              <a:t>nadaných.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cs-CZ" sz="3600" dirty="0" smtClean="0">
                <a:solidFill>
                  <a:schemeClr val="bg1"/>
                </a:solidFill>
              </a:rPr>
              <a:t> </a:t>
            </a:r>
            <a:r>
              <a:rPr lang="cs-CZ" sz="3600" b="1" dirty="0" smtClean="0">
                <a:solidFill>
                  <a:schemeClr val="bg1"/>
                </a:solidFill>
              </a:rPr>
              <a:t>Přivítala bych pokud by SVČ/DDM </a:t>
            </a:r>
            <a:r>
              <a:rPr lang="cs-CZ" sz="3600" b="1" dirty="0">
                <a:solidFill>
                  <a:schemeClr val="bg1"/>
                </a:solidFill>
              </a:rPr>
              <a:t>v ČR </a:t>
            </a:r>
            <a:r>
              <a:rPr lang="cs-CZ" sz="3600" b="1" dirty="0" smtClean="0">
                <a:solidFill>
                  <a:schemeClr val="bg1"/>
                </a:solidFill>
              </a:rPr>
              <a:t>(jejich mediální prostředí)  společně s NPI </a:t>
            </a:r>
            <a:r>
              <a:rPr lang="cs-CZ" sz="3600" b="1" dirty="0">
                <a:solidFill>
                  <a:schemeClr val="bg1"/>
                </a:solidFill>
              </a:rPr>
              <a:t>ČR </a:t>
            </a:r>
            <a:r>
              <a:rPr lang="cs-CZ" sz="3600" b="1" dirty="0" smtClean="0">
                <a:solidFill>
                  <a:schemeClr val="bg1"/>
                </a:solidFill>
              </a:rPr>
              <a:t>vytvořily systém propojující odborníky  v </a:t>
            </a:r>
            <a:r>
              <a:rPr lang="cs-CZ" sz="3600" b="1" dirty="0">
                <a:solidFill>
                  <a:schemeClr val="bg1"/>
                </a:solidFill>
              </a:rPr>
              <a:t>celé ČR.  </a:t>
            </a:r>
          </a:p>
          <a:p>
            <a:pPr marL="0" indent="0">
              <a:lnSpc>
                <a:spcPct val="170000"/>
              </a:lnSpc>
              <a:buNone/>
            </a:pPr>
            <a:endParaRPr lang="cs-CZ" sz="3600" dirty="0"/>
          </a:p>
          <a:p>
            <a:endParaRPr lang="cs-CZ" sz="1700" dirty="0"/>
          </a:p>
          <a:p>
            <a:endParaRPr lang="cs-CZ" sz="1700" dirty="0" smtClean="0"/>
          </a:p>
          <a:p>
            <a:endParaRPr lang="cs-CZ" sz="2000" dirty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58067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44016" y="5085184"/>
            <a:ext cx="8964488" cy="521384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>
                <a:solidFill>
                  <a:srgbClr val="FF0000"/>
                </a:solidFill>
              </a:rPr>
              <a:t>Děkuji za Vaši pozornost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1300" b="1" dirty="0" smtClean="0">
                <a:solidFill>
                  <a:schemeClr val="bg1"/>
                </a:solidFill>
              </a:rPr>
              <a:t>Mgr. Blanka Mašková,</a:t>
            </a:r>
            <a:br>
              <a:rPr lang="cs-CZ" sz="1300" b="1" dirty="0" smtClean="0">
                <a:solidFill>
                  <a:schemeClr val="bg1"/>
                </a:solidFill>
              </a:rPr>
            </a:br>
            <a:r>
              <a:rPr lang="cs-CZ" sz="1300" dirty="0" smtClean="0">
                <a:solidFill>
                  <a:schemeClr val="bg1"/>
                </a:solidFill>
              </a:rPr>
              <a:t>ředitelka </a:t>
            </a:r>
            <a:r>
              <a:rPr lang="cs-CZ" sz="1300" dirty="0" err="1" smtClean="0">
                <a:solidFill>
                  <a:schemeClr val="bg1"/>
                </a:solidFill>
              </a:rPr>
              <a:t>svč</a:t>
            </a:r>
            <a:r>
              <a:rPr lang="cs-CZ" sz="1300" dirty="0" smtClean="0">
                <a:solidFill>
                  <a:schemeClr val="bg1"/>
                </a:solidFill>
              </a:rPr>
              <a:t> atlas a bos, </a:t>
            </a:r>
            <a:r>
              <a:rPr lang="cs-CZ" sz="1300" dirty="0" err="1" smtClean="0">
                <a:solidFill>
                  <a:schemeClr val="bg1"/>
                </a:solidFill>
              </a:rPr>
              <a:t>přerov</a:t>
            </a:r>
            <a:endParaRPr lang="cs-CZ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61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908</TotalTime>
  <Words>687</Words>
  <Application>Microsoft Office PowerPoint</Application>
  <PresentationFormat>Předvádění na obrazovce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Řez</vt:lpstr>
      <vt:lpstr>Práce s talenty  ve školském zařízení  pro zájmové vzdělávání </vt:lpstr>
      <vt:lpstr>Proč a kdy se zapojilo  SVČ Atlas a Bios</vt:lpstr>
      <vt:lpstr> Práce s nadanými na našem SVČ a její soulad s cíli  MŠMT a dlouhodobým záměrem vzdělávání a rozvoje vzdělávací soustavy ČR</vt:lpstr>
      <vt:lpstr>   Očekávání SVČ  v oblasti práce s talenty   </vt:lpstr>
      <vt:lpstr>      Děkuji za Vaši pozornost      Mgr. Blanka Mašková, ředitelka svč atlas a bos, přerov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Maskova, Kristyna</dc:creator>
  <cp:lastModifiedBy>Uživatel</cp:lastModifiedBy>
  <cp:revision>66</cp:revision>
  <cp:lastPrinted>2018-09-24T16:05:45Z</cp:lastPrinted>
  <dcterms:created xsi:type="dcterms:W3CDTF">2013-10-08T18:49:30Z</dcterms:created>
  <dcterms:modified xsi:type="dcterms:W3CDTF">2023-09-11T15:56:07Z</dcterms:modified>
</cp:coreProperties>
</file>