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87" r:id="rId2"/>
    <p:sldId id="258" r:id="rId3"/>
    <p:sldId id="259" r:id="rId4"/>
    <p:sldId id="260" r:id="rId5"/>
    <p:sldId id="264" r:id="rId6"/>
    <p:sldId id="266" r:id="rId7"/>
    <p:sldId id="268" r:id="rId8"/>
    <p:sldId id="273" r:id="rId9"/>
    <p:sldId id="279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66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18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545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120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58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300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521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97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02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56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30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04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3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4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44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55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5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Pilotní Regionální profil Olomouckého kraje, KOMPAS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Olomoucký kraj jako model pro regionální profily</a:t>
            </a:r>
          </a:p>
          <a:p>
            <a:r>
              <a:rPr lang="cs-CZ" smtClean="0"/>
              <a:t>Olomouc 21.11.2017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467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cs-CZ" sz="4000" b="1" dirty="0">
                <a:solidFill>
                  <a:schemeClr val="accent5">
                    <a:lumMod val="75000"/>
                  </a:schemeClr>
                </a:solidFill>
              </a:rPr>
              <a:t>Regionální </a:t>
            </a:r>
            <a:r>
              <a:rPr lang="cs-CZ" sz="4000" b="1" dirty="0" smtClean="0">
                <a:solidFill>
                  <a:schemeClr val="accent5">
                    <a:lumMod val="75000"/>
                  </a:schemeClr>
                </a:solidFill>
              </a:rPr>
              <a:t>profil</a:t>
            </a:r>
            <a:r>
              <a:rPr lang="cs-CZ" sz="2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cs-CZ" sz="2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cs-CZ" sz="2000" b="1" dirty="0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cs-CZ" sz="2000" b="1" dirty="0">
                <a:solidFill>
                  <a:schemeClr val="accent5">
                    <a:lumMod val="75000"/>
                  </a:schemeClr>
                </a:solidFill>
              </a:rPr>
              <a:t>Krajská platforma Olomouckého kraje jako autor pilotního návrhu Regionálních profilů na modelu Olomouckého kraje </a:t>
            </a:r>
            <a:r>
              <a:rPr lang="cs-CZ" sz="20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cs-CZ" sz="20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cs-CZ" sz="2000" b="1" dirty="0" smtClean="0">
                <a:solidFill>
                  <a:schemeClr val="accent5">
                    <a:lumMod val="75000"/>
                  </a:schemeClr>
                </a:solidFill>
              </a:rPr>
              <a:t>ve spolupráci krajské platformy projektu KOMPAS a Úřadu Práce, </a:t>
            </a:r>
            <a:r>
              <a:rPr lang="cs-CZ" sz="2000" b="1" dirty="0" err="1" smtClean="0">
                <a:solidFill>
                  <a:schemeClr val="accent5">
                    <a:lumMod val="75000"/>
                  </a:schemeClr>
                </a:solidFill>
              </a:rPr>
              <a:t>kr.</a:t>
            </a:r>
            <a:r>
              <a:rPr lang="cs-CZ" sz="2000" b="1" dirty="0" smtClean="0">
                <a:solidFill>
                  <a:schemeClr val="accent5">
                    <a:lumMod val="75000"/>
                  </a:schemeClr>
                </a:solidFill>
              </a:rPr>
              <a:t> pobočka Olomouc</a:t>
            </a:r>
            <a:r>
              <a:rPr lang="cs-CZ" sz="20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cs-CZ" sz="20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cs-CZ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>
          <a:xfrm>
            <a:off x="677334" y="1648497"/>
            <a:ext cx="8596668" cy="43928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Důvod zpracování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pPr algn="just"/>
            <a:r>
              <a:rPr lang="cs-CZ" dirty="0"/>
              <a:t>Regionální profil má prvotně sloužit </a:t>
            </a:r>
            <a:r>
              <a:rPr lang="cs-CZ" dirty="0" smtClean="0"/>
              <a:t>jako </a:t>
            </a:r>
            <a:r>
              <a:rPr lang="cs-CZ" dirty="0"/>
              <a:t>analytické zázemí pro kalibraci </a:t>
            </a:r>
            <a:br>
              <a:rPr lang="cs-CZ" dirty="0"/>
            </a:br>
            <a:r>
              <a:rPr lang="cs-CZ" dirty="0"/>
              <a:t>a interpretaci výstupů kvantitativních regionálních modelů:</a:t>
            </a:r>
          </a:p>
          <a:p>
            <a:pPr lvl="1" algn="just"/>
            <a:r>
              <a:rPr lang="cs-CZ" dirty="0"/>
              <a:t>regionálního submodelu odvětvové zaměstnanosti,</a:t>
            </a:r>
          </a:p>
          <a:p>
            <a:pPr lvl="1" algn="just"/>
            <a:r>
              <a:rPr lang="cs-CZ" dirty="0"/>
              <a:t>regionálního predikčního modelu, který se vytváří na základě požadavků uživatelů</a:t>
            </a:r>
            <a:r>
              <a:rPr lang="cs-CZ" dirty="0" smtClean="0"/>
              <a:t>.</a:t>
            </a:r>
          </a:p>
          <a:p>
            <a:pPr lvl="1" algn="just"/>
            <a:r>
              <a:rPr lang="cs-CZ" dirty="0"/>
              <a:t>do regionu přinést nová </a:t>
            </a:r>
            <a:r>
              <a:rPr lang="cs-CZ" dirty="0" smtClean="0"/>
              <a:t>kvantitativní i kvalitativní data </a:t>
            </a:r>
            <a:r>
              <a:rPr lang="cs-CZ" dirty="0" smtClean="0"/>
              <a:t> </a:t>
            </a:r>
            <a:endParaRPr lang="cs-CZ" dirty="0"/>
          </a:p>
          <a:p>
            <a:pPr marL="0" indent="0" algn="just">
              <a:buNone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</a:rPr>
              <a:t>Součásti profilu:</a:t>
            </a:r>
            <a:endParaRPr lang="cs-CZ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just"/>
            <a:r>
              <a:rPr lang="cs-CZ" dirty="0">
                <a:solidFill>
                  <a:srgbClr val="0070C0"/>
                </a:solidFill>
              </a:rPr>
              <a:t>Analytická </a:t>
            </a:r>
            <a:r>
              <a:rPr lang="cs-CZ" dirty="0" smtClean="0">
                <a:solidFill>
                  <a:srgbClr val="0070C0"/>
                </a:solidFill>
              </a:rPr>
              <a:t>část</a:t>
            </a:r>
          </a:p>
          <a:p>
            <a:pPr lvl="0" algn="just"/>
            <a:r>
              <a:rPr lang="cs-CZ" dirty="0" smtClean="0">
                <a:solidFill>
                  <a:srgbClr val="0070C0"/>
                </a:solidFill>
              </a:rPr>
              <a:t>Krátká verze analytické části</a:t>
            </a:r>
            <a:endParaRPr lang="cs-CZ" dirty="0">
              <a:solidFill>
                <a:srgbClr val="0070C0"/>
              </a:solidFill>
            </a:endParaRPr>
          </a:p>
          <a:p>
            <a:pPr lvl="0" algn="just"/>
            <a:r>
              <a:rPr lang="cs-CZ" dirty="0">
                <a:solidFill>
                  <a:srgbClr val="0070C0"/>
                </a:solidFill>
              </a:rPr>
              <a:t>Tabulková část – kvantitativní </a:t>
            </a:r>
            <a:r>
              <a:rPr lang="cs-CZ" dirty="0" smtClean="0">
                <a:solidFill>
                  <a:srgbClr val="0070C0"/>
                </a:solidFill>
              </a:rPr>
              <a:t>data</a:t>
            </a:r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72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Analytická část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Demografický vývoj</a:t>
            </a:r>
          </a:p>
          <a:p>
            <a:r>
              <a:rPr lang="cs-CZ" dirty="0"/>
              <a:t>Vzdělání</a:t>
            </a:r>
          </a:p>
          <a:p>
            <a:r>
              <a:rPr lang="cs-CZ" dirty="0"/>
              <a:t>Ekonomická výkonnost Olomouckého kraje</a:t>
            </a:r>
          </a:p>
          <a:p>
            <a:r>
              <a:rPr lang="cs-CZ" dirty="0"/>
              <a:t>Trh práce</a:t>
            </a:r>
          </a:p>
          <a:p>
            <a:pPr lvl="1"/>
            <a:r>
              <a:rPr lang="cs-CZ" dirty="0"/>
              <a:t>Mzdy</a:t>
            </a:r>
          </a:p>
          <a:p>
            <a:pPr lvl="1"/>
            <a:r>
              <a:rPr lang="cs-CZ" dirty="0"/>
              <a:t>Zaměstnanost</a:t>
            </a:r>
          </a:p>
          <a:p>
            <a:pPr lvl="1"/>
            <a:r>
              <a:rPr lang="cs-CZ" dirty="0"/>
              <a:t>Nezaměstnanost</a:t>
            </a:r>
          </a:p>
          <a:p>
            <a:pPr lvl="1"/>
            <a:r>
              <a:rPr lang="cs-CZ" dirty="0"/>
              <a:t>Volná pracovní místa</a:t>
            </a:r>
          </a:p>
          <a:p>
            <a:pPr lvl="1"/>
            <a:r>
              <a:rPr lang="cs-CZ" dirty="0"/>
              <a:t>Cizinci</a:t>
            </a:r>
          </a:p>
          <a:p>
            <a:r>
              <a:rPr lang="cs-CZ" dirty="0"/>
              <a:t>Nejvýznamnější </a:t>
            </a:r>
            <a:r>
              <a:rPr lang="cs-CZ" dirty="0" err="1" smtClean="0"/>
              <a:t>zaměstnavatelé+inovační</a:t>
            </a:r>
            <a:r>
              <a:rPr lang="cs-CZ" dirty="0" smtClean="0"/>
              <a:t> potenciál</a:t>
            </a:r>
            <a:endParaRPr lang="cs-CZ" dirty="0"/>
          </a:p>
          <a:p>
            <a:r>
              <a:rPr lang="cs-CZ" dirty="0"/>
              <a:t>Rozvojové záměry v Olomouckém kraji + trendy</a:t>
            </a: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26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Demografický vývoj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>
          <a:xfrm>
            <a:off x="838200" y="1657075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/>
              <a:t>Demografická situace v Olomouckém kraji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Vývoj počtu obyvatel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Vývoj migrace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Mezikrajská srovnání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Vývoj vnitřní struktury obyvatelstva podle věku (absolutní hodnoty)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Vývoj vnitřní struktury obyvatelstva podle věku (relativní hodnoty)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Index stáří</a:t>
            </a:r>
          </a:p>
          <a:p>
            <a:r>
              <a:rPr lang="cs-CZ" dirty="0"/>
              <a:t>Demografická situace v okresech Olomouckého kraje</a:t>
            </a:r>
          </a:p>
          <a:p>
            <a:pPr lvl="1"/>
            <a:r>
              <a:rPr lang="cs-CZ" dirty="0"/>
              <a:t>Jeseník, Olomouc, Prostějov</a:t>
            </a:r>
            <a:r>
              <a:rPr lang="cs-CZ"/>
              <a:t>, </a:t>
            </a:r>
            <a:r>
              <a:rPr lang="cs-CZ" smtClean="0"/>
              <a:t>Přerov, </a:t>
            </a:r>
            <a:r>
              <a:rPr lang="cs-CZ" dirty="0"/>
              <a:t>Šumperk</a:t>
            </a:r>
          </a:p>
          <a:p>
            <a:r>
              <a:rPr lang="cs-CZ" dirty="0"/>
              <a:t>Prognózy vývoje obyvatelstva</a:t>
            </a:r>
          </a:p>
          <a:p>
            <a:r>
              <a:rPr lang="cs-CZ" dirty="0"/>
              <a:t>Cizinci</a:t>
            </a:r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6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Vzdělání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Vzdělanostní struktura obyvatel Olomouckého kraje</a:t>
            </a:r>
          </a:p>
          <a:p>
            <a:r>
              <a:rPr lang="cs-CZ" dirty="0"/>
              <a:t>Nezaměstnanost podle struktury vzdělání</a:t>
            </a:r>
          </a:p>
          <a:p>
            <a:r>
              <a:rPr lang="cs-CZ" dirty="0"/>
              <a:t>Školská zařízení v Olomouckém kraji</a:t>
            </a:r>
          </a:p>
          <a:p>
            <a:r>
              <a:rPr lang="cs-CZ" dirty="0"/>
              <a:t>Souhrnná analýza středních škol</a:t>
            </a:r>
          </a:p>
          <a:p>
            <a:r>
              <a:rPr lang="cs-CZ" dirty="0"/>
              <a:t>Souhrnná analýza soukromých vysokých škol</a:t>
            </a:r>
          </a:p>
          <a:p>
            <a:r>
              <a:rPr lang="cs-CZ" dirty="0"/>
              <a:t>Souhrnná analýza veřejných vysokých škol</a:t>
            </a: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73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Ekonomická výkonnost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HDP Olomouckého kraje</a:t>
            </a:r>
          </a:p>
          <a:p>
            <a:r>
              <a:rPr lang="cs-CZ" dirty="0"/>
              <a:t>Mezikrajské srovnání</a:t>
            </a:r>
          </a:p>
          <a:p>
            <a:r>
              <a:rPr lang="cs-CZ" dirty="0"/>
              <a:t>Stav přímých zahraničních investic</a:t>
            </a:r>
          </a:p>
          <a:p>
            <a:r>
              <a:rPr lang="cs-CZ" dirty="0"/>
              <a:t>Výdaje na vědu a výzkum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42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Trh práce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Mzdyd</a:t>
            </a:r>
            <a:endParaRPr lang="cs-CZ" dirty="0"/>
          </a:p>
          <a:p>
            <a:r>
              <a:rPr lang="cs-CZ" dirty="0"/>
              <a:t>Vývoj zaměstnanosti a struktura zaměstnanosti</a:t>
            </a:r>
          </a:p>
          <a:p>
            <a:r>
              <a:rPr lang="cs-CZ" dirty="0"/>
              <a:t>Vývoj nezaměstnanosti v Olomouckém kraji</a:t>
            </a:r>
          </a:p>
          <a:p>
            <a:r>
              <a:rPr lang="cs-CZ" dirty="0"/>
              <a:t>Struktura nezaměstnanosti</a:t>
            </a:r>
          </a:p>
          <a:p>
            <a:r>
              <a:rPr lang="cs-CZ" dirty="0"/>
              <a:t>Vývoj nezaměstnanosti v jednotlivých okresech Olomouckého kraje</a:t>
            </a:r>
          </a:p>
          <a:p>
            <a:r>
              <a:rPr lang="cs-CZ" dirty="0"/>
              <a:t>Nezaměstnanost na území pověřených obecních úřadů</a:t>
            </a:r>
          </a:p>
          <a:p>
            <a:r>
              <a:rPr lang="cs-CZ" dirty="0"/>
              <a:t>Volná pracovní místa a jejich struktura</a:t>
            </a:r>
          </a:p>
          <a:p>
            <a:r>
              <a:rPr lang="cs-CZ" dirty="0"/>
              <a:t>Cizinci na trhu práce v Olomouckém kraji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010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2006848-8179-4A5D-9343-8E9A34446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5400" b="1" dirty="0">
                <a:solidFill>
                  <a:schemeClr val="accent5">
                    <a:lumMod val="75000"/>
                  </a:schemeClr>
                </a:solidFill>
              </a:rPr>
              <a:t>Rozvojové záměry a trendy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200957B5-CF71-43CB-8AB7-4E414ACB4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Rozvojové záměry Olomouckého kraje</a:t>
            </a:r>
          </a:p>
          <a:p>
            <a:pPr lvl="1"/>
            <a:r>
              <a:rPr lang="cs-CZ" dirty="0"/>
              <a:t>ITI strategie</a:t>
            </a:r>
          </a:p>
          <a:p>
            <a:pPr lvl="1"/>
            <a:r>
              <a:rPr lang="cs-CZ" dirty="0"/>
              <a:t>RIS 3 pro Olomoucký kraj</a:t>
            </a:r>
          </a:p>
          <a:p>
            <a:pPr lvl="1"/>
            <a:r>
              <a:rPr lang="cs-CZ" dirty="0"/>
              <a:t>Krajské akční plány a místní akční plány pro </a:t>
            </a:r>
            <a:r>
              <a:rPr lang="cs-CZ" dirty="0" smtClean="0"/>
              <a:t>vzdělání</a:t>
            </a:r>
            <a:endParaRPr lang="cs-CZ" dirty="0"/>
          </a:p>
          <a:p>
            <a:pPr lvl="1"/>
            <a:r>
              <a:rPr lang="cs-CZ" dirty="0"/>
              <a:t>Strategie rozvoje územního obvodu Olomouckého </a:t>
            </a:r>
            <a:r>
              <a:rPr lang="cs-CZ" dirty="0" smtClean="0"/>
              <a:t>kraje</a:t>
            </a:r>
          </a:p>
          <a:p>
            <a:pPr lvl="1"/>
            <a:r>
              <a:rPr lang="cs-CZ" dirty="0" smtClean="0"/>
              <a:t>Krajský akční plán Olomouckého kraje </a:t>
            </a:r>
          </a:p>
          <a:p>
            <a:pPr lvl="1"/>
            <a:r>
              <a:rPr lang="cs-CZ" dirty="0" smtClean="0"/>
              <a:t>Inovativní firmy, </a:t>
            </a:r>
            <a:r>
              <a:rPr lang="cs-CZ" dirty="0" err="1" smtClean="0"/>
              <a:t>Smartakcelerátor</a:t>
            </a:r>
            <a:endParaRPr lang="cs-CZ" dirty="0"/>
          </a:p>
          <a:p>
            <a:pPr lvl="1"/>
            <a:r>
              <a:rPr lang="cs-CZ" dirty="0"/>
              <a:t>Významné průmyslové zóny Olomouckého kraje</a:t>
            </a:r>
          </a:p>
          <a:p>
            <a:pPr lvl="1"/>
            <a:r>
              <a:rPr lang="cs-CZ" dirty="0"/>
              <a:t>Trendy v jednotlivých okresech Olomouckého kraje</a:t>
            </a:r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xmlns="" id="{23B37032-B1F0-438B-BD57-49E476731A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9DC23EE8-CC54-4BD7-8127-E985ED1169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665BFB03-FBDA-4856-922D-018E6EBA76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xmlns="" id="{442DD0FE-4D96-4491-8DFA-B09E1B78FB27}"/>
              </a:ext>
            </a:extLst>
          </p:cNvPr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72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661A936-C4F3-4FC8-AAB0-2CDE1CA2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7A6FBF45-0C2F-4A69-89F2-674C8C0C3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301" y="609600"/>
            <a:ext cx="10515600" cy="5212256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Spolupráce:</a:t>
            </a:r>
          </a:p>
          <a:p>
            <a:pPr marL="0" indent="0" algn="ctr">
              <a:buNone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</a:rPr>
              <a:t>Krajská platforma projektu KOMPAS</a:t>
            </a:r>
            <a:endParaRPr lang="cs-CZ" dirty="0" smtClean="0"/>
          </a:p>
          <a:p>
            <a:pPr marL="0" indent="0" algn="ctr">
              <a:buNone/>
            </a:pPr>
            <a:r>
              <a:rPr lang="cs-CZ" b="1" dirty="0" smtClean="0">
                <a:solidFill>
                  <a:schemeClr val="accent5">
                    <a:lumMod val="75000"/>
                  </a:schemeClr>
                </a:solidFill>
              </a:rPr>
              <a:t>Úřad práce Olomouckého kraje, pobočka Olomouc</a:t>
            </a:r>
            <a:endParaRPr lang="cs-CZ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cs-CZ" dirty="0" smtClean="0"/>
              <a:t>Děkuji vám za pozornost</a:t>
            </a:r>
          </a:p>
          <a:p>
            <a:pPr algn="ctr"/>
            <a:r>
              <a:rPr lang="cs-CZ" dirty="0" smtClean="0"/>
              <a:t>Mgr. Jitka Janečková Moťková</a:t>
            </a:r>
          </a:p>
          <a:p>
            <a:pPr marL="0" indent="0" algn="ctr">
              <a:buNone/>
            </a:pPr>
            <a:r>
              <a:rPr lang="cs-CZ" dirty="0" smtClean="0"/>
              <a:t>janeckova@pzok.cz</a:t>
            </a:r>
            <a:endParaRPr lang="cs-CZ" dirty="0"/>
          </a:p>
        </p:txBody>
      </p:sp>
      <p:pic>
        <p:nvPicPr>
          <p:cNvPr id="4" name="Zástupný symbol pro obsah 3">
            <a:extLst>
              <a:ext uri="{FF2B5EF4-FFF2-40B4-BE49-F238E27FC236}">
                <a16:creationId xmlns:a16="http://schemas.microsoft.com/office/drawing/2014/main" xmlns="" id="{2E067F54-9D4D-4195-9009-59D16CDC4F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23" y="6305879"/>
            <a:ext cx="3030416" cy="39766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BB7E0CCB-ED5A-46ED-B785-FE598CA54F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209" y="6213297"/>
            <a:ext cx="1148691" cy="64470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56A9130F-5841-4B7C-BD3F-5702D522E0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010" y="6379943"/>
            <a:ext cx="1636704" cy="326048"/>
          </a:xfrm>
          <a:prstGeom prst="rect">
            <a:avLst/>
          </a:prstGeom>
        </p:spPr>
      </p:pic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xmlns="" id="{3CE153D4-98B5-44F1-BDC0-A893DDD28EBC}"/>
              </a:ext>
            </a:extLst>
          </p:cNvPr>
          <p:cNvCxnSpPr/>
          <p:nvPr/>
        </p:nvCxnSpPr>
        <p:spPr>
          <a:xfrm flipV="1">
            <a:off x="0" y="6189782"/>
            <a:ext cx="12192000" cy="87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ázek 7" descr="C:\Users\Kateřina\AppData\Local\Microsoft\Windows\INetCache\Content.Word\pzok.png">
            <a:extLst>
              <a:ext uri="{FF2B5EF4-FFF2-40B4-BE49-F238E27FC236}">
                <a16:creationId xmlns:a16="http://schemas.microsoft.com/office/drawing/2014/main" xmlns="" id="{B49AC546-A462-4A88-BFA3-91075E04C45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365" y="4536489"/>
            <a:ext cx="2197874" cy="1285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12A0CD27-5390-403B-A93C-67F495C6D5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102" y="4666216"/>
            <a:ext cx="1505459" cy="89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74122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1616</TotalTime>
  <Words>272</Words>
  <Application>Microsoft Office PowerPoint</Application>
  <PresentationFormat>Širokoúhlá obrazovka</PresentationFormat>
  <Paragraphs>79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Faseta</vt:lpstr>
      <vt:lpstr>Pilotní Regionální profil Olomouckého kraje, KOMPAS</vt:lpstr>
      <vt:lpstr>Regionální profil - Krajská platforma Olomouckého kraje jako autor pilotního návrhu Regionálních profilů na modelu Olomouckého kraje  ve spolupráci krajské platformy projektu KOMPAS a Úřadu Práce, kr. pobočka Olomouc </vt:lpstr>
      <vt:lpstr>Analytická část</vt:lpstr>
      <vt:lpstr>Demografický vývoj</vt:lpstr>
      <vt:lpstr>Vzdělání</vt:lpstr>
      <vt:lpstr>Ekonomická výkonnost</vt:lpstr>
      <vt:lpstr>Trh práce</vt:lpstr>
      <vt:lpstr>Rozvojové záměry a trendy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Jitka Janečková Moťková</dc:creator>
  <cp:lastModifiedBy>Jitka Janečková Moťková</cp:lastModifiedBy>
  <cp:revision>48</cp:revision>
  <dcterms:created xsi:type="dcterms:W3CDTF">2017-03-16T13:46:18Z</dcterms:created>
  <dcterms:modified xsi:type="dcterms:W3CDTF">2017-11-23T11:03:45Z</dcterms:modified>
</cp:coreProperties>
</file>