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23" r:id="rId3"/>
    <p:sldId id="316" r:id="rId4"/>
    <p:sldId id="285" r:id="rId5"/>
    <p:sldId id="322" r:id="rId6"/>
    <p:sldId id="319" r:id="rId7"/>
    <p:sldId id="320" r:id="rId8"/>
    <p:sldId id="321" r:id="rId9"/>
    <p:sldId id="315" r:id="rId10"/>
    <p:sldId id="314" r:id="rId11"/>
    <p:sldId id="308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kr-olomoucky.cz" TargetMode="External"/><Relationship Id="rId2" Type="http://schemas.openxmlformats.org/officeDocument/2006/relationships/hyperlink" Target="mailto:l.polachova@kr-olomoucky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.karaskova@kr-olomoucky.cz" TargetMode="External"/><Relationship Id="rId4" Type="http://schemas.openxmlformats.org/officeDocument/2006/relationships/hyperlink" Target="mailto:d.miso@kr-olomoucky.cz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r-olomoucky.cz/kap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3200" b="1" dirty="0" smtClean="0"/>
              <a:t>1. </a:t>
            </a:r>
            <a:r>
              <a:rPr lang="cs-CZ" sz="3200" b="1" dirty="0"/>
              <a:t>w</a:t>
            </a:r>
            <a:r>
              <a:rPr lang="cs-CZ" sz="3200" b="1" dirty="0" smtClean="0"/>
              <a:t>orkshop 1. KAP – Informace o realizaci projektu</a:t>
            </a:r>
            <a:endParaRPr lang="cs-CZ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23. 6. 2016</a:t>
            </a:r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Projektová manažerka    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Kontakty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Ing. Lenka Polachová – projektová manažerka         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585 </a:t>
            </a:r>
            <a:r>
              <a:rPr lang="cs-CZ" dirty="0"/>
              <a:t>508 648</a:t>
            </a:r>
            <a:r>
              <a:rPr lang="cs-CZ" dirty="0" smtClean="0"/>
              <a:t>, 773 785 706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l.polachova@kr-olomoucky.cz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RNDr. Bronislava Vláčilová – věcná manažerka</a:t>
            </a:r>
          </a:p>
          <a:p>
            <a:pPr marL="0" indent="0">
              <a:buNone/>
            </a:pPr>
            <a:r>
              <a:rPr lang="cs-CZ" dirty="0" smtClean="0"/>
              <a:t>585 </a:t>
            </a:r>
            <a:r>
              <a:rPr lang="cs-CZ" dirty="0"/>
              <a:t>508 688</a:t>
            </a:r>
            <a:r>
              <a:rPr lang="cs-CZ" dirty="0" smtClean="0"/>
              <a:t>, 773 782 796</a:t>
            </a:r>
          </a:p>
          <a:p>
            <a:pPr marL="0" indent="0">
              <a:buNone/>
            </a:pPr>
            <a:r>
              <a:rPr lang="cs-CZ" dirty="0" smtClean="0">
                <a:hlinkClick r:id="rId3"/>
              </a:rPr>
              <a:t>b.vlacilova@kr-olomoucky.cz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Bc. David Mišo, </a:t>
            </a:r>
            <a:r>
              <a:rPr lang="cs-CZ" dirty="0" err="1"/>
              <a:t>DiS</a:t>
            </a:r>
            <a:r>
              <a:rPr lang="cs-CZ" dirty="0"/>
              <a:t>. – finanční manažer</a:t>
            </a:r>
          </a:p>
          <a:p>
            <a:pPr marL="0" indent="0">
              <a:buNone/>
            </a:pPr>
            <a:r>
              <a:rPr lang="cs-CZ" dirty="0" smtClean="0"/>
              <a:t>585 </a:t>
            </a:r>
            <a:r>
              <a:rPr lang="cs-CZ" dirty="0"/>
              <a:t>508 380, 773 785 </a:t>
            </a:r>
            <a:r>
              <a:rPr lang="cs-CZ" dirty="0" smtClean="0"/>
              <a:t>705</a:t>
            </a:r>
            <a:endParaRPr lang="cs-CZ" dirty="0"/>
          </a:p>
          <a:p>
            <a:pPr marL="0" indent="0">
              <a:buNone/>
            </a:pPr>
            <a:r>
              <a:rPr lang="cs-CZ" dirty="0" smtClean="0">
                <a:hlinkClick r:id="rId4"/>
              </a:rPr>
              <a:t>d.miso@kr-olomoucky.cz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Dita Karásková – administrátorka projektu</a:t>
            </a:r>
          </a:p>
          <a:p>
            <a:pPr marL="0" indent="0">
              <a:buNone/>
            </a:pPr>
            <a:r>
              <a:rPr lang="cs-CZ" dirty="0" smtClean="0"/>
              <a:t>585 </a:t>
            </a:r>
            <a:r>
              <a:rPr lang="cs-CZ" dirty="0"/>
              <a:t>508 580, </a:t>
            </a:r>
            <a:r>
              <a:rPr lang="cs-CZ" dirty="0" smtClean="0">
                <a:hlinkClick r:id="rId5"/>
              </a:rPr>
              <a:t>d.karaskova@kr-olomoucky.cz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0763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mtClean="0"/>
              <a:t>Děkuji za pozornost.</a:t>
            </a: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cs-CZ" sz="3600" b="1" dirty="0" smtClean="0"/>
              <a:t>Projekt KAP Olomouckého kraje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</a:pPr>
            <a:r>
              <a:rPr lang="cs-CZ" b="1" dirty="0" smtClean="0"/>
              <a:t>Žádost o podporu projektu s názvem</a:t>
            </a:r>
            <a:r>
              <a:rPr lang="cs-CZ" dirty="0" smtClean="0"/>
              <a:t> </a:t>
            </a:r>
            <a:r>
              <a:rPr lang="cs-CZ" b="1" i="1" dirty="0" smtClean="0">
                <a:solidFill>
                  <a:srgbClr val="FF0000"/>
                </a:solidFill>
              </a:rPr>
              <a:t>„Krajský akční plán rozvoje vzdělávání Olomouckého kraje“</a:t>
            </a:r>
            <a:r>
              <a:rPr lang="cs-CZ" dirty="0" smtClean="0"/>
              <a:t> byla podána v listopadu 2015</a:t>
            </a:r>
          </a:p>
          <a:p>
            <a:pPr algn="just">
              <a:lnSpc>
                <a:spcPct val="120000"/>
              </a:lnSpc>
            </a:pPr>
            <a:r>
              <a:rPr lang="cs-CZ" dirty="0" smtClean="0"/>
              <a:t>Individuální </a:t>
            </a:r>
            <a:r>
              <a:rPr lang="cs-CZ" dirty="0" smtClean="0"/>
              <a:t>projekt </a:t>
            </a:r>
          </a:p>
          <a:p>
            <a:pPr algn="just">
              <a:lnSpc>
                <a:spcPct val="120000"/>
              </a:lnSpc>
            </a:pPr>
            <a:r>
              <a:rPr lang="cs-CZ" dirty="0" smtClean="0"/>
              <a:t>Projekt </a:t>
            </a:r>
            <a:r>
              <a:rPr lang="cs-CZ" dirty="0"/>
              <a:t>KAP na 72 měsíců, od </a:t>
            </a:r>
            <a:r>
              <a:rPr lang="cs-CZ" b="1" dirty="0"/>
              <a:t>1. 1. 2016 do </a:t>
            </a: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>31</a:t>
            </a:r>
            <a:r>
              <a:rPr lang="cs-CZ" b="1" dirty="0"/>
              <a:t>. 12. 2021</a:t>
            </a:r>
          </a:p>
          <a:p>
            <a:pPr algn="just"/>
            <a:r>
              <a:rPr lang="cs-CZ" b="1" dirty="0"/>
              <a:t>Podstatou</a:t>
            </a:r>
            <a:r>
              <a:rPr lang="cs-CZ" dirty="0"/>
              <a:t> projektu </a:t>
            </a:r>
            <a:r>
              <a:rPr lang="cs-CZ" dirty="0" smtClean="0"/>
              <a:t>je </a:t>
            </a:r>
            <a:r>
              <a:rPr lang="cs-CZ" b="1" dirty="0" smtClean="0"/>
              <a:t>vytvoření </a:t>
            </a:r>
            <a:r>
              <a:rPr lang="cs-CZ" b="1" dirty="0"/>
              <a:t>KAP OK a jeho realizace, monitoring a </a:t>
            </a:r>
            <a:r>
              <a:rPr lang="cs-CZ" b="1" dirty="0" smtClean="0"/>
              <a:t>vyhodnocování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93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Aktuální stav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dirty="0" smtClean="0"/>
              <a:t>Po výběrové komisi byla podána žádost </a:t>
            </a:r>
            <a:br>
              <a:rPr lang="cs-CZ" dirty="0" smtClean="0"/>
            </a:br>
            <a:r>
              <a:rPr lang="cs-CZ" dirty="0" smtClean="0"/>
              <a:t>o přezkum, podaná </a:t>
            </a:r>
            <a:r>
              <a:rPr lang="cs-CZ" dirty="0" smtClean="0"/>
              <a:t>žádost o přezkum byla vyhodnocena jako nedůvodná </a:t>
            </a:r>
            <a:endParaRPr lang="cs-CZ" dirty="0" smtClean="0"/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Celkové </a:t>
            </a:r>
            <a:r>
              <a:rPr lang="cs-CZ" dirty="0">
                <a:latin typeface="Calibri" panose="020F0502020204030204" pitchFamily="34" charset="0"/>
              </a:rPr>
              <a:t>způsobilé výdaje (finanční alokace) projektu jsou ve výši </a:t>
            </a:r>
            <a:r>
              <a:rPr lang="cs-CZ" b="1" dirty="0"/>
              <a:t>19 400 472,00</a:t>
            </a:r>
            <a:r>
              <a:rPr lang="cs-CZ" b="1" dirty="0">
                <a:latin typeface="Calibri" panose="020F0502020204030204" pitchFamily="34" charset="0"/>
              </a:rPr>
              <a:t> </a:t>
            </a:r>
            <a:r>
              <a:rPr lang="cs-CZ" b="1" dirty="0" smtClean="0">
                <a:latin typeface="Calibri" panose="020F0502020204030204" pitchFamily="34" charset="0"/>
              </a:rPr>
              <a:t>Kč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V IS KP byly provedeny úpravy v souladu </a:t>
            </a:r>
            <a:r>
              <a:rPr lang="cs-CZ" dirty="0" smtClean="0">
                <a:latin typeface="Calibri" panose="020F0502020204030204" pitchFamily="34" charset="0"/>
              </a:rPr>
              <a:t/>
            </a:r>
            <a:br>
              <a:rPr lang="cs-CZ" dirty="0" smtClean="0">
                <a:latin typeface="Calibri" panose="020F0502020204030204" pitchFamily="34" charset="0"/>
              </a:rPr>
            </a:br>
            <a:r>
              <a:rPr lang="cs-CZ" dirty="0" smtClean="0">
                <a:latin typeface="Calibri" panose="020F0502020204030204" pitchFamily="34" charset="0"/>
              </a:rPr>
              <a:t>s </a:t>
            </a:r>
            <a:r>
              <a:rPr lang="cs-CZ" dirty="0" smtClean="0">
                <a:latin typeface="Calibri" panose="020F0502020204030204" pitchFamily="34" charset="0"/>
              </a:rPr>
              <a:t>doporučením výběrové komise, následně by mělo být vydáno Rozhodnutí o poskytnutí dotace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978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dirty="0" smtClean="0"/>
              <a:t>Příprava </a:t>
            </a:r>
            <a:r>
              <a:rPr lang="cs-CZ" sz="2000" b="1" dirty="0"/>
              <a:t>1. KAP </a:t>
            </a:r>
            <a:endParaRPr lang="cs-CZ" sz="2000" b="1" dirty="0" smtClean="0"/>
          </a:p>
          <a:p>
            <a:pPr marL="0" indent="0">
              <a:buNone/>
            </a:pPr>
            <a:endParaRPr lang="cs-CZ" sz="1700" dirty="0" smtClean="0"/>
          </a:p>
          <a:p>
            <a:pPr algn="just"/>
            <a:r>
              <a:rPr lang="cs-CZ" sz="1700" dirty="0"/>
              <a:t>Budování kapacit (pouze 1. KAP) – </a:t>
            </a:r>
            <a:r>
              <a:rPr lang="cs-CZ" sz="1700" i="1" dirty="0"/>
              <a:t>již ukončeno</a:t>
            </a:r>
          </a:p>
          <a:p>
            <a:pPr algn="just"/>
            <a:r>
              <a:rPr lang="cs-CZ" sz="1700" dirty="0" smtClean="0"/>
              <a:t>Analýza </a:t>
            </a:r>
            <a:r>
              <a:rPr lang="cs-CZ" sz="1700" dirty="0"/>
              <a:t>potřeb v </a:t>
            </a:r>
            <a:r>
              <a:rPr lang="cs-CZ" sz="1700" dirty="0" smtClean="0"/>
              <a:t>území – </a:t>
            </a:r>
            <a:r>
              <a:rPr lang="cs-CZ" sz="1700" i="1" dirty="0" smtClean="0"/>
              <a:t>byla vytvořena </a:t>
            </a:r>
          </a:p>
          <a:p>
            <a:pPr algn="just"/>
            <a:r>
              <a:rPr lang="cs-CZ" sz="1700" dirty="0"/>
              <a:t>Analýza potřeb ve školách – probíhala na přelomu roku </a:t>
            </a:r>
            <a:r>
              <a:rPr lang="cs-CZ" sz="1700" dirty="0" smtClean="0"/>
              <a:t>2015/2016, prováděl Národní ústav pro vzdělávání - </a:t>
            </a:r>
            <a:r>
              <a:rPr lang="cs-CZ" sz="1700" i="1" dirty="0" smtClean="0"/>
              <a:t>zpracována</a:t>
            </a:r>
            <a:endParaRPr lang="cs-CZ" sz="1700" i="1" dirty="0"/>
          </a:p>
          <a:p>
            <a:pPr algn="just"/>
            <a:r>
              <a:rPr lang="cs-CZ" sz="1700" dirty="0" err="1" smtClean="0"/>
              <a:t>Prioritizace</a:t>
            </a:r>
            <a:r>
              <a:rPr lang="cs-CZ" sz="1700" dirty="0" smtClean="0"/>
              <a:t> </a:t>
            </a:r>
            <a:r>
              <a:rPr lang="cs-CZ" sz="1700" dirty="0"/>
              <a:t>potřeb na území </a:t>
            </a:r>
            <a:r>
              <a:rPr lang="cs-CZ" sz="1700" dirty="0" smtClean="0"/>
              <a:t>kraje (součástí bude i vytvoření </a:t>
            </a:r>
            <a:r>
              <a:rPr lang="cs-CZ" sz="1700" b="1" dirty="0" smtClean="0"/>
              <a:t>Rámce pro podporu infrastruktury a investic</a:t>
            </a:r>
            <a:r>
              <a:rPr lang="cs-CZ" sz="1700" b="1" dirty="0"/>
              <a:t> </a:t>
            </a:r>
            <a:r>
              <a:rPr lang="cs-CZ" sz="1700" b="1" dirty="0" smtClean="0"/>
              <a:t>– seznam projektových záměrů pro </a:t>
            </a:r>
            <a:r>
              <a:rPr lang="cs-CZ" sz="1700" b="1" dirty="0" err="1" smtClean="0"/>
              <a:t>invest</a:t>
            </a:r>
            <a:r>
              <a:rPr lang="cs-CZ" sz="1700" b="1" dirty="0" smtClean="0"/>
              <a:t>. intervence pro IROP</a:t>
            </a:r>
            <a:r>
              <a:rPr lang="cs-CZ" sz="1700" dirty="0" smtClean="0"/>
              <a:t>) </a:t>
            </a:r>
          </a:p>
          <a:p>
            <a:pPr marL="0" indent="0" algn="just">
              <a:buNone/>
            </a:pPr>
            <a:r>
              <a:rPr lang="cs-CZ" sz="1700" dirty="0"/>
              <a:t> </a:t>
            </a:r>
            <a:r>
              <a:rPr lang="cs-CZ" sz="1700" dirty="0" smtClean="0"/>
              <a:t>      </a:t>
            </a:r>
            <a:r>
              <a:rPr lang="cs-CZ" sz="1400" dirty="0" smtClean="0"/>
              <a:t>- </a:t>
            </a:r>
            <a:r>
              <a:rPr lang="cs-CZ" sz="1400" i="1" dirty="0" smtClean="0"/>
              <a:t>příprava </a:t>
            </a:r>
            <a:r>
              <a:rPr lang="cs-CZ" sz="1400" i="1" dirty="0" err="1" smtClean="0"/>
              <a:t>prioritizace</a:t>
            </a:r>
            <a:r>
              <a:rPr lang="cs-CZ" sz="1400" i="1" dirty="0" smtClean="0"/>
              <a:t> je výstupem z Analýzy potřeb v území a bude dnes připomínkována v platformách</a:t>
            </a:r>
          </a:p>
          <a:p>
            <a:pPr marL="0" indent="0" algn="just">
              <a:buNone/>
            </a:pPr>
            <a:r>
              <a:rPr lang="cs-CZ" sz="1400" i="1" dirty="0"/>
              <a:t> </a:t>
            </a:r>
            <a:r>
              <a:rPr lang="cs-CZ" sz="1400" i="1" dirty="0" smtClean="0"/>
              <a:t>        - seznam projektových záměrů</a:t>
            </a:r>
            <a:r>
              <a:rPr lang="cs-CZ" sz="1400" i="1" dirty="0"/>
              <a:t> </a:t>
            </a:r>
            <a:r>
              <a:rPr lang="cs-CZ" sz="1400" i="1" dirty="0" smtClean="0"/>
              <a:t>– bude schvalovat </a:t>
            </a:r>
            <a:r>
              <a:rPr lang="cs-CZ" sz="1400" b="1" i="1" dirty="0" smtClean="0"/>
              <a:t>Regionální stálá konference </a:t>
            </a:r>
            <a:r>
              <a:rPr lang="cs-CZ" sz="1400" i="1" dirty="0" smtClean="0"/>
              <a:t>nejpozději do 30. 6. 2016</a:t>
            </a:r>
          </a:p>
          <a:p>
            <a:pPr algn="just"/>
            <a:r>
              <a:rPr lang="cs-CZ" sz="1700" dirty="0"/>
              <a:t>Stanovení cílů rozvoje škol – plány aktivit pro rozvoj vzdělávání ve škole, školní akční plány vzdělávání</a:t>
            </a:r>
          </a:p>
          <a:p>
            <a:pPr algn="just"/>
            <a:r>
              <a:rPr lang="cs-CZ" sz="1700" dirty="0" smtClean="0"/>
              <a:t>Tvorba KAP, schválení KAP – </a:t>
            </a:r>
            <a:r>
              <a:rPr lang="cs-CZ" sz="1700" i="1" dirty="0" smtClean="0"/>
              <a:t>předpoklad v září 2016</a:t>
            </a:r>
          </a:p>
          <a:p>
            <a:pPr algn="just"/>
            <a:r>
              <a:rPr lang="cs-CZ" sz="1700" dirty="0" smtClean="0"/>
              <a:t>Průběžně </a:t>
            </a:r>
            <a:r>
              <a:rPr lang="cs-CZ" sz="1700" dirty="0"/>
              <a:t>budou realizovány workshopy se zástupci škol </a:t>
            </a:r>
            <a:r>
              <a:rPr lang="cs-CZ" sz="1700" dirty="0" smtClean="0"/>
              <a:t>(všech zřizovatelů) a </a:t>
            </a:r>
            <a:r>
              <a:rPr lang="cs-CZ" sz="1700" dirty="0"/>
              <a:t>dalšími relevantními cílovými skupinami</a:t>
            </a:r>
            <a:r>
              <a:rPr lang="cs-CZ" sz="1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6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Autofit/>
          </a:bodyPr>
          <a:lstStyle/>
          <a:p>
            <a:r>
              <a:rPr lang="cs-CZ" sz="2400" b="1" dirty="0"/>
              <a:t>Seznam projektových záměrů pro investiční intervence v SC 2.4 IROP a pro integrované nástroje ITI, IPRÚ a CLLD – postup přípravy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400" dirty="0"/>
              <a:t>Tvorba seznamu probíhala v souladu s metodickým listem 02 C, který vydal Národní ústav pro vzdělávání a rozhodující byla následující kritéria: </a:t>
            </a:r>
          </a:p>
          <a:p>
            <a:pPr marL="0" indent="0" algn="just">
              <a:buNone/>
            </a:pPr>
            <a:r>
              <a:rPr lang="cs-CZ" sz="2400" dirty="0" smtClean="0"/>
              <a:t>1) </a:t>
            </a:r>
            <a:r>
              <a:rPr lang="cs-CZ" sz="2400" b="1" dirty="0" smtClean="0"/>
              <a:t>Soulad záměrů s podmínkami výzev IROP </a:t>
            </a:r>
            <a:r>
              <a:rPr lang="cs-CZ" sz="2400" dirty="0" smtClean="0"/>
              <a:t>– zaměření projektu musí být ve vazbě na </a:t>
            </a:r>
            <a:r>
              <a:rPr lang="cs-CZ" sz="2400" b="1" dirty="0" smtClean="0"/>
              <a:t>klíčové kompetence </a:t>
            </a:r>
            <a:r>
              <a:rPr lang="cs-CZ" sz="2400" dirty="0" smtClean="0"/>
              <a:t>(komunikace v cizích jazycích, přírodní vědy, technické a řemeslné obory, práce s digitálními technologiemi), budování </a:t>
            </a:r>
            <a:r>
              <a:rPr lang="cs-CZ" sz="2400" b="1" dirty="0" smtClean="0"/>
              <a:t>bezbariérovosti</a:t>
            </a:r>
            <a:r>
              <a:rPr lang="cs-CZ" sz="2400" dirty="0" smtClean="0"/>
              <a:t>, </a:t>
            </a:r>
            <a:r>
              <a:rPr lang="cs-CZ" sz="2400" b="1" dirty="0" smtClean="0"/>
              <a:t>rozšiřování kapacit kmenových tříd</a:t>
            </a:r>
            <a:r>
              <a:rPr lang="cs-CZ" sz="2400" dirty="0" smtClean="0"/>
              <a:t> (pouze ORP se SVL)</a:t>
            </a:r>
          </a:p>
          <a:p>
            <a:pPr marL="0" indent="0" algn="just">
              <a:buNone/>
            </a:pPr>
            <a:r>
              <a:rPr lang="cs-CZ" sz="2400" dirty="0" smtClean="0"/>
              <a:t>Ve vazbě na hlavní zaměření projektu lze realizovat aktivity spojené se zajištěním</a:t>
            </a:r>
            <a:r>
              <a:rPr lang="cs-CZ" sz="2400" b="1" dirty="0" smtClean="0"/>
              <a:t> konektivity školy </a:t>
            </a:r>
            <a:r>
              <a:rPr lang="cs-CZ" sz="2400" dirty="0" smtClean="0"/>
              <a:t>(opět ve vazbě na klíčové kompetence) a aktivity vedoucí k </a:t>
            </a:r>
            <a:r>
              <a:rPr lang="cs-CZ" sz="2400" b="1" dirty="0" smtClean="0"/>
              <a:t>sociální inkluzi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1614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2400" b="1" dirty="0"/>
              <a:t>Seznam projektových záměrů pro investiční intervence v SC 2.4 IROP a pro integrované nástroje ITI, IPRÚ a CLLD – postup přípravy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</a:rPr>
              <a:t>2) </a:t>
            </a:r>
            <a:r>
              <a:rPr lang="cs-CZ" b="1" dirty="0" smtClean="0">
                <a:latin typeface="Calibri" panose="020F0502020204030204" pitchFamily="34" charset="0"/>
              </a:rPr>
              <a:t>Stav přípravy projektu </a:t>
            </a:r>
            <a:r>
              <a:rPr lang="cs-CZ" dirty="0" smtClean="0">
                <a:latin typeface="Calibri" panose="020F0502020204030204" pitchFamily="34" charset="0"/>
              </a:rPr>
              <a:t>– reálná doba realizace projektů předložených do výzvy 32, 33 je </a:t>
            </a:r>
            <a:r>
              <a:rPr lang="cs-CZ" b="1" dirty="0" smtClean="0">
                <a:latin typeface="Calibri" panose="020F0502020204030204" pitchFamily="34" charset="0"/>
              </a:rPr>
              <a:t>maximálně 1,5 roku</a:t>
            </a:r>
          </a:p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</a:rPr>
              <a:t>3) </a:t>
            </a:r>
            <a:r>
              <a:rPr lang="cs-CZ" b="1" dirty="0" smtClean="0">
                <a:latin typeface="Calibri" panose="020F0502020204030204" pitchFamily="34" charset="0"/>
              </a:rPr>
              <a:t>Ukončení realizace projektů do 31. 12. 2018 </a:t>
            </a:r>
            <a:r>
              <a:rPr lang="cs-CZ" dirty="0" smtClean="0">
                <a:latin typeface="Calibri" panose="020F0502020204030204" pitchFamily="34" charset="0"/>
              </a:rPr>
              <a:t>– v případě, že realizace nebude ukončena ve stanoveném termínu, bude se jednat o </a:t>
            </a:r>
            <a:r>
              <a:rPr lang="cs-CZ" b="1" dirty="0" smtClean="0">
                <a:latin typeface="Calibri" panose="020F0502020204030204" pitchFamily="34" charset="0"/>
              </a:rPr>
              <a:t>nezpůsobilé výdaje </a:t>
            </a:r>
            <a:r>
              <a:rPr lang="cs-CZ" dirty="0" smtClean="0">
                <a:latin typeface="Calibri" panose="020F0502020204030204" pitchFamily="34" charset="0"/>
              </a:rPr>
              <a:t>v rámci IROP</a:t>
            </a:r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2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059016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cs-CZ" sz="2700" b="1" dirty="0" smtClean="0"/>
              <a:t>Seznam </a:t>
            </a:r>
            <a:r>
              <a:rPr lang="cs-CZ" sz="2700" b="1" dirty="0"/>
              <a:t>projektových záměrů pro investiční intervence v SC 2.4 IROP a pro integrované nástroje ITI, IPRÚ a CLLD – postup přípravy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dirty="0" smtClean="0"/>
              <a:t>4) </a:t>
            </a:r>
            <a:r>
              <a:rPr lang="cs-CZ" b="1" dirty="0" smtClean="0"/>
              <a:t>Minimální a maximální výše očekávaných nákladů projektu </a:t>
            </a:r>
            <a:r>
              <a:rPr lang="cs-CZ" dirty="0" smtClean="0"/>
              <a:t>– minimální výše nákladů projektu je 1 milion Kč a maximální výše je 99 milionů Kč</a:t>
            </a:r>
          </a:p>
          <a:p>
            <a:pPr marL="0" indent="0" algn="just">
              <a:buNone/>
            </a:pPr>
            <a:r>
              <a:rPr lang="cs-CZ" dirty="0" smtClean="0"/>
              <a:t>5) Záměry „menšího charakteru“ by měly být dle doporučení MŠMT řešeny v rámci projektů OP VVV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519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275040" cy="1084982"/>
          </a:xfrm>
        </p:spPr>
        <p:txBody>
          <a:bodyPr>
            <a:normAutofit/>
          </a:bodyPr>
          <a:lstStyle/>
          <a:p>
            <a:r>
              <a:rPr lang="cs-CZ" sz="2800" dirty="0" smtClean="0"/>
              <a:t>Seznam projektových záměrů – obecné informace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Uvedení </a:t>
            </a:r>
            <a:r>
              <a:rPr lang="cs-CZ" dirty="0" smtClean="0"/>
              <a:t>projektového záměru </a:t>
            </a:r>
            <a:r>
              <a:rPr lang="cs-CZ" dirty="0"/>
              <a:t>v seznamu bude posuzováno při hodnocení přijatelnosti </a:t>
            </a:r>
            <a:r>
              <a:rPr lang="cs-CZ" dirty="0" smtClean="0"/>
              <a:t>IROP</a:t>
            </a:r>
          </a:p>
          <a:p>
            <a:pPr algn="just"/>
            <a:r>
              <a:rPr lang="cs-CZ" dirty="0" smtClean="0"/>
              <a:t>V průběhu výzvy nebude možné seznam měnit, případně doplňovat</a:t>
            </a:r>
          </a:p>
          <a:p>
            <a:pPr algn="just"/>
            <a:r>
              <a:rPr lang="cs-CZ" dirty="0" smtClean="0"/>
              <a:t>Pro další výzvy IROP (v roce 2017) musí v seznamu zůstat projekty podpořené z </a:t>
            </a:r>
            <a:r>
              <a:rPr lang="cs-CZ" dirty="0" err="1" smtClean="0"/>
              <a:t>IROPu</a:t>
            </a:r>
            <a:r>
              <a:rPr lang="cs-CZ" dirty="0" smtClean="0"/>
              <a:t>, další projekty je možné doplňovat</a:t>
            </a:r>
          </a:p>
        </p:txBody>
      </p:sp>
    </p:spTree>
    <p:extLst>
      <p:ext uri="{BB962C8B-B14F-4D97-AF65-F5344CB8AC3E}">
        <p14:creationId xmlns:p14="http://schemas.microsoft.com/office/powerpoint/2010/main" val="4243551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Webové </a:t>
            </a:r>
            <a:r>
              <a:rPr lang="cs-CZ" dirty="0"/>
              <a:t>stránky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400" dirty="0" smtClean="0"/>
          </a:p>
          <a:p>
            <a:pPr marL="0" indent="0">
              <a:buNone/>
            </a:pPr>
            <a:r>
              <a:rPr lang="cs-CZ" sz="4400" dirty="0" smtClean="0"/>
              <a:t>Informace </a:t>
            </a:r>
            <a:r>
              <a:rPr lang="cs-CZ" sz="4400" dirty="0"/>
              <a:t>o projektu, prezentace </a:t>
            </a:r>
            <a:br>
              <a:rPr lang="cs-CZ" sz="4400" dirty="0"/>
            </a:br>
            <a:r>
              <a:rPr lang="cs-CZ" sz="4400" dirty="0"/>
              <a:t>z workshopů  budou dostupné na</a:t>
            </a:r>
            <a:r>
              <a:rPr lang="cs-CZ" sz="4400" dirty="0" smtClean="0"/>
              <a:t>:</a:t>
            </a:r>
          </a:p>
          <a:p>
            <a:pPr marL="0" indent="0">
              <a:buNone/>
            </a:pPr>
            <a:r>
              <a:rPr lang="cs-CZ" sz="4400" dirty="0" smtClean="0"/>
              <a:t> </a:t>
            </a:r>
            <a:r>
              <a:rPr lang="cs-CZ" sz="3600" dirty="0">
                <a:hlinkClick r:id="rId2"/>
              </a:rPr>
              <a:t>https://www.kr-olomoucky.cz/kap.html</a:t>
            </a:r>
            <a:endParaRPr lang="cs-CZ" sz="4400" dirty="0"/>
          </a:p>
          <a:p>
            <a:pPr marL="0" indent="0">
              <a:buNone/>
            </a:pP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235440478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2955</TotalTime>
  <Words>499</Words>
  <Application>Microsoft Office PowerPoint</Application>
  <PresentationFormat>Předvádění na obrazovce (4:3)</PresentationFormat>
  <Paragraphs>65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Projekt KAP Olomouckého kraje</vt:lpstr>
      <vt:lpstr>                Aktuální stav projektu</vt:lpstr>
      <vt:lpstr>Aktivity KAP OK</vt:lpstr>
      <vt:lpstr>Seznam projektových záměrů pro investiční intervence v SC 2.4 IROP a pro integrované nástroje ITI, IPRÚ a CLLD – postup přípravy</vt:lpstr>
      <vt:lpstr>Seznam projektových záměrů pro investiční intervence v SC 2.4 IROP a pro integrované nástroje ITI, IPRÚ a CLLD – postup přípravy</vt:lpstr>
      <vt:lpstr>Seznam projektových záměrů pro investiční intervence v SC 2.4 IROP a pro integrované nástroje ITI, IPRÚ a CLLD – postup přípravy</vt:lpstr>
      <vt:lpstr>Seznam projektových záměrů – obecné informace</vt:lpstr>
      <vt:lpstr>              Webové stránky projektu</vt:lpstr>
      <vt:lpstr>Kontakty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Polachová Lenka</cp:lastModifiedBy>
  <cp:revision>518</cp:revision>
  <dcterms:created xsi:type="dcterms:W3CDTF">2015-08-27T07:44:55Z</dcterms:created>
  <dcterms:modified xsi:type="dcterms:W3CDTF">2016-06-16T07:39:18Z</dcterms:modified>
</cp:coreProperties>
</file>