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6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9" d="100"/>
          <a:sy n="49" d="100"/>
        </p:scale>
        <p:origin x="-91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2D23-1687-4A03-9D38-BB7FE8401D69}" type="datetimeFigureOut">
              <a:rPr lang="cs-CZ" smtClean="0"/>
              <a:pPr/>
              <a:t>14.10.2017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D5A7C-F16A-4446-B4F8-DA6343064B0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411760" y="0"/>
            <a:ext cx="6732240" cy="2348880"/>
          </a:xfrm>
          <a:solidFill>
            <a:schemeClr val="accent3"/>
          </a:solidFill>
          <a:ln w="19050">
            <a:solidFill>
              <a:schemeClr val="tx1"/>
            </a:solidFill>
          </a:ln>
        </p:spPr>
        <p:txBody>
          <a:bodyPr/>
          <a:lstStyle/>
          <a:p>
            <a:r>
              <a:rPr lang="cs-CZ" dirty="0" smtClean="0"/>
              <a:t>Střední lesnická škola Hranice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56176" y="5661248"/>
            <a:ext cx="2192288" cy="576064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solidFill>
                  <a:schemeClr val="tx1"/>
                </a:solidFill>
              </a:rPr>
              <a:t>19. 10. 2017</a:t>
            </a:r>
            <a:endParaRPr lang="cs-CZ" sz="2800" b="1" dirty="0">
              <a:solidFill>
                <a:schemeClr val="tx1"/>
              </a:solidFill>
            </a:endParaRPr>
          </a:p>
        </p:txBody>
      </p:sp>
      <p:pic>
        <p:nvPicPr>
          <p:cNvPr id="6" name="Obrázek 5" descr="slsh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2411760" cy="234888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8" name="TextovéPole 7"/>
          <p:cNvSpPr txBox="1"/>
          <p:nvPr/>
        </p:nvSpPr>
        <p:spPr>
          <a:xfrm>
            <a:off x="3347864" y="638132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Ing. Miroslav Kutý</a:t>
            </a:r>
            <a:endParaRPr lang="cs-CZ" sz="2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51520" y="2924944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SPOLUPRÁCE SLŠ HRANICE S KLÍČOVÝMI ZAMĚSTNAVATELI NAŠICH ABSOLVENTŮ</a:t>
            </a:r>
            <a:endParaRPr lang="cs-CZ" sz="4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5229200"/>
            <a:ext cx="1534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Olomouc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Spolupráce SLŠ Hranice s klíčovými zaměstnavateli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112568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Účast zástupců LČR u profilové části maturitní zkoušky – praktické i ústní</a:t>
            </a:r>
          </a:p>
          <a:p>
            <a:r>
              <a:rPr lang="cs-CZ" dirty="0" smtClean="0"/>
              <a:t>Součinnost v mysliveckém hospodaření školní honitby a LČR v Daňčí oblasti </a:t>
            </a:r>
            <a:r>
              <a:rPr lang="cs-CZ" dirty="0" err="1" smtClean="0"/>
              <a:t>Maleník</a:t>
            </a:r>
            <a:endParaRPr lang="cs-CZ" dirty="0" smtClean="0"/>
          </a:p>
          <a:p>
            <a:r>
              <a:rPr lang="cs-CZ" dirty="0" smtClean="0"/>
              <a:t>Spolupráce školy s KŘ LČR Šumperk při regionální akci „Oslavy lesa na Floře v Olomouci“</a:t>
            </a:r>
          </a:p>
          <a:p>
            <a:r>
              <a:rPr lang="cs-CZ" dirty="0" smtClean="0"/>
              <a:t>Motivační nabídky pracovního poměru na funkci adjunkt, revírník u LČR</a:t>
            </a:r>
          </a:p>
          <a:p>
            <a:r>
              <a:rPr lang="cs-CZ" dirty="0" smtClean="0"/>
              <a:t>Umožnění stáže učitelů odborných lesnických předmětů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411760" y="0"/>
            <a:ext cx="6732240" cy="2348880"/>
          </a:xfrm>
          <a:solidFill>
            <a:schemeClr val="accent3"/>
          </a:solidFill>
          <a:ln w="19050">
            <a:solidFill>
              <a:schemeClr val="tx1"/>
            </a:solidFill>
          </a:ln>
        </p:spPr>
        <p:txBody>
          <a:bodyPr/>
          <a:lstStyle/>
          <a:p>
            <a:r>
              <a:rPr lang="cs-CZ" dirty="0" smtClean="0"/>
              <a:t>Střední lesnická škola Hranice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56176" y="5661248"/>
            <a:ext cx="2192288" cy="576064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solidFill>
                  <a:schemeClr val="tx1"/>
                </a:solidFill>
              </a:rPr>
              <a:t>19. 10. 2017</a:t>
            </a:r>
            <a:endParaRPr lang="cs-CZ" sz="2800" b="1" dirty="0">
              <a:solidFill>
                <a:schemeClr val="tx1"/>
              </a:solidFill>
            </a:endParaRPr>
          </a:p>
        </p:txBody>
      </p:sp>
      <p:pic>
        <p:nvPicPr>
          <p:cNvPr id="6" name="Obrázek 5" descr="slsh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2411760" cy="234888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8" name="TextovéPole 7"/>
          <p:cNvSpPr txBox="1"/>
          <p:nvPr/>
        </p:nvSpPr>
        <p:spPr>
          <a:xfrm>
            <a:off x="3203848" y="638132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Ing. Martin Kudláček</a:t>
            </a:r>
            <a:endParaRPr lang="cs-CZ" sz="2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51520" y="2924944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dirty="0" smtClean="0"/>
              <a:t>Organizace, průběh a přínos stáže u státního podniku Lesy ČR</a:t>
            </a:r>
            <a:endParaRPr lang="cs-CZ" sz="4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44208" y="5229200"/>
            <a:ext cx="1534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Olomouc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Týdenní stáž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052736"/>
            <a:ext cx="4499992" cy="5805264"/>
          </a:xfrm>
        </p:spPr>
        <p:txBody>
          <a:bodyPr>
            <a:normAutofit lnSpcReduction="10000"/>
          </a:bodyPr>
          <a:lstStyle/>
          <a:p>
            <a:r>
              <a:rPr lang="cs-CZ" sz="3600" dirty="0" smtClean="0"/>
              <a:t>26. – 30. 6. 2017 =&gt; Týdenní stáže pro 3 učitele odborných předmětů ze SLŠ Hranice</a:t>
            </a:r>
          </a:p>
          <a:p>
            <a:r>
              <a:rPr lang="cs-CZ" sz="3600" dirty="0" smtClean="0"/>
              <a:t>Lesy České republiky, Krajské ředitelství Šumperk, Lesní správa </a:t>
            </a:r>
            <a:r>
              <a:rPr lang="cs-CZ" sz="3600" dirty="0" err="1" smtClean="0"/>
              <a:t>Loučná</a:t>
            </a:r>
            <a:r>
              <a:rPr lang="cs-CZ" sz="3600" dirty="0" smtClean="0"/>
              <a:t> nad </a:t>
            </a:r>
            <a:r>
              <a:rPr lang="cs-CZ" sz="3600" dirty="0" err="1" smtClean="0"/>
              <a:t>Desnou</a:t>
            </a:r>
            <a:r>
              <a:rPr lang="cs-CZ" sz="3600" dirty="0" smtClean="0"/>
              <a:t>, Lesní správa Město Albrechtice</a:t>
            </a:r>
          </a:p>
          <a:p>
            <a:endParaRPr lang="cs-CZ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2410" t="18329" r="40510" b="19657"/>
          <a:stretch>
            <a:fillRect/>
          </a:stretch>
        </p:blipFill>
        <p:spPr bwMode="auto">
          <a:xfrm>
            <a:off x="4319464" y="1700808"/>
            <a:ext cx="482453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Organizace stáže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5517232"/>
          </a:xfrm>
        </p:spPr>
        <p:txBody>
          <a:bodyPr>
            <a:normAutofit/>
          </a:bodyPr>
          <a:lstStyle/>
          <a:p>
            <a:r>
              <a:rPr lang="cs-CZ" dirty="0" smtClean="0"/>
              <a:t>Podpora ze strany zaměstnavatele – DVPP, poskytnutí služebního auta</a:t>
            </a:r>
          </a:p>
          <a:p>
            <a:r>
              <a:rPr lang="cs-CZ" dirty="0" smtClean="0"/>
              <a:t>Před uskutečněním stáže probíhaly s Lesy ČR, s.p. </a:t>
            </a:r>
            <a:r>
              <a:rPr lang="cs-CZ" b="1" dirty="0" smtClean="0"/>
              <a:t>konzultace o náplni programu</a:t>
            </a:r>
            <a:r>
              <a:rPr lang="cs-CZ" dirty="0" smtClean="0"/>
              <a:t> „šitého na míru“ přesně na vyučované předměty stážistů</a:t>
            </a:r>
          </a:p>
          <a:p>
            <a:r>
              <a:rPr lang="cs-CZ" dirty="0" smtClean="0"/>
              <a:t>Zaměření na </a:t>
            </a:r>
            <a:r>
              <a:rPr lang="cs-CZ" b="1" dirty="0" smtClean="0"/>
              <a:t>aktuální problematiku </a:t>
            </a:r>
            <a:r>
              <a:rPr lang="cs-CZ" dirty="0" smtClean="0"/>
              <a:t>a současné problémy lesnického provozu se kterými se naši absolventi budou setkávat na denním pořádku</a:t>
            </a:r>
          </a:p>
          <a:p>
            <a:r>
              <a:rPr lang="cs-CZ" dirty="0" smtClean="0"/>
              <a:t>Zajištění </a:t>
            </a:r>
            <a:r>
              <a:rPr lang="cs-CZ" b="1" dirty="0" smtClean="0"/>
              <a:t>ubytování</a:t>
            </a:r>
            <a:r>
              <a:rPr lang="cs-CZ" dirty="0" smtClean="0"/>
              <a:t> na hájence v malebné horské části Koutů nad </a:t>
            </a:r>
            <a:r>
              <a:rPr lang="cs-CZ" dirty="0" err="1" smtClean="0"/>
              <a:t>Desnou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Průběh stáže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6246" t="25219" r="13392" b="19657"/>
          <a:stretch>
            <a:fillRect/>
          </a:stretch>
        </p:blipFill>
        <p:spPr bwMode="auto">
          <a:xfrm>
            <a:off x="0" y="1268759"/>
            <a:ext cx="9144000" cy="5627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Průběh stáže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908720"/>
            <a:ext cx="8507288" cy="4713387"/>
          </a:xfrm>
        </p:spPr>
        <p:txBody>
          <a:bodyPr/>
          <a:lstStyle/>
          <a:p>
            <a:pPr>
              <a:buNone/>
            </a:pPr>
            <a:r>
              <a:rPr lang="cs-CZ" u="sng" dirty="0" smtClean="0"/>
              <a:t>1. Den</a:t>
            </a:r>
          </a:p>
          <a:p>
            <a:r>
              <a:rPr lang="cs-CZ" dirty="0" smtClean="0"/>
              <a:t>Příjezd do </a:t>
            </a:r>
            <a:r>
              <a:rPr lang="cs-CZ" dirty="0" err="1" smtClean="0"/>
              <a:t>Loučné</a:t>
            </a:r>
            <a:r>
              <a:rPr lang="cs-CZ" dirty="0" smtClean="0"/>
              <a:t> nad </a:t>
            </a:r>
            <a:r>
              <a:rPr lang="cs-CZ" dirty="0" err="1" smtClean="0"/>
              <a:t>Desnou</a:t>
            </a:r>
            <a:r>
              <a:rPr lang="cs-CZ" dirty="0" smtClean="0"/>
              <a:t>, ubytování, </a:t>
            </a:r>
          </a:p>
          <a:p>
            <a:r>
              <a:rPr lang="cs-CZ" dirty="0" smtClean="0"/>
              <a:t>Problematika pěstování lesů v horských polohách</a:t>
            </a:r>
          </a:p>
          <a:p>
            <a:r>
              <a:rPr lang="cs-CZ" dirty="0" smtClean="0"/>
              <a:t>Problematika ochrany lesa proti lýkožroutům</a:t>
            </a: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0750" t="6516" r="20033" b="13751"/>
          <a:stretch>
            <a:fillRect/>
          </a:stretch>
        </p:blipFill>
        <p:spPr bwMode="auto">
          <a:xfrm>
            <a:off x="251520" y="3789040"/>
            <a:ext cx="4248472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20115" t="11610" r="21775" b="13579"/>
          <a:stretch>
            <a:fillRect/>
          </a:stretch>
        </p:blipFill>
        <p:spPr bwMode="auto">
          <a:xfrm>
            <a:off x="4572000" y="3717032"/>
            <a:ext cx="4411503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Průběh stáže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184576"/>
          </a:xfrm>
        </p:spPr>
        <p:txBody>
          <a:bodyPr/>
          <a:lstStyle/>
          <a:p>
            <a:pPr>
              <a:buNone/>
            </a:pPr>
            <a:r>
              <a:rPr lang="cs-CZ" u="sng" dirty="0" smtClean="0"/>
              <a:t>2. Den</a:t>
            </a:r>
          </a:p>
          <a:p>
            <a:r>
              <a:rPr lang="cs-CZ" dirty="0" smtClean="0"/>
              <a:t>Lesnické hospodaření v Oboře s jelení zvěří</a:t>
            </a:r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1857" t="7501" r="20586" b="13750"/>
          <a:stretch>
            <a:fillRect/>
          </a:stretch>
        </p:blipFill>
        <p:spPr bwMode="auto">
          <a:xfrm>
            <a:off x="280323" y="2420888"/>
            <a:ext cx="477413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l="33397" t="7672" r="33397" b="13579"/>
          <a:stretch>
            <a:fillRect/>
          </a:stretch>
        </p:blipFill>
        <p:spPr bwMode="auto">
          <a:xfrm>
            <a:off x="5220072" y="2386449"/>
            <a:ext cx="3456384" cy="4282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Průběh stáže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052736"/>
            <a:ext cx="4716016" cy="5073427"/>
          </a:xfrm>
        </p:spPr>
        <p:txBody>
          <a:bodyPr/>
          <a:lstStyle/>
          <a:p>
            <a:pPr>
              <a:buNone/>
            </a:pPr>
            <a:r>
              <a:rPr lang="cs-CZ" u="sng" dirty="0" smtClean="0"/>
              <a:t>3. Den</a:t>
            </a:r>
          </a:p>
          <a:p>
            <a:r>
              <a:rPr lang="cs-CZ" dirty="0" smtClean="0"/>
              <a:t>Návštěva chráněného území Rašeliniště Skřítek</a:t>
            </a:r>
          </a:p>
          <a:p>
            <a:r>
              <a:rPr lang="cs-CZ" dirty="0" smtClean="0"/>
              <a:t>Semenný sad jilmu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32925" t="8485" r="33869" b="13751"/>
          <a:stretch>
            <a:fillRect/>
          </a:stretch>
        </p:blipFill>
        <p:spPr bwMode="auto">
          <a:xfrm>
            <a:off x="4716016" y="1027821"/>
            <a:ext cx="4427984" cy="5830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l="20668" t="7672" r="20115" b="14563"/>
          <a:stretch>
            <a:fillRect/>
          </a:stretch>
        </p:blipFill>
        <p:spPr bwMode="auto">
          <a:xfrm>
            <a:off x="251520" y="3284984"/>
            <a:ext cx="439248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Průběh stáže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400600"/>
          </a:xfrm>
        </p:spPr>
        <p:txBody>
          <a:bodyPr/>
          <a:lstStyle/>
          <a:p>
            <a:pPr>
              <a:buNone/>
            </a:pPr>
            <a:r>
              <a:rPr lang="cs-CZ" u="sng" dirty="0" smtClean="0"/>
              <a:t>4. Den</a:t>
            </a:r>
          </a:p>
          <a:p>
            <a:r>
              <a:rPr lang="cs-CZ" dirty="0" smtClean="0"/>
              <a:t>Účast při </a:t>
            </a:r>
          </a:p>
          <a:p>
            <a:pPr>
              <a:buNone/>
            </a:pPr>
            <a:r>
              <a:rPr lang="cs-CZ" dirty="0" smtClean="0"/>
              <a:t>    aukci dříví</a:t>
            </a:r>
          </a:p>
          <a:p>
            <a:pPr>
              <a:buNone/>
            </a:pPr>
            <a:r>
              <a:rPr lang="cs-CZ" dirty="0" smtClean="0"/>
              <a:t>    nastojato</a:t>
            </a:r>
            <a:endParaRPr lang="cs-CZ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0196" t="7501" r="20033" b="13750"/>
          <a:stretch>
            <a:fillRect/>
          </a:stretch>
        </p:blipFill>
        <p:spPr bwMode="auto">
          <a:xfrm>
            <a:off x="2436455" y="1484784"/>
            <a:ext cx="6528033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Průběh stáže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052736"/>
            <a:ext cx="8784976" cy="5400600"/>
          </a:xfrm>
        </p:spPr>
        <p:txBody>
          <a:bodyPr/>
          <a:lstStyle/>
          <a:p>
            <a:pPr>
              <a:buNone/>
            </a:pPr>
            <a:r>
              <a:rPr lang="cs-CZ" u="sng" dirty="0" smtClean="0"/>
              <a:t>5. Den</a:t>
            </a:r>
          </a:p>
          <a:p>
            <a:r>
              <a:rPr lang="cs-CZ" dirty="0" smtClean="0"/>
              <a:t>Přejezd na LS Město Albrechtice – lesní správce Ing. Svatopluk </a:t>
            </a:r>
            <a:r>
              <a:rPr lang="cs-CZ" dirty="0" err="1" smtClean="0"/>
              <a:t>Folta</a:t>
            </a:r>
            <a:endParaRPr lang="cs-CZ" dirty="0" smtClean="0"/>
          </a:p>
          <a:p>
            <a:r>
              <a:rPr lang="cs-CZ" dirty="0" smtClean="0"/>
              <a:t>Činnost lesní správy při extrémní kůrovcové kalamitě</a:t>
            </a:r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27944" t="21282" r="29722" b="25563"/>
          <a:stretch>
            <a:fillRect/>
          </a:stretch>
        </p:blipFill>
        <p:spPr bwMode="auto">
          <a:xfrm>
            <a:off x="323528" y="3861049"/>
            <a:ext cx="4245290" cy="2996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 l="20115" t="10626" r="20115" b="13579"/>
          <a:stretch>
            <a:fillRect/>
          </a:stretch>
        </p:blipFill>
        <p:spPr bwMode="auto">
          <a:xfrm>
            <a:off x="4644009" y="3573016"/>
            <a:ext cx="4499992" cy="328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Poslání SLŠ Hranice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Střední lesnická škola v Hranicích </a:t>
            </a:r>
            <a:r>
              <a:rPr lang="cs-CZ" sz="3600" b="1" dirty="0" smtClean="0"/>
              <a:t>připravuje absolventy </a:t>
            </a:r>
            <a:r>
              <a:rPr lang="cs-CZ" sz="3600" dirty="0" smtClean="0"/>
              <a:t>v maturitním oboru 41-46-M/01 Lesnictví tak, aby mohli po krátkém zapracování pracovat v lesním hospodářství a v oborech zabývajících se péčí o les  a přírodní prostředí, myslivost a administrativně správní činnosti</a:t>
            </a:r>
          </a:p>
          <a:p>
            <a:endParaRPr lang="cs-CZ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3"/>
          </a:solidFill>
        </p:spPr>
        <p:txBody>
          <a:bodyPr/>
          <a:lstStyle/>
          <a:p>
            <a:r>
              <a:rPr lang="cs-CZ" dirty="0" smtClean="0"/>
              <a:t>Přínos stáže pro výuku na SLŠ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820472" cy="5400600"/>
          </a:xfrm>
        </p:spPr>
        <p:txBody>
          <a:bodyPr>
            <a:normAutofit/>
          </a:bodyPr>
          <a:lstStyle/>
          <a:p>
            <a:r>
              <a:rPr lang="cs-CZ" dirty="0" smtClean="0"/>
              <a:t>Získání </a:t>
            </a:r>
            <a:r>
              <a:rPr lang="cs-CZ" b="1" dirty="0" smtClean="0"/>
              <a:t>aktuálních poznatků </a:t>
            </a:r>
            <a:r>
              <a:rPr lang="cs-CZ" dirty="0" smtClean="0"/>
              <a:t>z lesnického provozu pro účely výuky</a:t>
            </a:r>
          </a:p>
          <a:p>
            <a:r>
              <a:rPr lang="cs-CZ" dirty="0" smtClean="0"/>
              <a:t>Prohloubení znalostí a získání praktických </a:t>
            </a:r>
            <a:r>
              <a:rPr lang="cs-CZ" b="1" dirty="0" smtClean="0"/>
              <a:t>zkušeností</a:t>
            </a:r>
          </a:p>
          <a:p>
            <a:r>
              <a:rPr lang="cs-CZ" dirty="0" smtClean="0"/>
              <a:t>Podrobná </a:t>
            </a:r>
            <a:r>
              <a:rPr lang="cs-CZ" b="1" dirty="0" smtClean="0"/>
              <a:t>fotodokumentace</a:t>
            </a:r>
            <a:r>
              <a:rPr lang="cs-CZ" dirty="0" smtClean="0"/>
              <a:t> do výuky</a:t>
            </a:r>
          </a:p>
          <a:p>
            <a:r>
              <a:rPr lang="cs-CZ" dirty="0" smtClean="0"/>
              <a:t>Získání </a:t>
            </a:r>
            <a:r>
              <a:rPr lang="cs-CZ" b="1" dirty="0" smtClean="0"/>
              <a:t>kontaktů</a:t>
            </a:r>
            <a:r>
              <a:rPr lang="cs-CZ" dirty="0" smtClean="0"/>
              <a:t> pro další spolupráci při výchovně vzdělávacím procesu na SLŠ Hranice – odborné exkurze pro žáky</a:t>
            </a:r>
          </a:p>
          <a:p>
            <a:r>
              <a:rPr lang="cs-CZ" dirty="0" smtClean="0"/>
              <a:t>Příjemné </a:t>
            </a:r>
            <a:r>
              <a:rPr lang="cs-CZ" b="1" dirty="0" smtClean="0"/>
              <a:t>zážitky</a:t>
            </a:r>
            <a:r>
              <a:rPr lang="cs-CZ" dirty="0" smtClean="0"/>
              <a:t> strávené v přátelském lesnickém kolektivu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cs-CZ" b="1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4392488" cy="5256584"/>
          </a:xfrm>
        </p:spPr>
        <p:txBody>
          <a:bodyPr>
            <a:normAutofit/>
          </a:bodyPr>
          <a:lstStyle/>
          <a:p>
            <a:endParaRPr lang="cs-CZ" sz="3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33479" t="8485" r="32762" b="12766"/>
          <a:stretch>
            <a:fillRect/>
          </a:stretch>
        </p:blipFill>
        <p:spPr bwMode="auto">
          <a:xfrm>
            <a:off x="2411760" y="1097360"/>
            <a:ext cx="439248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Spolupráce SLŠ s klíčovými zaměstnavateli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3732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Absolventi jsou připravování pro výkon technickohospodářských funkcí u:</a:t>
            </a:r>
          </a:p>
          <a:p>
            <a:r>
              <a:rPr lang="cs-CZ" dirty="0" smtClean="0"/>
              <a:t>Lesy ČR s.p.</a:t>
            </a:r>
          </a:p>
          <a:p>
            <a:r>
              <a:rPr lang="cs-CZ" dirty="0" smtClean="0"/>
              <a:t>Vojenské lesy a statky s.p.</a:t>
            </a:r>
          </a:p>
          <a:p>
            <a:r>
              <a:rPr lang="cs-CZ" dirty="0" smtClean="0"/>
              <a:t>Ústavu hospodářské úpravy lesů</a:t>
            </a:r>
          </a:p>
          <a:p>
            <a:r>
              <a:rPr lang="cs-CZ" dirty="0" smtClean="0"/>
              <a:t>Církevních lesů</a:t>
            </a:r>
          </a:p>
          <a:p>
            <a:r>
              <a:rPr lang="cs-CZ" dirty="0" smtClean="0"/>
              <a:t>Městských a obecních lesů</a:t>
            </a:r>
          </a:p>
          <a:p>
            <a:r>
              <a:rPr lang="cs-CZ" dirty="0" smtClean="0"/>
              <a:t>Jako oborníci, </a:t>
            </a:r>
            <a:r>
              <a:rPr lang="cs-CZ" dirty="0" err="1" smtClean="0"/>
              <a:t>bažantníci</a:t>
            </a:r>
            <a:r>
              <a:rPr lang="cs-CZ" dirty="0" smtClean="0"/>
              <a:t>, myslivečtí hospodáři</a:t>
            </a:r>
          </a:p>
          <a:p>
            <a:r>
              <a:rPr lang="cs-CZ" dirty="0" smtClean="0"/>
              <a:t>Jako THP u firem dodávajících práci (Lesní akciové spol.)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7939" t="13579" r="7386" b="14563"/>
          <a:stretch>
            <a:fillRect/>
          </a:stretch>
        </p:blipFill>
        <p:spPr bwMode="auto">
          <a:xfrm>
            <a:off x="6005255" y="2204864"/>
            <a:ext cx="2562681" cy="129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6603" t="8657" r="16794" b="10626"/>
          <a:stretch>
            <a:fillRect/>
          </a:stretch>
        </p:blipFill>
        <p:spPr bwMode="auto">
          <a:xfrm>
            <a:off x="6156176" y="3501008"/>
            <a:ext cx="2088232" cy="14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Spolupráce SLŠ Hranice s klíčovými zaměstnavateli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256584"/>
          </a:xfrm>
        </p:spPr>
        <p:txBody>
          <a:bodyPr>
            <a:normAutofit/>
          </a:bodyPr>
          <a:lstStyle/>
          <a:p>
            <a:r>
              <a:rPr lang="cs-CZ" dirty="0" smtClean="0"/>
              <a:t>SLŠ Hranice úzce spolupracuje s profesními organizacemi:</a:t>
            </a:r>
          </a:p>
          <a:p>
            <a:r>
              <a:rPr lang="cs-CZ" dirty="0" smtClean="0"/>
              <a:t>Agrární komorou a její součástí </a:t>
            </a:r>
            <a:r>
              <a:rPr lang="cs-CZ" dirty="0" err="1" smtClean="0"/>
              <a:t>Lesnicko</a:t>
            </a:r>
            <a:r>
              <a:rPr lang="cs-CZ" dirty="0" smtClean="0"/>
              <a:t> dřevařskou komorou</a:t>
            </a:r>
          </a:p>
          <a:p>
            <a:r>
              <a:rPr lang="cs-CZ" dirty="0" smtClean="0"/>
              <a:t>Českou lesnickou společností</a:t>
            </a:r>
          </a:p>
          <a:p>
            <a:r>
              <a:rPr lang="cs-CZ" sz="3000" dirty="0" smtClean="0"/>
              <a:t>Českomoravskou mysliveckou jednotou</a:t>
            </a:r>
          </a:p>
          <a:p>
            <a:r>
              <a:rPr lang="cs-CZ" dirty="0" err="1" smtClean="0"/>
              <a:t>Mendelovou</a:t>
            </a:r>
            <a:r>
              <a:rPr lang="cs-CZ" dirty="0" smtClean="0"/>
              <a:t> univerzitou v Brně a Českou zemědělskou univerzitou v Praze</a:t>
            </a:r>
          </a:p>
          <a:p>
            <a:r>
              <a:rPr lang="cs-CZ" dirty="0" smtClean="0"/>
              <a:t>Sdružením lesních pedagogů ČR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1303" t="6516" r="21693" b="12766"/>
          <a:stretch>
            <a:fillRect/>
          </a:stretch>
        </p:blipFill>
        <p:spPr bwMode="auto">
          <a:xfrm>
            <a:off x="6804248" y="3068960"/>
            <a:ext cx="217077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Spolupráce SLŠ Hranice s klíčovými zaměstnavateli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28800"/>
            <a:ext cx="8424936" cy="4752528"/>
          </a:xfrm>
        </p:spPr>
        <p:txBody>
          <a:bodyPr>
            <a:normAutofit/>
          </a:bodyPr>
          <a:lstStyle/>
          <a:p>
            <a:r>
              <a:rPr lang="cs-CZ" sz="3600" dirty="0" smtClean="0"/>
              <a:t>Mezi Lesy České republiky, s.p. a Střední lesnickou školou v Hranicích je sepsána </a:t>
            </a:r>
            <a:r>
              <a:rPr lang="cs-CZ" sz="3600" b="1" dirty="0" smtClean="0"/>
              <a:t>Rámcová smlouva o spolupráci při výuce v lesnictví, </a:t>
            </a:r>
            <a:r>
              <a:rPr lang="cs-CZ" sz="3600" dirty="0" smtClean="0"/>
              <a:t>uzavřená podle § 1746 odst.2 zákona č. 89/2012 Sb., Občanský zákoník</a:t>
            </a:r>
          </a:p>
          <a:p>
            <a:pPr>
              <a:buNone/>
            </a:pPr>
            <a:endParaRPr lang="cs-CZ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Spolupráce SLŠ Hranice s klíčovými zaměstnavateli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sz="3600" b="1" dirty="0" smtClean="0"/>
              <a:t>Účelem</a:t>
            </a:r>
            <a:r>
              <a:rPr lang="cs-CZ" sz="3600" dirty="0" smtClean="0"/>
              <a:t> </a:t>
            </a:r>
            <a:r>
              <a:rPr lang="cs-CZ" sz="3600" b="1" dirty="0" smtClean="0"/>
              <a:t>této smlouvy </a:t>
            </a:r>
            <a:r>
              <a:rPr lang="cs-CZ" sz="3600" dirty="0" smtClean="0"/>
              <a:t>je:</a:t>
            </a:r>
          </a:p>
          <a:p>
            <a:r>
              <a:rPr lang="cs-CZ" sz="3600" dirty="0" smtClean="0"/>
              <a:t>Realizace praktické činnosti výuky v oborech lesnických činností</a:t>
            </a:r>
          </a:p>
          <a:p>
            <a:r>
              <a:rPr lang="cs-CZ" sz="3600" dirty="0" smtClean="0"/>
              <a:t>Vědecká a výzkumná činnost v těchto oborech</a:t>
            </a:r>
          </a:p>
          <a:p>
            <a:r>
              <a:rPr lang="cs-CZ" sz="3600" dirty="0" smtClean="0"/>
              <a:t>Výkon práva myslivosti v režijní honitbě</a:t>
            </a:r>
          </a:p>
          <a:p>
            <a:r>
              <a:rPr lang="cs-CZ" sz="3600" dirty="0" smtClean="0"/>
              <a:t>Vše se děje na pozemcích určených k plnění funkcí lesa</a:t>
            </a:r>
          </a:p>
          <a:p>
            <a:endParaRPr lang="cs-CZ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Spolupráce SLŠ Hranice s klíčovými zaměstnavateli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04056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Škola se zavazuje předat LČR vždy nejpozději </a:t>
            </a:r>
            <a:r>
              <a:rPr lang="cs-CZ" sz="3600" b="1" dirty="0" smtClean="0"/>
              <a:t>do 30.6</a:t>
            </a:r>
            <a:r>
              <a:rPr lang="cs-CZ" sz="3600" dirty="0" smtClean="0"/>
              <a:t>. běžného kalendářního roku </a:t>
            </a:r>
            <a:r>
              <a:rPr lang="cs-CZ" sz="3600" b="1" dirty="0" smtClean="0"/>
              <a:t>plán výuky, výzkumu a dalších potřeb</a:t>
            </a:r>
            <a:r>
              <a:rPr lang="cs-CZ" sz="3600" dirty="0" smtClean="0"/>
              <a:t> tak, aby mohly být oboustranně dohodnuty v konkrétním projektu podmínky realizace výuky v daném školním roce</a:t>
            </a:r>
          </a:p>
          <a:p>
            <a:r>
              <a:rPr lang="cs-CZ" sz="3600" dirty="0" smtClean="0"/>
              <a:t>Projekt musí být </a:t>
            </a:r>
            <a:r>
              <a:rPr lang="cs-CZ" sz="3600" b="1" dirty="0" smtClean="0"/>
              <a:t>oboustranně dohodnut a schválen</a:t>
            </a:r>
          </a:p>
          <a:p>
            <a:endParaRPr lang="cs-CZ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Spolupráce SLŠ Hranice s klíčovými zaměstnavateli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cs-CZ" b="1" dirty="0" smtClean="0"/>
              <a:t>Práva a povinnost školy</a:t>
            </a:r>
            <a:r>
              <a:rPr lang="cs-CZ" dirty="0" smtClean="0"/>
              <a:t>:</a:t>
            </a:r>
          </a:p>
          <a:p>
            <a:r>
              <a:rPr lang="cs-CZ" dirty="0" smtClean="0"/>
              <a:t>Realizovat na dohodnutých pozemcích praktickou výuku</a:t>
            </a:r>
          </a:p>
          <a:p>
            <a:r>
              <a:rPr lang="cs-CZ" dirty="0" smtClean="0"/>
              <a:t>Používat lesní dopravní síť</a:t>
            </a:r>
          </a:p>
          <a:p>
            <a:r>
              <a:rPr lang="cs-CZ" dirty="0" smtClean="0"/>
              <a:t>Respektovat pokyny LČR</a:t>
            </a:r>
          </a:p>
          <a:p>
            <a:r>
              <a:rPr lang="cs-CZ" dirty="0" smtClean="0"/>
              <a:t>Dodržovat obecně závazné předpisy o ochraně zdraví a bezpečnosti práce včetně používání ochranných pracovních prostředků a pomůcek</a:t>
            </a:r>
          </a:p>
          <a:p>
            <a:r>
              <a:rPr lang="cs-CZ" dirty="0" smtClean="0"/>
              <a:t>Dodržovat požární předpisy</a:t>
            </a:r>
          </a:p>
          <a:p>
            <a:r>
              <a:rPr lang="cs-CZ" dirty="0" smtClean="0"/>
              <a:t>Uhradit prokázanou škodu na majetku</a:t>
            </a:r>
          </a:p>
          <a:p>
            <a:r>
              <a:rPr lang="cs-CZ" dirty="0" smtClean="0"/>
              <a:t>Realizace praktické výuky se zřizuje bezplatně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Spolupráce SLŠ Hranice s klíčovými zaměstnavateli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600" dirty="0" smtClean="0"/>
              <a:t>Formou dodatku k Rámcové smlouvě o spolupráci se konkretizují podmínky daného projektu pro školní rok:</a:t>
            </a:r>
          </a:p>
          <a:p>
            <a:r>
              <a:rPr lang="cs-CZ" sz="3600" dirty="0" smtClean="0"/>
              <a:t>Manuálně technické práce </a:t>
            </a:r>
            <a:r>
              <a:rPr lang="cs-CZ" sz="3600" b="1" dirty="0" smtClean="0"/>
              <a:t>1.roč</a:t>
            </a:r>
            <a:r>
              <a:rPr lang="cs-CZ" sz="3600" dirty="0" smtClean="0"/>
              <a:t>.</a:t>
            </a:r>
          </a:p>
          <a:p>
            <a:r>
              <a:rPr lang="cs-CZ" sz="3600" dirty="0" smtClean="0"/>
              <a:t>Výkon povinných provozních praxí </a:t>
            </a:r>
            <a:r>
              <a:rPr lang="cs-CZ" sz="3600" b="1" dirty="0" smtClean="0"/>
              <a:t>2.a 3.roč</a:t>
            </a:r>
            <a:r>
              <a:rPr lang="cs-CZ" sz="3600" dirty="0" smtClean="0"/>
              <a:t>.</a:t>
            </a:r>
          </a:p>
          <a:p>
            <a:r>
              <a:rPr lang="cs-CZ" sz="3600" dirty="0" smtClean="0"/>
              <a:t>Komplexní exkurze k lesnickému hospodaření v horských polohách a v lužních lesích pro </a:t>
            </a:r>
            <a:r>
              <a:rPr lang="cs-CZ" sz="3600" b="1" dirty="0" smtClean="0"/>
              <a:t>4.roč</a:t>
            </a:r>
            <a:r>
              <a:rPr lang="cs-CZ" sz="3600" dirty="0" smtClean="0"/>
              <a:t>.</a:t>
            </a:r>
          </a:p>
          <a:p>
            <a:endParaRPr lang="cs-CZ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731</Words>
  <Application>Microsoft Office PowerPoint</Application>
  <PresentationFormat>Předvádění na obrazovce (4:3)</PresentationFormat>
  <Paragraphs>96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Motiv sady Office</vt:lpstr>
      <vt:lpstr>Střední lesnická škola Hranice</vt:lpstr>
      <vt:lpstr>Poslání SLŠ Hranice</vt:lpstr>
      <vt:lpstr>Spolupráce SLŠ s klíčovými zaměstnavateli</vt:lpstr>
      <vt:lpstr>Spolupráce SLŠ Hranice s klíčovými zaměstnavateli</vt:lpstr>
      <vt:lpstr>Spolupráce SLŠ Hranice s klíčovými zaměstnavateli</vt:lpstr>
      <vt:lpstr>Spolupráce SLŠ Hranice s klíčovými zaměstnavateli</vt:lpstr>
      <vt:lpstr>Spolupráce SLŠ Hranice s klíčovými zaměstnavateli</vt:lpstr>
      <vt:lpstr>Spolupráce SLŠ Hranice s klíčovými zaměstnavateli</vt:lpstr>
      <vt:lpstr>Spolupráce SLŠ Hranice s klíčovými zaměstnavateli</vt:lpstr>
      <vt:lpstr>Spolupráce SLŠ Hranice s klíčovými zaměstnavateli</vt:lpstr>
      <vt:lpstr>Střední lesnická škola Hranice</vt:lpstr>
      <vt:lpstr>Týdenní stáž</vt:lpstr>
      <vt:lpstr>Organizace stáže</vt:lpstr>
      <vt:lpstr>Průběh stáže</vt:lpstr>
      <vt:lpstr>Průběh stáže</vt:lpstr>
      <vt:lpstr>Průběh stáže</vt:lpstr>
      <vt:lpstr>Průběh stáže</vt:lpstr>
      <vt:lpstr>Průběh stáže</vt:lpstr>
      <vt:lpstr>Průběh stáže</vt:lpstr>
      <vt:lpstr>Přínos stáže pro výuku na SLŠ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Střední lesnická škola Hranice</dc:title>
  <dc:creator>Martin Kudláček</dc:creator>
  <cp:lastModifiedBy>Kuty</cp:lastModifiedBy>
  <cp:revision>30</cp:revision>
  <dcterms:created xsi:type="dcterms:W3CDTF">2016-08-27T21:27:50Z</dcterms:created>
  <dcterms:modified xsi:type="dcterms:W3CDTF">2017-10-14T08:42:04Z</dcterms:modified>
</cp:coreProperties>
</file>