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312" r:id="rId4"/>
    <p:sldId id="310" r:id="rId5"/>
    <p:sldId id="317" r:id="rId6"/>
    <p:sldId id="297" r:id="rId7"/>
    <p:sldId id="306" r:id="rId8"/>
    <p:sldId id="307" r:id="rId9"/>
    <p:sldId id="305" r:id="rId10"/>
    <p:sldId id="316" r:id="rId11"/>
    <p:sldId id="309" r:id="rId12"/>
    <p:sldId id="304" r:id="rId13"/>
  </p:sldIdLst>
  <p:sldSz cx="9144000" cy="6858000" type="screen4x3"/>
  <p:notesSz cx="6796088" cy="992505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Střední styl 4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545" y="1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C7CD4A66-D694-407F-BADF-66392D21F8AA}" type="datetimeFigureOut">
              <a:rPr lang="cs-CZ" smtClean="0"/>
              <a:t>20.10.2021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7075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545" y="9427075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C82BDB55-F5CF-44AC-83E1-18C7AEF420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4269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7" cy="49680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013" y="1"/>
            <a:ext cx="2945456" cy="49680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A8DB2659-8A15-4620-B29F-5CC01D7C9F27}" type="datetimeFigureOut">
              <a:rPr lang="cs-CZ" smtClean="0"/>
              <a:t>20.10.2021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096" y="4714122"/>
            <a:ext cx="5435898" cy="4466510"/>
          </a:xfrm>
          <a:prstGeom prst="rect">
            <a:avLst/>
          </a:prstGeom>
        </p:spPr>
        <p:txBody>
          <a:bodyPr vert="horz" lIns="90708" tIns="45354" rIns="90708" bIns="45354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6656"/>
            <a:ext cx="2945457" cy="496808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013" y="9426656"/>
            <a:ext cx="2945456" cy="496808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29D273A5-1078-43FB-AC60-34B60AD6BD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945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C0243-09C0-4806-BEE6-282F4DD342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08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C50EF-D1F4-4E5D-8EFD-C4D1B9A5D9E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78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5910D-5B17-4737-B181-AC1963B207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329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1B03A-8747-418A-80DD-5B3312A77D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16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2BE1-5234-4BDB-8292-F8102E20846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00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EB3E7-15C0-451D-AA1A-D70D633134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56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328C9-15CD-4424-9829-D6390ABB65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25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E79AE-B947-45AE-A584-AEA31580F9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20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38621-789F-4785-9C3E-0175133891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745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A8AA4-3645-46C4-BCAB-AA88E98218F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40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ED85D-9900-472F-9599-F81BC95B7C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804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DA9623-C36A-4FAE-BE98-DB665AE6C0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lomouckeskolstvi.cz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42733"/>
            <a:ext cx="6629400" cy="551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295400"/>
            <a:ext cx="6748624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Setkání výchovných poradců </a:t>
            </a:r>
            <a:b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Olomouckého kraje</a:t>
            </a:r>
            <a:b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1371600" y="5638800"/>
            <a:ext cx="6400800" cy="38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3124200" y="59653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20. října 2021</a:t>
            </a:r>
            <a:b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latin typeface="Calibri" panose="020F0502020204030204" pitchFamily="34" charset="0"/>
              </a:rPr>
              <a:t>Podpora polytechnického vzdělávání </a:t>
            </a:r>
            <a:br>
              <a:rPr lang="cs-CZ" sz="2400" b="1" dirty="0">
                <a:latin typeface="Calibri" panose="020F0502020204030204" pitchFamily="34" charset="0"/>
              </a:rPr>
            </a:br>
            <a:r>
              <a:rPr lang="cs-CZ" sz="2400" b="1" dirty="0">
                <a:latin typeface="Calibri" panose="020F0502020204030204" pitchFamily="34" charset="0"/>
              </a:rPr>
              <a:t>a řemesel v Olomouckém kraji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marL="0" indent="0" algn="ctr">
              <a:spcAft>
                <a:spcPts val="1800"/>
              </a:spcAft>
              <a:buNone/>
            </a:pPr>
            <a:r>
              <a:rPr lang="cs-CZ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JESENICKÉ STIPENDIUM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Olomoucký kraj nově od školního roku 2020/2021  podporuje žáky středních škol na Jesenicku,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vyjma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žáků oborů vzdělání Gymnázium a Gymnázium se sportovní přípravou.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Cílem je podpořit zvýšení počtu žáků ve středních školách na Jesenicku a zvýšit motivaci žáků ke vzdělání v tomto regionu. 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Stipendium je poskytováno od školního roku 2020/2021, kdy každý žák prvního ročníku střední školy na Jesenicku obdrží jednorázový finanční příspěvek.</a:t>
            </a:r>
          </a:p>
        </p:txBody>
      </p:sp>
    </p:spTree>
    <p:extLst>
      <p:ext uri="{BB962C8B-B14F-4D97-AF65-F5344CB8AC3E}">
        <p14:creationId xmlns:p14="http://schemas.microsoft.com/office/powerpoint/2010/main" val="1181720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latin typeface="Calibri" panose="020F0502020204030204" pitchFamily="34" charset="0"/>
              </a:rPr>
              <a:t>SCHOLARIS 2021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153400" cy="5029200"/>
          </a:xfrm>
        </p:spPr>
        <p:txBody>
          <a:bodyPr/>
          <a:lstStyle/>
          <a:p>
            <a:pPr marL="0" indent="0" algn="just">
              <a:spcAft>
                <a:spcPts val="600"/>
              </a:spcAft>
              <a:buNone/>
            </a:pPr>
            <a:r>
              <a:rPr lang="cs-CZ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SCHOLARIS 2021</a:t>
            </a:r>
          </a:p>
          <a:p>
            <a:pPr algn="just">
              <a:spcAft>
                <a:spcPts val="6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JESENÍK – čtvrtek 4. 11. 2021</a:t>
            </a:r>
          </a:p>
          <a:p>
            <a:pPr algn="just">
              <a:spcAft>
                <a:spcPts val="6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ŠUMPERK – úterý 9. 11. 2021</a:t>
            </a:r>
          </a:p>
          <a:p>
            <a:pPr algn="just">
              <a:spcAft>
                <a:spcPts val="6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PROSTĚJOV – čtvrtek 11. 11. 2021</a:t>
            </a:r>
          </a:p>
          <a:p>
            <a:pPr algn="just">
              <a:spcAft>
                <a:spcPts val="6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PŘEROV – úterý 16. 11. 2021</a:t>
            </a:r>
          </a:p>
          <a:p>
            <a:pPr algn="just">
              <a:spcAft>
                <a:spcPts val="6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OLOMOUC - středa 24. 11. a čtvrtek 25. 11. 2021</a:t>
            </a:r>
          </a:p>
          <a:p>
            <a:pPr marL="0" indent="0" algn="just">
              <a:spcAft>
                <a:spcPts val="600"/>
              </a:spcAft>
              <a:buNone/>
            </a:pP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Upozorňujeme na webové stránky: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https://olomouckeskolstvi.cz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8763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None/>
            </a:pPr>
            <a:r>
              <a:rPr lang="cs-CZ" dirty="0"/>
              <a:t>		</a:t>
            </a:r>
          </a:p>
          <a:p>
            <a:pPr marL="0" indent="0" eaLnBrk="1" hangingPunct="1">
              <a:buNone/>
            </a:pPr>
            <a:endParaRPr lang="cs-CZ" dirty="0"/>
          </a:p>
          <a:p>
            <a:pPr marL="0" indent="0" algn="ctr" eaLnBrk="1" hangingPunct="1">
              <a:buNone/>
            </a:pP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Děkujeme za pozornost.</a:t>
            </a:r>
          </a:p>
          <a:p>
            <a:pPr marL="0" indent="0" algn="ctr" eaLnBrk="1" hangingPunct="1">
              <a:buNone/>
            </a:pPr>
            <a:endParaRPr lang="cs-CZ" dirty="0"/>
          </a:p>
          <a:p>
            <a:pPr marL="0" indent="0" algn="ctr" eaLnBrk="1" hangingPunct="1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905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altLang="cs-CZ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Školství v Olomouckém kraji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s-CZ" altLang="cs-CZ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Struktura škol v Olomouckém kraji </a:t>
            </a:r>
          </a:p>
          <a:p>
            <a:pPr marL="0" indent="0" eaLnBrk="1" hangingPunct="1">
              <a:buFontTx/>
              <a:buNone/>
              <a:defRPr/>
            </a:pPr>
            <a:endParaRPr lang="cs-CZ" altLang="cs-CZ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just" eaLnBrk="1" hangingPunct="1">
              <a:spcAft>
                <a:spcPts val="1800"/>
              </a:spcAft>
              <a:defRPr/>
            </a:pPr>
            <a:r>
              <a:rPr lang="cs-CZ" altLang="cs-CZ" sz="2400" b="1" dirty="0">
                <a:latin typeface="Calibri" panose="020F0502020204030204" pitchFamily="34" charset="0"/>
              </a:rPr>
              <a:t>Olomoucký kraj k dnešnímu dni zřizuje </a:t>
            </a:r>
            <a:r>
              <a:rPr lang="cs-CZ" alt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107 škol a školských zařízení.</a:t>
            </a:r>
            <a:r>
              <a:rPr lang="cs-CZ" altLang="cs-CZ" sz="2400" b="1" dirty="0">
                <a:latin typeface="Calibri" panose="020F0502020204030204" pitchFamily="34" charset="0"/>
              </a:rPr>
              <a:t> </a:t>
            </a: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cs-CZ" sz="2400" b="1" dirty="0">
                <a:latin typeface="Calibri" panose="020F0502020204030204" pitchFamily="34" charset="0"/>
              </a:rPr>
              <a:t>Struktura </a:t>
            </a:r>
            <a:r>
              <a:rPr lang="cs-CZ" sz="2400" b="1" u="sng" dirty="0">
                <a:latin typeface="Calibri" panose="020F0502020204030204" pitchFamily="34" charset="0"/>
              </a:rPr>
              <a:t>středních škol </a:t>
            </a:r>
            <a:r>
              <a:rPr lang="cs-CZ" sz="2400" b="1" dirty="0">
                <a:latin typeface="Calibri" panose="020F0502020204030204" pitchFamily="34" charset="0"/>
              </a:rPr>
              <a:t>v Olomouckém kraji v členění dle zřizovatele: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2400" b="1" dirty="0">
                <a:latin typeface="Calibri" panose="020F0502020204030204" pitchFamily="34" charset="0"/>
              </a:rPr>
              <a:t>		</a:t>
            </a:r>
            <a:r>
              <a:rPr lang="cs-CZ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Olomoucký kraj - 67 škol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		soukromá osoba - 18 škol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		obec - 3 školy</a:t>
            </a: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		církev - 2 školy</a:t>
            </a:r>
          </a:p>
        </p:txBody>
      </p:sp>
    </p:spTree>
    <p:extLst>
      <p:ext uri="{BB962C8B-B14F-4D97-AF65-F5344CB8AC3E}">
        <p14:creationId xmlns:p14="http://schemas.microsoft.com/office/powerpoint/2010/main" val="120267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altLang="cs-CZ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Školství v Olomouckém kraji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Aft>
                <a:spcPts val="1200"/>
              </a:spcAft>
              <a:buFontTx/>
              <a:buNone/>
              <a:defRPr/>
            </a:pPr>
            <a:r>
              <a:rPr lang="cs-CZ" altLang="cs-CZ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změna názvu škol:</a:t>
            </a:r>
          </a:p>
          <a:p>
            <a:pPr algn="just"/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s účinností od 1. 1. 2021 – z původního 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názvu </a:t>
            </a:r>
            <a:r>
              <a:rPr lang="cs-CZ" sz="2800" i="1" dirty="0">
                <a:latin typeface="Calibri" panose="020F0502020204030204" pitchFamily="34" charset="0"/>
                <a:cs typeface="Calibri" panose="020F0502020204030204" pitchFamily="34" charset="0"/>
              </a:rPr>
              <a:t>Odborné učiliště a Praktická škola,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Lipová-lázně 458 na </a:t>
            </a:r>
            <a:r>
              <a:rPr lang="cs-CZ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Střední škola řemesel a Odborné učiliště </a:t>
            </a:r>
            <a:r>
              <a:rPr lang="cs-CZ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Lipová - lázně</a:t>
            </a:r>
          </a:p>
          <a:p>
            <a:pPr algn="just"/>
            <a:endParaRPr lang="cs-CZ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s účinností od 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9.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2020 -  z původního názvu </a:t>
            </a:r>
            <a:r>
              <a:rPr lang="cs-CZ" sz="2800" i="1" dirty="0">
                <a:latin typeface="Calibri" panose="020F0502020204030204" pitchFamily="34" charset="0"/>
                <a:cs typeface="Calibri" panose="020F0502020204030204" pitchFamily="34" charset="0"/>
              </a:rPr>
              <a:t>Střední škola železniční, technická a služeb, Šumperk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na </a:t>
            </a:r>
            <a:r>
              <a:rPr lang="cs-CZ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Střední škola řemesel, Šumperk</a:t>
            </a:r>
          </a:p>
          <a:p>
            <a:endParaRPr lang="cs-CZ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cs-CZ" altLang="cs-CZ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663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Nové obory vzdělání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k 1. 9. 2021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Maturitní obory vzdělání:</a:t>
            </a: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23-45-M/01 Dopravní prostředky </a:t>
            </a:r>
          </a:p>
          <a:p>
            <a:pPr marL="0" lvl="0" indent="0" algn="r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/SŠ technická, Přerov, </a:t>
            </a:r>
            <a:r>
              <a:rPr lang="cs-CZ" sz="2400" dirty="0" err="1">
                <a:latin typeface="Calibri" panose="020F0502020204030204" pitchFamily="34" charset="0"/>
              </a:rPr>
              <a:t>Kouřílkova</a:t>
            </a:r>
            <a:r>
              <a:rPr lang="cs-CZ" sz="2400" dirty="0">
                <a:latin typeface="Calibri" panose="020F0502020204030204" pitchFamily="34" charset="0"/>
              </a:rPr>
              <a:t> 8/</a:t>
            </a: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37-41-M/01 Provoz a ekonomika dopravy</a:t>
            </a:r>
          </a:p>
          <a:p>
            <a:pPr marL="0" indent="0" algn="r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/SŠ technická, Přerov, </a:t>
            </a:r>
            <a:r>
              <a:rPr lang="cs-CZ" sz="2400" dirty="0" err="1">
                <a:latin typeface="Calibri" panose="020F0502020204030204" pitchFamily="34" charset="0"/>
              </a:rPr>
              <a:t>Kouřílkova</a:t>
            </a:r>
            <a:r>
              <a:rPr lang="cs-CZ" sz="2400" dirty="0">
                <a:latin typeface="Calibri" panose="020F0502020204030204" pitchFamily="34" charset="0"/>
              </a:rPr>
              <a:t> 8/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26-41-L/01 Mechanik elektrotechnik</a:t>
            </a:r>
          </a:p>
          <a:p>
            <a:pPr marL="0" indent="0" algn="r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/SOŠ Litovel, Komenského 677/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34-56-L/01 Fotograf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/SOŠ Litovel, Komenského 677/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endParaRPr lang="cs-CZ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266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Nové obory vzdělání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k 1. 9. 2021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Učební obor vzdělání:</a:t>
            </a: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41-53-H/01 Rybář 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/SOŠ lesnická a strojírenská Šternberk/</a:t>
            </a:r>
          </a:p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endParaRPr lang="cs-CZ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270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r" eaLnBrk="1" hangingPunct="1">
              <a:spcAft>
                <a:spcPts val="1200"/>
              </a:spcAft>
              <a:defRPr/>
            </a:pPr>
            <a:r>
              <a:rPr lang="cs-CZ" altLang="cs-CZ" sz="2400" b="1" u="sng" dirty="0">
                <a:solidFill>
                  <a:schemeClr val="tx1"/>
                </a:solidFill>
                <a:latin typeface="Calibri" panose="020F0502020204030204" pitchFamily="34" charset="0"/>
              </a:rPr>
              <a:t>Stipendia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220326" y="1691867"/>
            <a:ext cx="5334000" cy="4343143"/>
          </a:xfrm>
        </p:spPr>
        <p:txBody>
          <a:bodyPr/>
          <a:lstStyle/>
          <a:p>
            <a:pPr marL="0" indent="0" algn="ctr" eaLnBrk="1" hangingPunct="1">
              <a:spcAft>
                <a:spcPts val="1200"/>
              </a:spcAft>
              <a:buFontTx/>
              <a:buNone/>
              <a:defRPr/>
            </a:pPr>
            <a:endParaRPr lang="cs-CZ" altLang="cs-CZ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indent="0" algn="ctr" eaLnBrk="1" hangingPunct="1">
              <a:spcAft>
                <a:spcPts val="1200"/>
              </a:spcAft>
              <a:buFontTx/>
              <a:buNone/>
              <a:defRPr/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Podpora polytechnického vzdělávání </a:t>
            </a:r>
            <a:b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 řemesel v Olomouckém kraji</a:t>
            </a:r>
            <a:endParaRPr lang="cs-CZ" altLang="cs-CZ" sz="40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371600"/>
            <a:ext cx="3603425" cy="538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44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latin typeface="Calibri" panose="020F0502020204030204" pitchFamily="34" charset="0"/>
              </a:rPr>
              <a:t>Podpora polytechnického vzdělávání </a:t>
            </a:r>
            <a:br>
              <a:rPr lang="cs-CZ" sz="2400" b="1" dirty="0">
                <a:latin typeface="Calibri" panose="020F0502020204030204" pitchFamily="34" charset="0"/>
              </a:rPr>
            </a:br>
            <a:r>
              <a:rPr lang="cs-CZ" sz="2400" b="1" dirty="0">
                <a:latin typeface="Calibri" panose="020F0502020204030204" pitchFamily="34" charset="0"/>
              </a:rPr>
              <a:t>a řemesel v Olomouckém kraji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cs-CZ" sz="2800" dirty="0">
                <a:latin typeface="Calibri" panose="020F0502020204030204" pitchFamily="34" charset="0"/>
              </a:rPr>
              <a:t>podpora je hrazena z rozpočtu Olomouckého kraje a je určena žákům středních škol všech zřizovatelů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800" dirty="0">
                <a:latin typeface="Calibri" panose="020F0502020204030204" pitchFamily="34" charset="0"/>
              </a:rPr>
              <a:t>od školního roku 2010/11 Olomoucký kraj finančně podporuje </a:t>
            </a:r>
            <a:r>
              <a:rPr lang="cs-CZ" sz="2800" b="1" dirty="0">
                <a:latin typeface="Calibri" panose="020F0502020204030204" pitchFamily="34" charset="0"/>
              </a:rPr>
              <a:t>žáky vybraných učebních oborů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800" dirty="0">
                <a:latin typeface="Calibri" panose="020F0502020204030204" pitchFamily="34" charset="0"/>
              </a:rPr>
              <a:t>od školního roku 2014/15 Olomoucký kraj finančně podporuje </a:t>
            </a:r>
            <a:r>
              <a:rPr lang="cs-CZ" sz="2800" b="1" dirty="0">
                <a:latin typeface="Calibri" panose="020F0502020204030204" pitchFamily="34" charset="0"/>
              </a:rPr>
              <a:t>žáky technických oborů zakončených maturitní zkouškou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800" dirty="0">
                <a:solidFill>
                  <a:srgbClr val="C00000"/>
                </a:solidFill>
                <a:latin typeface="Calibri" panose="020F0502020204030204" pitchFamily="34" charset="0"/>
              </a:rPr>
              <a:t>od školního roku 2020/21 zavedl Olomoucký kraj </a:t>
            </a:r>
            <a:r>
              <a:rPr lang="cs-CZ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Jesenická stipendia</a:t>
            </a:r>
          </a:p>
        </p:txBody>
      </p:sp>
    </p:spTree>
    <p:extLst>
      <p:ext uri="{BB962C8B-B14F-4D97-AF65-F5344CB8AC3E}">
        <p14:creationId xmlns:p14="http://schemas.microsoft.com/office/powerpoint/2010/main" val="935329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latin typeface="Calibri" panose="020F0502020204030204" pitchFamily="34" charset="0"/>
              </a:rPr>
              <a:t>Podpora polytechnického vzdělávání </a:t>
            </a:r>
            <a:br>
              <a:rPr lang="cs-CZ" sz="2400" b="1" dirty="0">
                <a:latin typeface="Calibri" panose="020F0502020204030204" pitchFamily="34" charset="0"/>
              </a:rPr>
            </a:br>
            <a:r>
              <a:rPr lang="cs-CZ" sz="2400" b="1" dirty="0">
                <a:latin typeface="Calibri" panose="020F0502020204030204" pitchFamily="34" charset="0"/>
              </a:rPr>
              <a:t>a řemesel v Olomouckém kraji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spcAft>
                <a:spcPts val="1800"/>
              </a:spcAft>
              <a:defRPr/>
            </a:pPr>
            <a:r>
              <a:rPr lang="cs-CZ" sz="2400" dirty="0">
                <a:latin typeface="Calibri" panose="020F0502020204030204" pitchFamily="34" charset="0"/>
              </a:rPr>
              <a:t>Stipendia jsou poskytována žákům </a:t>
            </a:r>
            <a:r>
              <a:rPr lang="cs-CZ" sz="2400" b="1" u="sng" dirty="0">
                <a:latin typeface="Calibri" panose="020F0502020204030204" pitchFamily="34" charset="0"/>
              </a:rPr>
              <a:t>učňovských oborů </a:t>
            </a:r>
            <a:r>
              <a:rPr lang="cs-CZ" sz="2400" dirty="0">
                <a:latin typeface="Calibri" panose="020F0502020204030204" pitchFamily="34" charset="0"/>
              </a:rPr>
              <a:t>a </a:t>
            </a:r>
            <a:r>
              <a:rPr lang="cs-CZ" sz="2400" b="1" u="sng" dirty="0">
                <a:latin typeface="Calibri" panose="020F0502020204030204" pitchFamily="34" charset="0"/>
              </a:rPr>
              <a:t>technických oborů vzdělání zakončených maturitní zkouškou</a:t>
            </a:r>
            <a:r>
              <a:rPr lang="cs-CZ" sz="2400" u="sng" dirty="0">
                <a:latin typeface="Calibri" panose="020F0502020204030204" pitchFamily="34" charset="0"/>
              </a:rPr>
              <a:t>. </a:t>
            </a:r>
          </a:p>
          <a:p>
            <a:pPr algn="just" eaLnBrk="1" hangingPunct="1">
              <a:spcAft>
                <a:spcPts val="1800"/>
              </a:spcAft>
              <a:defRPr/>
            </a:pPr>
            <a:r>
              <a:rPr lang="cs-CZ" sz="2400" dirty="0">
                <a:latin typeface="Calibri" panose="020F0502020204030204" pitchFamily="34" charset="0"/>
              </a:rPr>
              <a:t>Stipendia jsou poskytována z důvodu zvýšení zájmu žáků o studium vybraných oborů, o jejichž absolventy je na trhu práce dlouhodobý zájem.</a:t>
            </a:r>
          </a:p>
          <a:p>
            <a:pPr algn="just"/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Od školního roku 2022/23 bude podporováno celkem  48 oborů vzdělání, z toho 30 učebních a 18 oborů vzdělání zakončených maturitní zkouškou. </a:t>
            </a:r>
          </a:p>
          <a:p>
            <a:pPr algn="just"/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494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latin typeface="Calibri" panose="020F0502020204030204" pitchFamily="34" charset="0"/>
              </a:rPr>
              <a:t>Podpora polytechnického vzdělávání </a:t>
            </a:r>
            <a:br>
              <a:rPr lang="cs-CZ" sz="2400" b="1" dirty="0">
                <a:latin typeface="Calibri" panose="020F0502020204030204" pitchFamily="34" charset="0"/>
              </a:rPr>
            </a:br>
            <a:r>
              <a:rPr lang="cs-CZ" sz="2400" b="1" dirty="0">
                <a:latin typeface="Calibri" panose="020F0502020204030204" pitchFamily="34" charset="0"/>
              </a:rPr>
              <a:t>a řemesel v Olomouckém kraji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cs-CZ" sz="20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Od školního roku 2022/2023:</a:t>
            </a: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Budou vyjmuty dva učební obory, jelikož byly vyřazeny ze vzdělávací nabídky. Jedná se o tyto obory:</a:t>
            </a:r>
          </a:p>
          <a:p>
            <a:pPr marL="0" lvl="0" indent="0">
              <a:buNone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23-68-H/01 Mechanik opravář motorových vozidel se školním vzdělávacím programem Mechanik opravář kolejových vozidel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29-51-H/01 Výrobce potravin se školním vzdělávacím programem Výrobce potravin zaměření na výrobu cukrovinek</a:t>
            </a:r>
          </a:p>
          <a:p>
            <a:pPr marL="0" lvl="0" indent="0">
              <a:buNone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</a:rPr>
              <a:t>Více informací na webových stránkách Olomouckého kraje:</a:t>
            </a:r>
          </a:p>
          <a:p>
            <a:pPr marL="0" indent="0">
              <a:buNone/>
            </a:pPr>
            <a:endParaRPr lang="cs-CZ" sz="2000" dirty="0">
              <a:latin typeface="Calibri" panose="020F0502020204030204" pitchFamily="34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cs-CZ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https://www.olkraj.cz/podpora-polytechnickeho-vzdelavani-a-remesel-v-olomouckem-kraji-pro-skolni-rok-2021-2022-cl-4652.html</a:t>
            </a:r>
          </a:p>
        </p:txBody>
      </p:sp>
    </p:spTree>
    <p:extLst>
      <p:ext uri="{BB962C8B-B14F-4D97-AF65-F5344CB8AC3E}">
        <p14:creationId xmlns:p14="http://schemas.microsoft.com/office/powerpoint/2010/main" val="720586773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2047</TotalTime>
  <Words>581</Words>
  <Application>Microsoft Office PowerPoint</Application>
  <PresentationFormat>Předvádění na obrazovce (4:3)</PresentationFormat>
  <Paragraphs>71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Výchozí návrh</vt:lpstr>
      <vt:lpstr>Setkání výchovných poradců  Olomouckého kraje    </vt:lpstr>
      <vt:lpstr>Školství v Olomouckém kraji</vt:lpstr>
      <vt:lpstr>Školství v Olomouckém kraji</vt:lpstr>
      <vt:lpstr>Nové obory vzdělání k 1. 9. 2021</vt:lpstr>
      <vt:lpstr>Nové obory vzdělání k 1. 9. 2021</vt:lpstr>
      <vt:lpstr>Stipendia</vt:lpstr>
      <vt:lpstr>Podpora polytechnického vzdělávání  a řemesel v Olomouckém kraji</vt:lpstr>
      <vt:lpstr>Podpora polytechnického vzdělávání  a řemesel v Olomouckém kraji</vt:lpstr>
      <vt:lpstr>Podpora polytechnického vzdělávání  a řemesel v Olomouckém kraji</vt:lpstr>
      <vt:lpstr>Podpora polytechnického vzdělávání  a řemesel v Olomouckém kraji</vt:lpstr>
      <vt:lpstr>SCHOLARIS 2021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Pavlíková Jitka</cp:lastModifiedBy>
  <cp:revision>141</cp:revision>
  <cp:lastPrinted>2020-11-13T09:30:34Z</cp:lastPrinted>
  <dcterms:created xsi:type="dcterms:W3CDTF">2008-01-15T11:19:01Z</dcterms:created>
  <dcterms:modified xsi:type="dcterms:W3CDTF">2021-10-20T05:26:11Z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