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6" r:id="rId3"/>
    <p:sldId id="287" r:id="rId4"/>
    <p:sldId id="301" r:id="rId5"/>
    <p:sldId id="305" r:id="rId6"/>
    <p:sldId id="306" r:id="rId7"/>
    <p:sldId id="307" r:id="rId8"/>
    <p:sldId id="289" r:id="rId9"/>
    <p:sldId id="302" r:id="rId10"/>
    <p:sldId id="308" r:id="rId11"/>
    <p:sldId id="285" r:id="rId12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7B17"/>
    <a:srgbClr val="6CD72D"/>
    <a:srgbClr val="33339A"/>
    <a:srgbClr val="003994"/>
    <a:srgbClr val="FF9900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1" autoAdjust="0"/>
    <p:restoredTop sz="79121" autoAdjust="0"/>
  </p:normalViewPr>
  <p:slideViewPr>
    <p:cSldViewPr>
      <p:cViewPr>
        <p:scale>
          <a:sx n="80" d="100"/>
          <a:sy n="80" d="100"/>
        </p:scale>
        <p:origin x="-666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0" d="100"/>
          <a:sy n="70" d="100"/>
        </p:scale>
        <p:origin x="-2328" y="-33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Dotace EU (v mld. Kč)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rgbClr val="003994"/>
              </a:solidFill>
            </a:ln>
          </c:spPr>
          <c:invertIfNegative val="0"/>
          <c:cat>
            <c:strRef>
              <c:f>List1!$A$2:$A$11</c:f>
              <c:strCache>
                <c:ptCount val="10"/>
                <c:pt idx="0">
                  <c:v>ROP SM</c:v>
                </c:pt>
                <c:pt idx="1">
                  <c:v>Integrovaný OP</c:v>
                </c:pt>
                <c:pt idx="2">
                  <c:v>OP Doprava</c:v>
                </c:pt>
                <c:pt idx="3">
                  <c:v>OP Životní prostředí</c:v>
                </c:pt>
                <c:pt idx="4">
                  <c:v>OP Vzdělávání pro konkurenceschopnost</c:v>
                </c:pt>
                <c:pt idx="5">
                  <c:v>OP Podnikání pro inovace</c:v>
                </c:pt>
                <c:pt idx="6">
                  <c:v>OP Výzkum a vývoj pro inovace</c:v>
                </c:pt>
                <c:pt idx="7">
                  <c:v>OP Lidské zdroje a zaměstnanost</c:v>
                </c:pt>
                <c:pt idx="8">
                  <c:v>OP Technická pomoc</c:v>
                </c:pt>
                <c:pt idx="9">
                  <c:v>OP Přeshraniční spolupráce ČR - PL</c:v>
                </c:pt>
              </c:strCache>
            </c:strRef>
          </c:cat>
          <c:val>
            <c:numRef>
              <c:f>List1!$B$2:$B$11</c:f>
              <c:numCache>
                <c:formatCode>General</c:formatCode>
                <c:ptCount val="10"/>
                <c:pt idx="0">
                  <c:v>9.1</c:v>
                </c:pt>
                <c:pt idx="1">
                  <c:v>4.5</c:v>
                </c:pt>
                <c:pt idx="2">
                  <c:v>8.6</c:v>
                </c:pt>
                <c:pt idx="3">
                  <c:v>12.5</c:v>
                </c:pt>
                <c:pt idx="4">
                  <c:v>4.9000000000000004</c:v>
                </c:pt>
                <c:pt idx="5">
                  <c:v>7.4</c:v>
                </c:pt>
                <c:pt idx="6">
                  <c:v>3.3</c:v>
                </c:pt>
                <c:pt idx="7">
                  <c:v>2.2999999999999998</c:v>
                </c:pt>
                <c:pt idx="8">
                  <c:v>0.01</c:v>
                </c:pt>
                <c:pt idx="9">
                  <c:v>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2888960"/>
        <c:axId val="62894848"/>
      </c:barChart>
      <c:catAx>
        <c:axId val="628889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cs-CZ"/>
          </a:p>
        </c:txPr>
        <c:crossAx val="62894848"/>
        <c:crosses val="autoZero"/>
        <c:auto val="1"/>
        <c:lblAlgn val="ctr"/>
        <c:lblOffset val="100"/>
        <c:noMultiLvlLbl val="0"/>
      </c:catAx>
      <c:valAx>
        <c:axId val="62894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88896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Poskytnutá dotace v jednotlivých  prioritních osách</c:v>
                </c:pt>
              </c:strCache>
            </c:strRef>
          </c:tx>
          <c:dPt>
            <c:idx val="0"/>
            <c:bubble3D val="0"/>
            <c:spPr>
              <a:solidFill>
                <a:srgbClr val="FF0000">
                  <a:alpha val="86000"/>
                </a:srgbClr>
              </a:solidFill>
            </c:spPr>
          </c:dPt>
          <c:dPt>
            <c:idx val="1"/>
            <c:bubble3D val="0"/>
            <c:spPr>
              <a:solidFill>
                <a:srgbClr val="3D7B17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3"/>
              <c:layout>
                <c:manualLayout>
                  <c:x val="5.4200694502064745E-2"/>
                  <c:y val="-3.10155527264396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List1!$A$2:$A$5</c:f>
              <c:strCache>
                <c:ptCount val="4"/>
                <c:pt idx="0">
                  <c:v>PO 1 - Doprava</c:v>
                </c:pt>
                <c:pt idx="1">
                  <c:v>PO 2 - Integrovaný rozvoj a obnova regionu</c:v>
                </c:pt>
                <c:pt idx="2">
                  <c:v>PO 3 - Cestovní ruch</c:v>
                </c:pt>
                <c:pt idx="3">
                  <c:v>PO 4 - Technická pomoc</c:v>
                </c:pt>
              </c:strCache>
            </c:strRef>
          </c:cat>
          <c:val>
            <c:numRef>
              <c:f>List1!$B$2:$B$5</c:f>
              <c:numCache>
                <c:formatCode>0%</c:formatCode>
                <c:ptCount val="4"/>
                <c:pt idx="0">
                  <c:v>0.38</c:v>
                </c:pt>
                <c:pt idx="1">
                  <c:v>0.41</c:v>
                </c:pt>
                <c:pt idx="2">
                  <c:v>0.15</c:v>
                </c:pt>
                <c:pt idx="3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772002264085224"/>
          <c:w val="0.65670796148700561"/>
          <c:h val="0.89227997735914777"/>
        </c:manualLayout>
      </c:layout>
      <c:pie3D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Dotace ROP SM (v mil. Kč)</c:v>
                </c:pt>
              </c:strCache>
            </c:strRef>
          </c:tx>
          <c:dPt>
            <c:idx val="0"/>
            <c:bubble3D val="0"/>
            <c:spPr>
              <a:solidFill>
                <a:srgbClr val="3D7B17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List1!$A$2:$A$5</c:f>
              <c:strCache>
                <c:ptCount val="4"/>
                <c:pt idx="0">
                  <c:v>PO 1 Doprava</c:v>
                </c:pt>
                <c:pt idx="1">
                  <c:v>PO 2 Integrovaný rozvoj a obnova regionu</c:v>
                </c:pt>
                <c:pt idx="2">
                  <c:v>PO 3 Cestovní ruch</c:v>
                </c:pt>
                <c:pt idx="3">
                  <c:v>PO 4 Technická pomoc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2531</c:v>
                </c:pt>
                <c:pt idx="1">
                  <c:v>616</c:v>
                </c:pt>
                <c:pt idx="2">
                  <c:v>73</c:v>
                </c:pt>
                <c:pt idx="3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179284001124058"/>
          <c:y val="4.6534842965371109E-2"/>
          <c:w val="0.32188755404394842"/>
          <c:h val="0.9530102536936518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0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75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0" y="942975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90" y="2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9.10.2015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2" y="4716465"/>
            <a:ext cx="5438775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90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0941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Programové období 07-13</a:t>
            </a:r>
          </a:p>
          <a:p>
            <a:pPr marL="171450" indent="-171450">
              <a:buFontTx/>
              <a:buChar char="-"/>
            </a:pPr>
            <a:r>
              <a:rPr lang="cs-CZ" baseline="0" dirty="0" smtClean="0"/>
              <a:t>7 regionálních operačních program v souvislosti s hospodářským a sociálním rozvojem méně vyspělých regionů členských států EU (alokace 125 mld. Kč) – 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Podmínkou vzniku regionálních OP byl  hrubý domácí produkt na obyvatele jenž byl nižší než 75 % průměru HDP EU-25</a:t>
            </a:r>
          </a:p>
          <a:p>
            <a:pPr marL="171450" indent="-171450">
              <a:buFontTx/>
              <a:buChar char="-"/>
            </a:pPr>
            <a:endParaRPr lang="cs-CZ" baseline="0" dirty="0" smtClean="0"/>
          </a:p>
          <a:p>
            <a:pPr marL="171450" indent="-171450">
              <a:buFontTx/>
              <a:buChar char="-"/>
            </a:pPr>
            <a:r>
              <a:rPr lang="cs-CZ" baseline="0" dirty="0" smtClean="0"/>
              <a:t>8 tematických operačních programů s celkovou přidělenou částkou přes 573 mld. Kč (pro celou ČR)</a:t>
            </a:r>
          </a:p>
          <a:p>
            <a:pPr marL="171450" indent="-171450">
              <a:buFontTx/>
              <a:buChar char="-"/>
            </a:pPr>
            <a:endParaRPr lang="cs-CZ" baseline="0" dirty="0" smtClean="0"/>
          </a:p>
          <a:p>
            <a:pPr marL="171450" indent="-171450">
              <a:buFontTx/>
              <a:buChar char="-"/>
            </a:pPr>
            <a:r>
              <a:rPr lang="cs-CZ" baseline="0" dirty="0" smtClean="0"/>
              <a:t>9 přeshraniční, meziregionální operační program s alokovanou částkou 10 mld. Kč</a:t>
            </a:r>
          </a:p>
          <a:p>
            <a:pPr marL="628650" lvl="1" indent="-171450">
              <a:buFontTx/>
              <a:buChar char="-"/>
            </a:pPr>
            <a:r>
              <a:rPr lang="cs-CZ" baseline="0" dirty="0" smtClean="0"/>
              <a:t>5 přeshraničních spoluprací mezi Bavorskem, Polskem, Rakouskem, Saskem a Slovenskem</a:t>
            </a:r>
          </a:p>
          <a:p>
            <a:pPr marL="628650" lvl="1" indent="-171450">
              <a:buFontTx/>
              <a:buChar char="-"/>
            </a:pPr>
            <a:r>
              <a:rPr lang="cs-CZ" baseline="0" dirty="0" smtClean="0"/>
              <a:t>Meziregionální spolupráce</a:t>
            </a:r>
          </a:p>
          <a:p>
            <a:pPr marL="628650" lvl="1" indent="-171450">
              <a:buFontTx/>
              <a:buChar char="-"/>
            </a:pPr>
            <a:r>
              <a:rPr lang="cs-CZ" baseline="0" dirty="0" smtClean="0"/>
              <a:t>Nadnárodní spolupráce</a:t>
            </a:r>
          </a:p>
          <a:p>
            <a:pPr marL="628650" lvl="1" indent="-171450">
              <a:buFontTx/>
              <a:buChar char="-"/>
            </a:pPr>
            <a:r>
              <a:rPr lang="cs-CZ" baseline="0" dirty="0" smtClean="0"/>
              <a:t>ESPON 2013</a:t>
            </a:r>
          </a:p>
          <a:p>
            <a:pPr marL="628650" lvl="1" indent="-171450">
              <a:buFontTx/>
              <a:buChar char="-"/>
            </a:pPr>
            <a:r>
              <a:rPr lang="cs-CZ" baseline="0" dirty="0" smtClean="0"/>
              <a:t>INTERACT II</a:t>
            </a:r>
          </a:p>
          <a:p>
            <a:pPr marL="0" indent="0">
              <a:buFontTx/>
              <a:buNone/>
            </a:pPr>
            <a:endParaRPr lang="cs-CZ" dirty="0" smtClean="0"/>
          </a:p>
          <a:p>
            <a:r>
              <a:rPr lang="cs-CZ" dirty="0" smtClean="0"/>
              <a:t>Programové</a:t>
            </a:r>
            <a:r>
              <a:rPr lang="cs-CZ" baseline="0" dirty="0" smtClean="0"/>
              <a:t> období 2007-2013 ovšem konec čerpání EU dotací, z tohoto období, nastane k 31.12.2015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1377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Alokace evropských dotací, které byly realizovány v území Olomouckého kraje.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ROP SM – celková poskytnutá dotace všem příjemcům v Olomouckém kraji činila 9,1 miliardy korun. Olomoucký kraj, bez organizací zřízených krajem, čerpal z ROP SM 2,2 mld. Kč z toho více než 1,5 mld. šlo na rekonstrukci silnic II. a III. třídy (zbývající částka šla na oblasti – krizové řízení – operační a informační středisko, zdravotnictví – rekonstrukce a modernizace pavilonů, sociální oblast – domovy seniorů)</a:t>
            </a:r>
          </a:p>
          <a:p>
            <a:endParaRPr lang="cs-CZ" dirty="0" smtClean="0"/>
          </a:p>
          <a:p>
            <a:r>
              <a:rPr lang="cs-CZ" dirty="0" smtClean="0"/>
              <a:t>OP ŽP – největší objem</a:t>
            </a:r>
            <a:r>
              <a:rPr lang="cs-CZ" baseline="0" dirty="0" smtClean="0"/>
              <a:t> realizovaných projektů a to 1 634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3925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Dotačních prostředků 18,3 z toho OK 9,1</a:t>
            </a:r>
          </a:p>
          <a:p>
            <a:endParaRPr lang="cs-CZ" dirty="0" smtClean="0"/>
          </a:p>
          <a:p>
            <a:r>
              <a:rPr lang="cs-CZ" dirty="0" smtClean="0"/>
              <a:t>Největší projekt 272</a:t>
            </a:r>
            <a:r>
              <a:rPr lang="cs-CZ" baseline="0" dirty="0" smtClean="0"/>
              <a:t> tis. Kč. v celém ROP byl největším projektem Revitalizace objektů 14. a 15. bývalého areálu</a:t>
            </a:r>
          </a:p>
          <a:p>
            <a:r>
              <a:rPr lang="cs-CZ" baseline="0" dirty="0" smtClean="0"/>
              <a:t>firmy Baťa – 486 mil. Kč</a:t>
            </a:r>
            <a:endParaRPr lang="cs-CZ" dirty="0" smtClean="0"/>
          </a:p>
          <a:p>
            <a:r>
              <a:rPr lang="cs-CZ" dirty="0" smtClean="0"/>
              <a:t>Nejmenším projektem byl projekt</a:t>
            </a:r>
            <a:r>
              <a:rPr lang="cs-CZ" baseline="0" dirty="0" smtClean="0"/>
              <a:t> – Ubytování u </a:t>
            </a:r>
            <a:r>
              <a:rPr lang="cs-CZ" baseline="0" dirty="0" err="1" smtClean="0"/>
              <a:t>Krošů</a:t>
            </a:r>
            <a:r>
              <a:rPr lang="cs-CZ" baseline="0" dirty="0" smtClean="0"/>
              <a:t> (sociální zařízení) – dotace 51 tis.</a:t>
            </a:r>
          </a:p>
          <a:p>
            <a:endParaRPr lang="cs-CZ" baseline="0" dirty="0" smtClean="0"/>
          </a:p>
          <a:p>
            <a:r>
              <a:rPr lang="cs-CZ" baseline="0" dirty="0" smtClean="0"/>
              <a:t>Obnova vozového parku tramvají – ukončen 2013, N 360 mil . Dotace 272, </a:t>
            </a:r>
            <a:r>
              <a:rPr lang="cs-CZ" dirty="0" smtClean="0"/>
              <a:t>18 nově pořízených a modernizovaných vozidel, Dopravní podnik</a:t>
            </a:r>
            <a:r>
              <a:rPr lang="cs-CZ" baseline="0" dirty="0" smtClean="0"/>
              <a:t> města Olomouce.</a:t>
            </a:r>
          </a:p>
          <a:p>
            <a:r>
              <a:rPr lang="cs-CZ" baseline="0" dirty="0" smtClean="0"/>
              <a:t>Vybudování sportovně-rekreačního areálu Kouty – ukončen v roce 2011, N 500 mil. Dotace 100 mil. K3 Sport, 27 pracovních míst, 1000 vnitřní vybavení a 20000 metrů venkovního zařízení</a:t>
            </a:r>
          </a:p>
          <a:p>
            <a:r>
              <a:rPr lang="cs-CZ" baseline="0" dirty="0" smtClean="0"/>
              <a:t>Revitalizace ulice Jiřího z Poděbrad – 2010, N 100 mil, dotace 81 mil . Město Šumperk, 1,5 km rekonstruované komunikace a více než ¾ ha veřejné zeleně.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6812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Celková délka nových a zrekonstruovaných silnic 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II. třídy 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- 94 km   celková délka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925 km zrekonstruováno bylo 10 %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Celková délka nových a zrekonstruovaných silnic 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III. třídy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73 km	  celková délka 2170 km zrekonstruováno byly 3 %</a:t>
            </a:r>
          </a:p>
          <a:p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Počet pořízených vozidel MHD - autobusy, trolejbusy, tramvaje – 44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Počet pořízených vlakových jednotek – 3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Počet nových nebo rekonstruovaných zastávek –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104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Veřejných terminálů – 5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Délka nově vybudovaných nebo zrekonstruovaných cyklostezek/cyklotras –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87 km z toho polovina byla regionálně významných stezek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9156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Regionálními centry se v souladu s plánovanou podporou v rámci ROP Střední Morava rozumí území statutárních měst Olomouc a Zlín. Podpora těchto měst byla realizována prostřednictvím tzv. Integrovaných plánů rozvoje měst (IPRM) </a:t>
            </a:r>
          </a:p>
          <a:p>
            <a:pPr marL="171450" indent="-171450">
              <a:buFontTx/>
              <a:buChar char="-"/>
            </a:pPr>
            <a:r>
              <a:rPr lang="cs-CZ" dirty="0" smtClean="0"/>
              <a:t>Největší</a:t>
            </a:r>
            <a:r>
              <a:rPr lang="cs-CZ" baseline="0" dirty="0" smtClean="0"/>
              <a:t> dotace šly na fyzickou revitalizaci území</a:t>
            </a:r>
          </a:p>
          <a:p>
            <a:pPr marL="0" indent="0">
              <a:buFontTx/>
              <a:buNone/>
            </a:pPr>
            <a:endParaRPr lang="cs-CZ" baseline="0" dirty="0" smtClean="0"/>
          </a:p>
          <a:p>
            <a:pPr marL="0" indent="0">
              <a:buFontTx/>
              <a:buNone/>
            </a:pPr>
            <a:r>
              <a:rPr lang="cs-CZ" baseline="0" dirty="0" smtClean="0"/>
              <a:t>IPRM Olomouc 38 projektů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8 náměstí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9 veřejných prostranství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4 parky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100 km místních komunikací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10 domovů pro seniory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43 škol z toho 18 </a:t>
            </a:r>
            <a:r>
              <a:rPr lang="cs-CZ" baseline="0" dirty="0" err="1" smtClean="0"/>
              <a:t>Zš</a:t>
            </a:r>
            <a:r>
              <a:rPr lang="cs-CZ" baseline="0" dirty="0" smtClean="0"/>
              <a:t>  a 18 </a:t>
            </a:r>
            <a:r>
              <a:rPr lang="cs-CZ" baseline="0" dirty="0" err="1" smtClean="0"/>
              <a:t>Sš</a:t>
            </a:r>
            <a:endParaRPr lang="cs-CZ" baseline="0" dirty="0" smtClean="0"/>
          </a:p>
          <a:p>
            <a:pPr marL="0" indent="0">
              <a:buFontTx/>
              <a:buNone/>
            </a:pPr>
            <a:r>
              <a:rPr lang="cs-CZ" baseline="0" dirty="0" smtClean="0"/>
              <a:t>5 zdravotnictví</a:t>
            </a:r>
          </a:p>
          <a:p>
            <a:pPr marL="0" indent="0">
              <a:buFontTx/>
              <a:buNone/>
            </a:pPr>
            <a:r>
              <a:rPr lang="cs-CZ" baseline="0" dirty="0" smtClean="0"/>
              <a:t>6 sportovních zařízení</a:t>
            </a:r>
            <a:endParaRPr lang="cs-CZ" dirty="0" smtClean="0"/>
          </a:p>
          <a:p>
            <a:r>
              <a:rPr lang="cs-CZ" dirty="0" smtClean="0"/>
              <a:t>4 </a:t>
            </a:r>
            <a:r>
              <a:rPr lang="cs-CZ" dirty="0" err="1" smtClean="0"/>
              <a:t>brownfieldy</a:t>
            </a:r>
            <a:endParaRPr lang="cs-CZ" dirty="0" smtClean="0"/>
          </a:p>
          <a:p>
            <a:r>
              <a:rPr lang="cs-CZ" dirty="0" smtClean="0"/>
              <a:t>88 inovačních voucherů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8912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IPRÚ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Jesenicko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vymezena katastrálním územím obcí Jeseník, </a:t>
            </a:r>
            <a:r>
              <a:rPr lang="cs-CZ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Lipová-Lázně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Ostružná, Bělá pod Pradědem, Česká Ves,</a:t>
            </a:r>
          </a:p>
          <a:p>
            <a:pPr lvl="0"/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Šumpersko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vymezena katastrálním územím obcí Šumperk, Vikýřovice, Rapotín, Vernířovice, Sobotín, Velké Losiny, Loučná nad Desnou, Petrov nad Desnou,</a:t>
            </a:r>
          </a:p>
          <a:p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Olomouc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vymezena katastrálním územím města Olomouc</a:t>
            </a:r>
          </a:p>
          <a:p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 muzeí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naučných stezek a rozhleden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 ubytovacích zařízení – typu 4 a 3 hvězdy a penziony</a:t>
            </a:r>
          </a:p>
          <a:p>
            <a:r>
              <a:rPr lang="cs-CZ" dirty="0" smtClean="0"/>
              <a:t>3 sportovní</a:t>
            </a:r>
            <a:r>
              <a:rPr lang="cs-CZ" baseline="0" dirty="0" smtClean="0"/>
              <a:t> areály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6998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Základní občanské vybavení (školství, zdravotnictví a sociální služby) a problematika kulturního dědictví venkova bylo financováno z ROP Střední Morava u obcí s vyšším počtem než 500 obyvatel.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 celkového počtu 399 obcí se nemohly malé obce (do 500 obyvatel) žádat o dotaci z ROP SM. Jednalo se o 170 obcí, poměr nečerpajících obcí je 43 %.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ORP Mohelnice – byl zde realizován druhý největší projekt ROP SM a to Silnice II/444 Mohelnice – Stavenice za finanční podpory EU 264 mil. Kč. ORP Mohelnice patří s 18 000 obyvateli k třem nejmenším ORP v rámci Olomouckého kraje.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ORP Jeseník – realizován Integrovaný plán rozvoje území Jesenicko. 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 ORP Olomouc  byly realizovány: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Integrovaný plán rozvoje území Olomouc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Integrovaný plán rozvoje města – městské parky</a:t>
            </a:r>
          </a:p>
          <a:p>
            <a:r>
              <a:rPr lang="cs-CZ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Integrovaný 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plán rozvoje města – atraktivní a konkurenceschopná Olomouc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 ORP Olomouc a Jeseník se nacházel nejmenší podíl obcí, které nemohly čerpat z ROP SM vzhledem k počtu 500 obyvatel ve srovnání se zbývajícími ORP v rámci.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Celkově je v OK 399 obcí z toho 170 obcí (43 %) nemohlo čerpat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ORP Konice – počet obcí 21 z toho nemohlo čerpat 14 obcí poměr je 67 %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ORP Olomouc poměr pouze 11% a ORP Jeseník 25%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52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Příspěvkové organizace</a:t>
            </a:r>
            <a:r>
              <a:rPr lang="cs-CZ" baseline="0" dirty="0" smtClean="0"/>
              <a:t> OK – střední školy, gymnázium, Léčebný ústav Paseka a Správa silnic Olomouckého kraje (za 1 mld. Kč)</a:t>
            </a:r>
          </a:p>
          <a:p>
            <a:r>
              <a:rPr lang="cs-CZ" dirty="0" smtClean="0"/>
              <a:t>Olomoucký</a:t>
            </a:r>
            <a:r>
              <a:rPr lang="cs-CZ" baseline="0" dirty="0" smtClean="0"/>
              <a:t> kraj byl podpořen dotací EU v celkové hodnotě 2,1 mld. Kč</a:t>
            </a:r>
          </a:p>
          <a:p>
            <a:endParaRPr lang="cs-CZ" dirty="0" smtClean="0"/>
          </a:p>
          <a:p>
            <a:r>
              <a:rPr lang="cs-CZ" dirty="0" smtClean="0"/>
              <a:t>131 projektů z</a:t>
            </a:r>
            <a:r>
              <a:rPr lang="cs-CZ" baseline="0" dirty="0" smtClean="0"/>
              <a:t> 683 tzn. necelých 20 % ve finančním vyjádření 35 %</a:t>
            </a:r>
            <a:endParaRPr lang="cs-CZ" dirty="0" smtClean="0"/>
          </a:p>
          <a:p>
            <a:r>
              <a:rPr lang="cs-CZ" dirty="0" smtClean="0"/>
              <a:t>82 projektů bylo zaměřeno na rekonstrukci silnic II a III třída a rekonstrukci</a:t>
            </a:r>
            <a:r>
              <a:rPr lang="cs-CZ" baseline="0" dirty="0" smtClean="0"/>
              <a:t> mostů.</a:t>
            </a:r>
          </a:p>
          <a:p>
            <a:endParaRPr lang="cs-CZ" baseline="0" dirty="0" smtClean="0"/>
          </a:p>
          <a:p>
            <a:r>
              <a:rPr lang="cs-CZ" baseline="0" dirty="0" smtClean="0"/>
              <a:t>Největší projekt – Silnice II/444 – 264 mil. Kč</a:t>
            </a:r>
          </a:p>
          <a:p>
            <a:r>
              <a:rPr lang="cs-CZ" baseline="0" dirty="0" smtClean="0"/>
              <a:t>Nejmenší projekt – Značení kulturních …. – 1 mil. Kč</a:t>
            </a:r>
          </a:p>
          <a:p>
            <a:r>
              <a:rPr lang="cs-CZ" baseline="0" dirty="0" smtClean="0"/>
              <a:t>Průměrně činila dotace ROP SM na 1 projekt 25 mil. Kč</a:t>
            </a:r>
          </a:p>
          <a:p>
            <a:endParaRPr lang="cs-CZ" baseline="0" dirty="0" smtClean="0"/>
          </a:p>
          <a:p>
            <a:r>
              <a:rPr lang="cs-CZ" baseline="0" dirty="0" smtClean="0"/>
              <a:t>Prioritní osa 2 – projekty této osy byly realizovány v oblastech: krizového řízení, zdravotnictví, školství, sociálních služeb</a:t>
            </a:r>
          </a:p>
          <a:p>
            <a:r>
              <a:rPr lang="cs-CZ" baseline="0" dirty="0" smtClean="0"/>
              <a:t>Prioritní osa 3 - 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potenciál cestovního ruchu a to jak kulturního, tak přírodního, není tento dostatečně využíván – projekty na podporu marketingové aktivity značení turistických cílů a rekonstrukce zámku v Čechách pod Kosířem</a:t>
            </a:r>
            <a:endParaRPr lang="cs-CZ" baseline="0" dirty="0" smtClean="0"/>
          </a:p>
          <a:p>
            <a:r>
              <a:rPr lang="cs-CZ" baseline="0" dirty="0" smtClean="0"/>
              <a:t>Prioritní osa 4- Technická pomoc jsou naše projekty od roku 2008 po současnost - </a:t>
            </a:r>
            <a:r>
              <a:rPr lang="cs-CZ" dirty="0" smtClean="0">
                <a:effectLst/>
              </a:rPr>
              <a:t>Specifickým cílem je zajištění dostatečné administrativní kapacity, efektivního řízení a implementace, informovanosti, kontroly, sledování a hodnocení ROP Střední Morava a posílení vnitřní absorpční kapacity.</a:t>
            </a:r>
            <a:endParaRPr lang="cs-CZ" baseline="0" dirty="0" smtClean="0"/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5568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/>
          <a:lstStyle/>
          <a:p>
            <a:r>
              <a:rPr lang="cs-CZ" sz="3600" dirty="0" smtClean="0">
                <a:solidFill>
                  <a:srgbClr val="003994"/>
                </a:solidFill>
              </a:rPr>
              <a:t>Projekty realizované ROP SM krajem a ORP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>
                <a:solidFill>
                  <a:srgbClr val="003994"/>
                </a:solidFill>
              </a:rPr>
              <a:t>Workshop pro zástupce ORP Olomouckého kraje </a:t>
            </a:r>
            <a:endParaRPr lang="cs-CZ" sz="2000" dirty="0">
              <a:solidFill>
                <a:srgbClr val="003994"/>
              </a:solidFill>
            </a:endParaRPr>
          </a:p>
          <a:p>
            <a:r>
              <a:rPr lang="cs-CZ" sz="2000" dirty="0" smtClean="0">
                <a:solidFill>
                  <a:srgbClr val="003994"/>
                </a:solidFill>
              </a:rPr>
              <a:t>23. 9. </a:t>
            </a:r>
            <a:r>
              <a:rPr lang="cs-CZ" sz="2000" dirty="0">
                <a:solidFill>
                  <a:srgbClr val="003994"/>
                </a:solidFill>
              </a:rPr>
              <a:t>2015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Souhrn projektů OK z ROP SM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0" y="1340768"/>
            <a:ext cx="9049420" cy="3140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75732" y="4725144"/>
            <a:ext cx="87849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FontTx/>
              <a:buNone/>
              <a:defRPr/>
            </a:pPr>
            <a:r>
              <a:rPr lang="cs-CZ" altLang="cs-CZ" sz="2200" b="1" u="sng" dirty="0"/>
              <a:t>Anotace projektů na Webu Olomouckého kraje:</a:t>
            </a:r>
          </a:p>
          <a:p>
            <a:pPr marL="0" indent="0" algn="just">
              <a:buFontTx/>
              <a:buNone/>
              <a:defRPr/>
            </a:pPr>
            <a:endParaRPr lang="cs-CZ" altLang="cs-CZ" sz="2200" b="1" u="sng" dirty="0"/>
          </a:p>
          <a:p>
            <a:pPr marL="0" indent="0" algn="just">
              <a:buFontTx/>
              <a:buNone/>
              <a:defRPr/>
            </a:pPr>
            <a:r>
              <a:rPr lang="cs-CZ" altLang="cs-CZ" sz="2200" u="sng" dirty="0">
                <a:solidFill>
                  <a:srgbClr val="002060"/>
                </a:solidFill>
              </a:rPr>
              <a:t>http://www.kr-olomoucky.cz/projekty-olomouckeho-kraje-cl-14.html</a:t>
            </a:r>
          </a:p>
        </p:txBody>
      </p:sp>
    </p:spTree>
    <p:extLst>
      <p:ext uri="{BB962C8B-B14F-4D97-AF65-F5344CB8AC3E}">
        <p14:creationId xmlns:p14="http://schemas.microsoft.com/office/powerpoint/2010/main" val="1160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7772400" cy="1362075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55576" y="3212976"/>
            <a:ext cx="7162055" cy="1193924"/>
          </a:xfrm>
        </p:spPr>
        <p:txBody>
          <a:bodyPr/>
          <a:lstStyle/>
          <a:p>
            <a:pPr algn="r"/>
            <a:endParaRPr lang="cs-CZ" dirty="0" smtClean="0"/>
          </a:p>
          <a:p>
            <a:pPr algn="r"/>
            <a:r>
              <a:rPr lang="cs-CZ" dirty="0" smtClean="0"/>
              <a:t>Ing. Petr Smička</a:t>
            </a:r>
          </a:p>
          <a:p>
            <a:pPr algn="r"/>
            <a:r>
              <a:rPr lang="cs-CZ" dirty="0"/>
              <a:t> </a:t>
            </a:r>
            <a:r>
              <a:rPr lang="cs-CZ" dirty="0" smtClean="0"/>
              <a:t>zaměstnanec Oddělení regionálního rozvoje OK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4681537" cy="1143000"/>
          </a:xfrm>
        </p:spPr>
        <p:txBody>
          <a:bodyPr/>
          <a:lstStyle/>
          <a:p>
            <a:r>
              <a:rPr lang="cs-CZ" dirty="0" smtClean="0"/>
              <a:t>Operační programy 2007-2013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7 regionálních operačních programů</a:t>
            </a:r>
          </a:p>
          <a:p>
            <a:pPr lvl="1"/>
            <a:r>
              <a:rPr lang="cs-CZ" dirty="0" smtClean="0"/>
              <a:t>Členěno dle NUTS 2, všechny kraje mimo hl. město Prahu</a:t>
            </a:r>
          </a:p>
          <a:p>
            <a:r>
              <a:rPr lang="cs-CZ" dirty="0" smtClean="0"/>
              <a:t>8 tematických operačních programů</a:t>
            </a:r>
          </a:p>
          <a:p>
            <a:pPr lvl="1"/>
            <a:r>
              <a:rPr lang="cs-CZ" dirty="0" smtClean="0"/>
              <a:t>Tematicky zaměřeny na dopravu, podnikatele, životní prostředí, vzdělávání, sociální oblast…</a:t>
            </a:r>
          </a:p>
          <a:p>
            <a:r>
              <a:rPr lang="cs-CZ" dirty="0" smtClean="0"/>
              <a:t>9 operačních programů k přeshraniční, meziregionální a nadnárodní spolupráci</a:t>
            </a:r>
          </a:p>
        </p:txBody>
      </p:sp>
    </p:spTree>
    <p:extLst>
      <p:ext uri="{BB962C8B-B14F-4D97-AF65-F5344CB8AC3E}">
        <p14:creationId xmlns:p14="http://schemas.microsoft.com/office/powerpoint/2010/main" val="84823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381773" cy="1143000"/>
          </a:xfrm>
        </p:spPr>
        <p:txBody>
          <a:bodyPr/>
          <a:lstStyle/>
          <a:p>
            <a:r>
              <a:rPr lang="cs-CZ" dirty="0" smtClean="0"/>
              <a:t>Evropské dotace v Olomouckém kraji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41869"/>
              </p:ext>
            </p:extLst>
          </p:nvPr>
        </p:nvGraphicFramePr>
        <p:xfrm>
          <a:off x="107504" y="1340768"/>
          <a:ext cx="903649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496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453781" cy="1143000"/>
          </a:xfrm>
        </p:spPr>
        <p:txBody>
          <a:bodyPr/>
          <a:lstStyle/>
          <a:p>
            <a:r>
              <a:rPr lang="cs-CZ" dirty="0" smtClean="0"/>
              <a:t>ROP SM za OK v číslech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79513" y="1412776"/>
            <a:ext cx="4176464" cy="5256584"/>
          </a:xfrm>
        </p:spPr>
        <p:txBody>
          <a:bodyPr/>
          <a:lstStyle/>
          <a:p>
            <a:r>
              <a:rPr lang="cs-CZ" dirty="0" smtClean="0"/>
              <a:t>9,1 mld. dotačních prostředků</a:t>
            </a:r>
          </a:p>
          <a:p>
            <a:r>
              <a:rPr lang="cs-CZ" dirty="0" smtClean="0"/>
              <a:t>667 projektů</a:t>
            </a:r>
          </a:p>
          <a:p>
            <a:r>
              <a:rPr lang="cs-CZ" dirty="0" smtClean="0"/>
              <a:t>Největší projekt</a:t>
            </a:r>
            <a:endParaRPr lang="cs-CZ" dirty="0"/>
          </a:p>
          <a:p>
            <a:pPr lvl="1"/>
            <a:r>
              <a:rPr lang="cs-CZ" dirty="0"/>
              <a:t>Obnova vozového parku </a:t>
            </a:r>
            <a:r>
              <a:rPr lang="cs-CZ" dirty="0" smtClean="0"/>
              <a:t>tramvají</a:t>
            </a:r>
          </a:p>
          <a:p>
            <a:pPr lvl="1"/>
            <a:r>
              <a:rPr lang="cs-CZ" dirty="0" smtClean="0"/>
              <a:t>Vybudování sportovně-rekreačního areálu „Kouty“</a:t>
            </a:r>
          </a:p>
          <a:p>
            <a:pPr lvl="1"/>
            <a:r>
              <a:rPr lang="cs-CZ" dirty="0" smtClean="0"/>
              <a:t>Revitalizace ulice Jiřího z Poděbrad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8315252"/>
              </p:ext>
            </p:extLst>
          </p:nvPr>
        </p:nvGraphicFramePr>
        <p:xfrm>
          <a:off x="3563888" y="1340768"/>
          <a:ext cx="5580113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1235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Prioritní osa 1 – Doprava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930645"/>
              </p:ext>
            </p:extLst>
          </p:nvPr>
        </p:nvGraphicFramePr>
        <p:xfrm>
          <a:off x="0" y="1340770"/>
          <a:ext cx="9143999" cy="551722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195736"/>
                <a:gridCol w="1080120"/>
                <a:gridCol w="1244167"/>
                <a:gridCol w="1168540"/>
                <a:gridCol w="1168540"/>
                <a:gridCol w="1143448"/>
                <a:gridCol w="1143448"/>
              </a:tblGrid>
              <a:tr h="74714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</a:rPr>
                        <a:t>Celkem ROP SM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Olomoucký kraj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</a:rPr>
                        <a:t>% podíl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42331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Počet projektů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Dotace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(mil. Kč)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Počet projektů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Dotace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(mil. Kč)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Počet projektů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</a:rPr>
                        <a:t>Dotace</a:t>
                      </a:r>
                      <a:endParaRPr lang="cs-CZ" sz="1900" dirty="0">
                        <a:effectLst/>
                        <a:latin typeface="+mj-lt"/>
                      </a:endParaRPr>
                    </a:p>
                  </a:txBody>
                  <a:tcPr marL="44450" marR="44450" marT="0" marB="0" anchor="ctr"/>
                </a:tc>
              </a:tr>
              <a:tr h="747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Silnice II. a III. třídy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163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5 226,41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86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2 539,77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</a:rPr>
                        <a:t>53 %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49 %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747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Veřejná doprava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40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1 452,15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21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810,74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53 %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56 %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747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Bezmotorová doprava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77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765,52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47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321,33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61 %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42 %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1053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CELKEM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b="1" dirty="0">
                          <a:effectLst/>
                          <a:latin typeface="+mj-lt"/>
                        </a:rPr>
                        <a:t>280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b="1" dirty="0">
                          <a:effectLst/>
                          <a:latin typeface="+mj-lt"/>
                        </a:rPr>
                        <a:t>7 444,08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b="1" dirty="0">
                          <a:effectLst/>
                          <a:latin typeface="+mj-lt"/>
                        </a:rPr>
                        <a:t>154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b="1" dirty="0">
                          <a:effectLst/>
                          <a:latin typeface="+mj-lt"/>
                        </a:rPr>
                        <a:t>3 671,84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55 %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9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49 %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280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885829" cy="1143000"/>
          </a:xfrm>
        </p:spPr>
        <p:txBody>
          <a:bodyPr/>
          <a:lstStyle/>
          <a:p>
            <a:r>
              <a:rPr lang="cs-CZ" dirty="0" smtClean="0"/>
              <a:t>Prioritní osa 2 – Integrovaný rozvoj a obnova regionu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397191"/>
              </p:ext>
            </p:extLst>
          </p:nvPr>
        </p:nvGraphicFramePr>
        <p:xfrm>
          <a:off x="0" y="1340766"/>
          <a:ext cx="9143999" cy="551903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267744"/>
                <a:gridCol w="1264235"/>
                <a:gridCol w="1050732"/>
                <a:gridCol w="1110134"/>
                <a:gridCol w="1110134"/>
                <a:gridCol w="1170510"/>
                <a:gridCol w="1170510"/>
              </a:tblGrid>
              <a:tr h="6358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Celkem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Olomoucký kraj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</a:rPr>
                        <a:t>% podíl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7309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Počet projektů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Dotace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(mil. Kč)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Počet projektů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Dotace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(mil. Kč)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Počet</a:t>
                      </a:r>
                      <a:r>
                        <a:rPr lang="cs-CZ" sz="19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projektů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Dotace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24277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</a:rPr>
                        <a:t>Rozvoj </a:t>
                      </a:r>
                      <a:r>
                        <a:rPr lang="cs-CZ" sz="1900" dirty="0">
                          <a:effectLst/>
                          <a:latin typeface="+mj-lt"/>
                        </a:rPr>
                        <a:t>měst nad </a:t>
                      </a:r>
                      <a:r>
                        <a:rPr lang="cs-CZ" sz="1900" dirty="0" smtClean="0">
                          <a:effectLst/>
                          <a:latin typeface="+mj-lt"/>
                        </a:rPr>
                        <a:t>5000 </a:t>
                      </a:r>
                      <a:r>
                        <a:rPr lang="cs-CZ" sz="1900" dirty="0">
                          <a:effectLst/>
                          <a:latin typeface="+mj-lt"/>
                        </a:rPr>
                        <a:t>obyvatel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249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4 362,33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145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1 933,01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58 %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44 %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358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Rozvoj venkova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365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2 898,94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217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1819,36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59 %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63 %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358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Podpora podnikání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19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322,63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7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>
                          <a:effectLst/>
                          <a:latin typeface="+mj-lt"/>
                        </a:rPr>
                        <a:t>188,55</a:t>
                      </a:r>
                      <a:endParaRPr lang="cs-CZ" sz="19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37 %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58 %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6358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dirty="0">
                          <a:effectLst/>
                          <a:latin typeface="+mj-lt"/>
                        </a:rPr>
                        <a:t>CELKEM</a:t>
                      </a:r>
                      <a:endParaRPr lang="cs-CZ" sz="19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b="1">
                          <a:effectLst/>
                          <a:latin typeface="+mj-lt"/>
                        </a:rPr>
                        <a:t>633</a:t>
                      </a:r>
                      <a:endParaRPr lang="cs-CZ" sz="19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b="1">
                          <a:effectLst/>
                          <a:latin typeface="+mj-lt"/>
                        </a:rPr>
                        <a:t>7 583,9</a:t>
                      </a:r>
                      <a:endParaRPr lang="cs-CZ" sz="19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b="1">
                          <a:effectLst/>
                          <a:latin typeface="+mj-lt"/>
                        </a:rPr>
                        <a:t>369</a:t>
                      </a:r>
                      <a:endParaRPr lang="cs-CZ" sz="19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b="1">
                          <a:effectLst/>
                          <a:latin typeface="+mj-lt"/>
                        </a:rPr>
                        <a:t>3 940,92</a:t>
                      </a:r>
                      <a:endParaRPr lang="cs-CZ" sz="1900" b="1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58 %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9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52 %</a:t>
                      </a:r>
                      <a:endParaRPr lang="cs-CZ" sz="19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094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Prioritní osa 3 – Cestovní ruch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093506"/>
              </p:ext>
            </p:extLst>
          </p:nvPr>
        </p:nvGraphicFramePr>
        <p:xfrm>
          <a:off x="0" y="1340768"/>
          <a:ext cx="9143999" cy="560873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55776"/>
                <a:gridCol w="1080120"/>
                <a:gridCol w="1239851"/>
                <a:gridCol w="920389"/>
                <a:gridCol w="1194259"/>
                <a:gridCol w="1076802"/>
                <a:gridCol w="1076802"/>
              </a:tblGrid>
              <a:tr h="4837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>
                          <a:effectLst/>
                          <a:latin typeface="+mj-lt"/>
                        </a:rPr>
                        <a:t>Celkem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Olomoucký kraj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  <a:r>
                        <a:rPr lang="cs-CZ" sz="18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podíl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92160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Počet projektů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Dotace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(mil. Kč)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Počet projektů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Dotace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(mil. Kč)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Počet</a:t>
                      </a:r>
                      <a:r>
                        <a:rPr lang="cs-CZ" sz="18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projektů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Dotace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7508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+mj-lt"/>
                        </a:rPr>
                        <a:t>Zvýšení atraktivity </a:t>
                      </a:r>
                      <a:r>
                        <a:rPr lang="cs-CZ" sz="1800" dirty="0" smtClean="0">
                          <a:effectLst/>
                          <a:latin typeface="+mj-lt"/>
                        </a:rPr>
                        <a:t>na </a:t>
                      </a:r>
                      <a:r>
                        <a:rPr lang="cs-CZ" sz="1800" dirty="0">
                          <a:effectLst/>
                          <a:latin typeface="+mj-lt"/>
                        </a:rPr>
                        <a:t>území IPRÚ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64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567,28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31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205,87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36 %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7508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+mj-lt"/>
                        </a:rPr>
                        <a:t>Zvýšení atraktivity </a:t>
                      </a:r>
                      <a:r>
                        <a:rPr lang="cs-CZ" sz="1800" dirty="0" smtClean="0">
                          <a:effectLst/>
                          <a:latin typeface="+mj-lt"/>
                        </a:rPr>
                        <a:t>mimo </a:t>
                      </a:r>
                      <a:r>
                        <a:rPr lang="cs-CZ" sz="1800" dirty="0">
                          <a:effectLst/>
                          <a:latin typeface="+mj-lt"/>
                        </a:rPr>
                        <a:t>území IPRÚ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75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678,07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39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323,06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52 %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11435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+mj-lt"/>
                        </a:rPr>
                        <a:t>Rozvoj služeb </a:t>
                      </a:r>
                      <a:r>
                        <a:rPr lang="cs-CZ" sz="1800" dirty="0" smtClean="0">
                          <a:effectLst/>
                          <a:latin typeface="+mj-lt"/>
                        </a:rPr>
                        <a:t>zajišťovaný </a:t>
                      </a:r>
                      <a:r>
                        <a:rPr lang="cs-CZ" sz="1800" dirty="0">
                          <a:effectLst/>
                          <a:latin typeface="+mj-lt"/>
                        </a:rPr>
                        <a:t>podnikatelskými subjekty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144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1 863,38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66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861,68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46 %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46 %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7508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effectLst/>
                          <a:latin typeface="+mj-lt"/>
                        </a:rPr>
                        <a:t>Koordinovaný rozvoj a propagace </a:t>
                      </a:r>
                      <a:r>
                        <a:rPr lang="cs-CZ" sz="1800" dirty="0" smtClean="0">
                          <a:effectLst/>
                          <a:latin typeface="+mj-lt"/>
                        </a:rPr>
                        <a:t>produktů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17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167,33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8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71,29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47 %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43 %</a:t>
                      </a:r>
                      <a:endParaRPr lang="cs-CZ" sz="18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  <a:tr h="7157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>
                          <a:effectLst/>
                          <a:latin typeface="+mj-lt"/>
                        </a:rPr>
                        <a:t>CELKEM</a:t>
                      </a:r>
                      <a:endParaRPr lang="cs-CZ" sz="18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b="1" dirty="0">
                          <a:effectLst/>
                          <a:latin typeface="+mj-lt"/>
                        </a:rPr>
                        <a:t>300</a:t>
                      </a:r>
                      <a:endParaRPr lang="cs-CZ" sz="18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b="1" dirty="0">
                          <a:effectLst/>
                          <a:latin typeface="+mj-lt"/>
                        </a:rPr>
                        <a:t>3 276,06</a:t>
                      </a:r>
                      <a:endParaRPr lang="cs-CZ" sz="18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b="1" dirty="0">
                          <a:effectLst/>
                          <a:latin typeface="+mj-lt"/>
                        </a:rPr>
                        <a:t>144</a:t>
                      </a:r>
                      <a:endParaRPr lang="cs-CZ" sz="18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b="1" dirty="0">
                          <a:effectLst/>
                          <a:latin typeface="+mj-lt"/>
                        </a:rPr>
                        <a:t>1 461,89</a:t>
                      </a:r>
                      <a:endParaRPr lang="cs-CZ" sz="18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48 %</a:t>
                      </a:r>
                      <a:endParaRPr lang="cs-CZ" sz="18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R="107950" algn="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cs-CZ" sz="18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45 %</a:t>
                      </a:r>
                      <a:endParaRPr lang="cs-CZ" sz="1800" b="1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07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58" y="-273250"/>
            <a:ext cx="5235486" cy="7405241"/>
          </a:xfrm>
        </p:spPr>
      </p:pic>
    </p:spTree>
    <p:extLst>
      <p:ext uri="{BB962C8B-B14F-4D97-AF65-F5344CB8AC3E}">
        <p14:creationId xmlns:p14="http://schemas.microsoft.com/office/powerpoint/2010/main" val="67422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669805" cy="1143000"/>
          </a:xfrm>
        </p:spPr>
        <p:txBody>
          <a:bodyPr/>
          <a:lstStyle/>
          <a:p>
            <a:r>
              <a:rPr lang="cs-CZ" dirty="0" smtClean="0"/>
              <a:t>Olomoucký kraj v ROP SM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362950" cy="4857403"/>
          </a:xfrm>
        </p:spPr>
        <p:txBody>
          <a:bodyPr/>
          <a:lstStyle/>
          <a:p>
            <a:r>
              <a:rPr lang="cs-CZ" dirty="0" smtClean="0"/>
              <a:t>Projekty předkládal Olomoucký kraj a 7 organizací zřizovaných Olomouckým krajem</a:t>
            </a:r>
          </a:p>
          <a:p>
            <a:pPr lvl="1"/>
            <a:r>
              <a:rPr lang="cs-CZ" dirty="0" smtClean="0"/>
              <a:t>Dotace ROP SM: cca 3,2 mld. Kč</a:t>
            </a:r>
          </a:p>
          <a:p>
            <a:pPr lvl="1"/>
            <a:r>
              <a:rPr lang="cs-CZ" dirty="0" smtClean="0"/>
              <a:t>Počet projektů: 131</a:t>
            </a:r>
          </a:p>
          <a:p>
            <a:pPr lvl="1"/>
            <a:r>
              <a:rPr lang="cs-CZ" dirty="0"/>
              <a:t>Největší projekt </a:t>
            </a:r>
            <a:r>
              <a:rPr lang="cs-CZ" dirty="0" smtClean="0"/>
              <a:t>: Silnice </a:t>
            </a:r>
            <a:r>
              <a:rPr lang="cs-CZ" dirty="0"/>
              <a:t>II/444 Mohelnice </a:t>
            </a:r>
            <a:r>
              <a:rPr lang="cs-CZ" dirty="0" smtClean="0"/>
              <a:t>– Stavenice</a:t>
            </a:r>
          </a:p>
          <a:p>
            <a:pPr lvl="1"/>
            <a:r>
              <a:rPr lang="cs-CZ" dirty="0"/>
              <a:t>Nejmenší projekt: Značení kulturních a turistických cílů v Olomouckém kraji II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2593154307"/>
              </p:ext>
            </p:extLst>
          </p:nvPr>
        </p:nvGraphicFramePr>
        <p:xfrm>
          <a:off x="179512" y="4437112"/>
          <a:ext cx="8568952" cy="2394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1181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13119</TotalTime>
  <Words>1332</Words>
  <Application>Microsoft Office PowerPoint</Application>
  <PresentationFormat>Předvádění na obrazovce (4:3)</PresentationFormat>
  <Paragraphs>259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Výchozí návrh</vt:lpstr>
      <vt:lpstr>Projekty realizované ROP SM krajem a ORP</vt:lpstr>
      <vt:lpstr>Operační programy 2007-2013</vt:lpstr>
      <vt:lpstr>Evropské dotace v Olomouckém kraji</vt:lpstr>
      <vt:lpstr>ROP SM za OK v číslech</vt:lpstr>
      <vt:lpstr>Prioritní osa 1 – Doprava</vt:lpstr>
      <vt:lpstr>Prioritní osa 2 – Integrovaný rozvoj a obnova regionu</vt:lpstr>
      <vt:lpstr>Prioritní osa 3 – Cestovní ruch</vt:lpstr>
      <vt:lpstr>Prezentace aplikace PowerPoint</vt:lpstr>
      <vt:lpstr>Olomoucký kraj v ROP SM</vt:lpstr>
      <vt:lpstr>Souhrn projektů OK z ROP SM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Smička Petr</cp:lastModifiedBy>
  <cp:revision>638</cp:revision>
  <cp:lastPrinted>2015-09-22T12:51:52Z</cp:lastPrinted>
  <dcterms:created xsi:type="dcterms:W3CDTF">2008-04-28T11:39:29Z</dcterms:created>
  <dcterms:modified xsi:type="dcterms:W3CDTF">2015-10-09T09:15:58Z</dcterms:modified>
</cp:coreProperties>
</file>