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6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9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580158-0456-4685-9E6B-59E19BF7E6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BA17B56-4700-4211-91DE-01DB65947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8E2E1C5-0E0D-4E31-8DAE-2C76DD7C5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0D452F7-3B68-4EAD-9B32-30E001918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F963C58-CEAE-4011-B564-CC708D9B2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AAFCAA-8435-4458-8BA7-A0E911427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01734CF-119B-4318-8000-0CFB2DE7C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4F70514-36E0-4ECB-80DE-AB71E40F8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63046A0-2904-4A4D-8A64-84F3FF3C4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B4C51EC-9CF7-4A3D-A8CA-D3DA0971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2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77160EBF-D9C4-447A-ABF7-743A2A0CC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AB6FB3B-69A4-45A9-8F5D-AD0F7DBC3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D2B6D6-713D-473C-8644-A7D9FF784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552EAA7-86CD-4D50-B8EE-E2729ED4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85D4E80-7160-4B41-8149-3D3905038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5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1D3832-58C9-4C21-B1F3-637B1CB5A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87DC78-7F09-4DA2-910A-489156FCB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17C0246-763C-45E7-8785-964815589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324FF1-6B1E-4694-8A91-6AA3007A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BA18D9F-F95E-4215-9450-886E2D25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5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D201B2-D5A4-4DBA-BE4B-975009B08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9BDF14B-221C-488C-B1F6-77E4EF3B2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D71211E-ADE6-4806-8044-8E0673E91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C2713C2-4082-4C03-AAEB-FCE91628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94DB2F-112E-47A4-96D8-531E01301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26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C1155F-63AC-4B5B-8733-57CC0C4DD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FA68E0-25E6-47A3-A30B-65C8712950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F5D8370-F739-4EBD-A387-86372469E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B63CB80-DB4D-4898-8793-717BA1E3B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2426F41-EDAA-4609-B254-FAD67B9A9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36E3E00-9212-4FEB-A59F-C60FC23EA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1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F1BC37-33C1-4A0B-BB42-0C33C6B88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150B835-BDE0-435F-B61B-7EF6E9035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D3E8340-6FEC-46CC-A860-DE2355AFD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F2BDCD2-020A-4FEE-9195-F87B04F99A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260D0B9-DC3F-4F02-8BED-3F47FBC02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4C2888A-73DA-4A59-AC0B-AF0E1247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DCC2401-F7AE-4E9E-BE1C-030C4D471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4E5D4F2-8698-417A-8D05-68DF4FF3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5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02879B-F4F4-4819-9626-E3657BBEF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1AC4D2B-FBE5-4C4F-8912-612DA2BD3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0EA5EAD-58C1-4999-9A78-212273CC3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5C138DE-037A-4C2C-B22A-2CCC397E0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6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4F266A5-F06A-48BD-90B8-37A502EA6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26EC23AD-1236-429A-8B2E-C8956A23B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02BF285-E15B-4850-9101-8D7936C58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6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682B9A-1B93-49E5-9A62-BEA4758E1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2C54C43-9967-44FC-ACCD-2E52A6F16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3851F67-153F-48C8-8608-E2FD306BD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70216B0-7A81-44FB-94A1-8C5609F0C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1F47AEE-40FD-4DB8-B237-AF4F9C6B9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6A185FF-0108-4C4E-98AB-8984FB7A4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52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66D1C5-AB3E-432A-8AEC-8010C6C8F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19E929A-3F5D-4B15-A1CE-23B19A6B7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D501529-A808-4681-A272-6117A440F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D7D468B-CA50-4E6C-80B4-F8E0991DE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0A0F93F-AD16-4DF8-B036-C4EEE080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CF401F5-7605-46BE-8253-6100569A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5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39BEA22-0014-4C9B-B0BA-5559BEDA6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E39D8F1-186B-44AA-81CD-4D4639822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56A3425-4358-40A9-8387-80F24ABF3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624D6-0685-41AD-89E2-8D0AC08D7E1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8A28CF2-8B0D-496E-9AC8-F7C7C1F040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6AE4C4B-9320-4DBA-9D79-80A63FDBF4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FBDBF-1F8D-4E59-B046-51414BF2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21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krajina.npi.cz/zakladni-skola" TargetMode="External"/><Relationship Id="rId2" Type="http://schemas.openxmlformats.org/officeDocument/2006/relationships/hyperlink" Target="https://ukrajina.npi.cz/skolk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rajina.npi.cz/cestin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ukrajina.npi.cz/dusevni-klim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izinci.npi.cz/novy-cizinec-omj-ve-tride/" TargetMode="External"/><Relationship Id="rId7" Type="http://schemas.openxmlformats.org/officeDocument/2006/relationships/hyperlink" Target="https://cizinci.npi.cz/kurikulum/" TargetMode="External"/><Relationship Id="rId2" Type="http://schemas.openxmlformats.org/officeDocument/2006/relationships/hyperlink" Target="https://cizinci.npi.cz/metodika/on-line-zdroj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izinci.npi.cz/novy-system/" TargetMode="External"/><Relationship Id="rId5" Type="http://schemas.openxmlformats.org/officeDocument/2006/relationships/hyperlink" Target="https://cizinci.npi.cz/jednoduse-cesky-video-navod-cjd/" TargetMode="External"/><Relationship Id="rId4" Type="http://schemas.openxmlformats.org/officeDocument/2006/relationships/hyperlink" Target="https://cizinci.npi.cz/7132-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E9FE6E-1EF9-4A36-924B-E0BE8A28BC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 Možnosti integrace dětí/žáků z Ukrajiny ve školách a školských zařízeních od září 2022</a:t>
            </a:r>
            <a:endParaRPr lang="en-US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FB1BBA3-E7D3-4A2A-B63B-2EC8B7E985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Mgr. Irena </a:t>
            </a:r>
            <a:r>
              <a:rPr lang="cs-CZ" dirty="0" err="1"/>
              <a:t>Balaban</a:t>
            </a:r>
            <a:r>
              <a:rPr lang="cs-CZ" dirty="0"/>
              <a:t> Cakirpaloglu, Ph.D.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815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CCB936-318C-46B8-90F1-8BDE4AC8F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Ke stažení: 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E3837D-EB13-4566-BD7C-63DAEB080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MŠ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https://ukrajina.npi.cz/skolka</a:t>
            </a:r>
            <a:endParaRPr lang="cs-CZ" dirty="0"/>
          </a:p>
          <a:p>
            <a:r>
              <a:rPr lang="cs-CZ" dirty="0"/>
              <a:t>ZŠ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https://ukrajina.npi.cz/zakladni-skola</a:t>
            </a:r>
            <a:endParaRPr lang="cs-CZ" dirty="0"/>
          </a:p>
          <a:p>
            <a:r>
              <a:rPr lang="cs-CZ" dirty="0"/>
              <a:t>Pomoc s češtinou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https://ukrajina.npi.cz/cestina</a:t>
            </a:r>
            <a:endParaRPr lang="cs-CZ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52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34CE41-30FA-4C55-AB87-F53861722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Ke stažení: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68E91C-2D50-4CF2-87DD-F9593012B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Duševní klima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https://ukrajina.npi.cz/dusevni-klima</a:t>
            </a:r>
            <a:endParaRPr lang="cs-CZ" dirty="0"/>
          </a:p>
          <a:p>
            <a:r>
              <a:rPr lang="cs-CZ" dirty="0"/>
              <a:t>Vzdělávací nabídka pro SŠ</a:t>
            </a:r>
          </a:p>
          <a:p>
            <a:pPr marL="0" indent="0">
              <a:buNone/>
            </a:pPr>
            <a:r>
              <a:rPr lang="en-US" dirty="0"/>
              <a:t>https://www.npi.cz/images/ukrajina/Vzdelavaci_nabidka_UKR_OLK.pdf</a:t>
            </a:r>
          </a:p>
        </p:txBody>
      </p:sp>
    </p:spTree>
    <p:extLst>
      <p:ext uri="{BB962C8B-B14F-4D97-AF65-F5344CB8AC3E}">
        <p14:creationId xmlns:p14="http://schemas.microsoft.com/office/powerpoint/2010/main" val="2585668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210307-5C52-46C1-86B6-5942E545F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085BE34-1AD7-4E18-BD02-D151AEEE7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Kontakt:</a:t>
            </a:r>
          </a:p>
          <a:p>
            <a:pPr marL="0" indent="0">
              <a:buNone/>
            </a:pPr>
            <a:r>
              <a:rPr lang="cs-CZ" dirty="0"/>
              <a:t>Mgr. Irena </a:t>
            </a:r>
            <a:r>
              <a:rPr lang="cs-CZ" dirty="0" err="1"/>
              <a:t>Balaban</a:t>
            </a:r>
            <a:r>
              <a:rPr lang="cs-CZ" dirty="0"/>
              <a:t> Cakirpaloglu, PhD.</a:t>
            </a:r>
          </a:p>
          <a:p>
            <a:pPr marL="0" indent="0">
              <a:buNone/>
            </a:pPr>
            <a:r>
              <a:rPr lang="cs-CZ" dirty="0"/>
              <a:t>KP NPI ČR, Wellnerova 25, 779 00</a:t>
            </a:r>
          </a:p>
          <a:p>
            <a:pPr marL="0" indent="0">
              <a:buNone/>
            </a:pPr>
            <a:r>
              <a:rPr lang="cs-CZ" dirty="0"/>
              <a:t>Email: </a:t>
            </a:r>
            <a:r>
              <a:rPr lang="cs-CZ" dirty="0" err="1"/>
              <a:t>irena.Cakirpaloglu</a:t>
            </a:r>
            <a:r>
              <a:rPr lang="cs-CZ" dirty="0"/>
              <a:t> (</a:t>
            </a:r>
            <a:r>
              <a:rPr lang="cs-CZ" dirty="0" err="1"/>
              <a:t>at</a:t>
            </a:r>
            <a:r>
              <a:rPr lang="cs-CZ" dirty="0"/>
              <a:t>)npi.cz</a:t>
            </a:r>
          </a:p>
          <a:p>
            <a:pPr marL="0" indent="0">
              <a:buNone/>
            </a:pPr>
            <a:r>
              <a:rPr lang="cs-CZ" dirty="0"/>
              <a:t>GSM: 778 880 449</a:t>
            </a:r>
          </a:p>
        </p:txBody>
      </p:sp>
    </p:spTree>
    <p:extLst>
      <p:ext uri="{BB962C8B-B14F-4D97-AF65-F5344CB8AC3E}">
        <p14:creationId xmlns:p14="http://schemas.microsoft.com/office/powerpoint/2010/main" val="1913201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CEB9F2-9FCA-4770-8CC4-28B1485D8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Současná situace ve vzdělávání ukrajinských dětí/žáků na českých školách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C2992E-690A-493E-8508-0A578BAFF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 Metodika Lex Ukrajina II</a:t>
            </a:r>
          </a:p>
          <a:p>
            <a:r>
              <a:rPr lang="cs-CZ" dirty="0"/>
              <a:t>Doporučení pro úpravu vzdělávacího obsahu a hodnocení ukrajinských žáků</a:t>
            </a:r>
          </a:p>
          <a:p>
            <a:r>
              <a:rPr lang="cs-CZ" dirty="0"/>
              <a:t>Jazyková příprava a přijímání žáků cizinců na středních školách (vyhláška č.250/2022 </a:t>
            </a:r>
            <a:r>
              <a:rPr lang="cs-CZ" dirty="0" err="1"/>
              <a:t>Sb</a:t>
            </a:r>
            <a:r>
              <a:rPr lang="cs-CZ" dirty="0"/>
              <a:t>)</a:t>
            </a:r>
          </a:p>
          <a:p>
            <a:r>
              <a:rPr lang="cs-CZ" dirty="0"/>
              <a:t>Jazyková příprava žáků cizinců na základních školách </a:t>
            </a:r>
          </a:p>
          <a:p>
            <a:r>
              <a:rPr lang="cs-CZ" dirty="0"/>
              <a:t>Jazyková příprava v MŠ</a:t>
            </a:r>
          </a:p>
          <a:p>
            <a:r>
              <a:rPr lang="cs-CZ" dirty="0"/>
              <a:t>Prostředky z Národního plánu obnovy na doučování</a:t>
            </a:r>
          </a:p>
          <a:p>
            <a:r>
              <a:rPr lang="cs-CZ" dirty="0"/>
              <a:t>Adaptační skupiny pro ukrajinské děti</a:t>
            </a:r>
          </a:p>
          <a:p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36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2219EE-D987-47A2-869B-729829CB5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Podpůrné personální pozice v MŠ, ZŠ a SŠ na podporu začleňování ukrajinských dětí/žáků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051750-5A88-48F2-B819-C872BC63F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6511"/>
            <a:ext cx="10515600" cy="4050451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Ukrajinský asistent pro MŠ, ZŠ, SŠ, konzervatoře -edu.cz/Ukrajina</a:t>
            </a:r>
          </a:p>
          <a:p>
            <a:pPr marL="0" indent="0">
              <a:buNone/>
            </a:pPr>
            <a:r>
              <a:rPr lang="cs-CZ" dirty="0"/>
              <a:t>Dvojjazyčný asistent v MŠ, ZŠ, SŠ -https://opjak.cz/</a:t>
            </a:r>
          </a:p>
          <a:p>
            <a:pPr marL="0" indent="0">
              <a:buNone/>
            </a:pPr>
            <a:r>
              <a:rPr lang="cs-CZ" dirty="0"/>
              <a:t>Školní asistent v MŠ, ZŠ, SŠ - https://opjak.cz/</a:t>
            </a:r>
          </a:p>
          <a:p>
            <a:pPr marL="0" indent="0">
              <a:buNone/>
            </a:pPr>
            <a:r>
              <a:rPr lang="cs-CZ" dirty="0"/>
              <a:t>Sociální pedagog v MŠ, ZŠ, SŠ - https://opjak.cz/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50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E79F6A-18D9-42C3-9F10-C6FE21A1C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Metodická podpora NPI ČR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B801F2B-A3AF-4FD6-821E-7E68AEBB6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Stálá nabídka – odborného poradenství</a:t>
            </a:r>
          </a:p>
          <a:p>
            <a:pPr marL="0" indent="0">
              <a:buNone/>
            </a:pPr>
            <a:r>
              <a:rPr lang="cs-CZ" dirty="0"/>
              <a:t>		     - metodické materiály ke stažení (MŠ, ZŠ, SŠ)</a:t>
            </a:r>
          </a:p>
          <a:p>
            <a:pPr marL="0" indent="0">
              <a:buNone/>
            </a:pPr>
            <a:r>
              <a:rPr lang="cs-CZ" dirty="0"/>
              <a:t>                            - DVPP</a:t>
            </a:r>
          </a:p>
          <a:p>
            <a:pPr marL="0" indent="0">
              <a:buNone/>
            </a:pPr>
            <a:r>
              <a:rPr lang="cs-CZ" dirty="0"/>
              <a:t>                            - překlady/tlumočení pro školy a ŠPZ</a:t>
            </a:r>
          </a:p>
          <a:p>
            <a:pPr marL="0" indent="0">
              <a:buNone/>
            </a:pPr>
            <a:r>
              <a:rPr lang="cs-CZ" dirty="0"/>
              <a:t>                             - týdenní online konzultace v každém kraji</a:t>
            </a:r>
          </a:p>
          <a:p>
            <a:pPr marL="0" indent="0">
              <a:buNone/>
            </a:pPr>
            <a:r>
              <a:rPr lang="cs-CZ" dirty="0"/>
              <a:t>                             - měsíční online semináře na vybrané téma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Webové portály: cizinci.npi.cz</a:t>
            </a:r>
          </a:p>
          <a:p>
            <a:pPr marL="0" indent="0">
              <a:buNone/>
            </a:pPr>
            <a:r>
              <a:rPr lang="cs-CZ" dirty="0"/>
              <a:t>                              ukrajina.npi.cz</a:t>
            </a:r>
          </a:p>
          <a:p>
            <a:pPr marL="0" indent="0">
              <a:buNone/>
            </a:pPr>
            <a:r>
              <a:rPr lang="cs-CZ" dirty="0"/>
              <a:t>                               edu.cz</a:t>
            </a:r>
          </a:p>
        </p:txBody>
      </p:sp>
    </p:spTree>
    <p:extLst>
      <p:ext uri="{BB962C8B-B14F-4D97-AF65-F5344CB8AC3E}">
        <p14:creationId xmlns:p14="http://schemas.microsoft.com/office/powerpoint/2010/main" val="1703170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748A62-6D19-4534-BB43-00055A5F5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Metodická podpora NPI ČR 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1CDFAE-D1E7-4B8F-9513-9C79B98A4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ŠPZ: </a:t>
            </a:r>
          </a:p>
          <a:p>
            <a:r>
              <a:rPr lang="cs-CZ" dirty="0"/>
              <a:t>Překlad vzorových dokumentů po dohodě s MŠMT – online distribuce do všech ŠPZ</a:t>
            </a:r>
          </a:p>
          <a:p>
            <a:r>
              <a:rPr lang="cs-CZ" dirty="0"/>
              <a:t>Online kazuistické semináře pro psychology a speciální pedagogy</a:t>
            </a:r>
          </a:p>
          <a:p>
            <a:r>
              <a:rPr lang="cs-CZ" dirty="0"/>
              <a:t>Semináře/webináře k průběhu poradenského procesu/specifikaci diagnostické činnosti a podpůrným opatření</a:t>
            </a:r>
          </a:p>
          <a:p>
            <a:r>
              <a:rPr lang="cs-CZ" dirty="0"/>
              <a:t>Překlad obecných informaci k poradenskému systému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7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224A26-32A7-4E2C-AD63-216F7CC4F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Metodická podpora NPI ČR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F8498C8-EA17-4BFF-B8B8-DE0A62D82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ŘEDITELÉ:</a:t>
            </a:r>
          </a:p>
          <a:p>
            <a:r>
              <a:rPr lang="cs-CZ" dirty="0"/>
              <a:t>Newsletter s materiály k úpravě legislativy (lex Ukrajina)</a:t>
            </a:r>
          </a:p>
          <a:p>
            <a:r>
              <a:rPr lang="cs-CZ" dirty="0"/>
              <a:t>Set základních formulářů v UA (jídelna, vyzvedávání, bezinfekčnost…)</a:t>
            </a:r>
          </a:p>
          <a:p>
            <a:r>
              <a:rPr lang="cs-CZ" dirty="0"/>
              <a:t>Metodika k úpravě školního a klasifikačního řadu</a:t>
            </a:r>
          </a:p>
          <a:p>
            <a:r>
              <a:rPr lang="cs-CZ" dirty="0"/>
              <a:t>Metodická doporučení k přijímání žáků do 1. ročníků a zařazování do vyšších ročníků SOV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15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F4AEFD-66B4-495E-B2A4-A51D3DCB4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Metodická podpora NPI ČR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A60A40-7E3A-4A5B-A21D-E780C1C5E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dirty="0"/>
              <a:t>UČITELÉ:</a:t>
            </a:r>
          </a:p>
          <a:p>
            <a:r>
              <a:rPr lang="cs-CZ" dirty="0"/>
              <a:t>Výukové materiály a pracovní listy – </a:t>
            </a:r>
            <a:r>
              <a:rPr lang="cs-CZ" dirty="0" err="1"/>
              <a:t>Mitzi</a:t>
            </a:r>
            <a:r>
              <a:rPr lang="cs-CZ" dirty="0"/>
              <a:t> a </a:t>
            </a:r>
            <a:r>
              <a:rPr lang="cs-CZ" dirty="0" err="1"/>
              <a:t>Maus</a:t>
            </a:r>
            <a:r>
              <a:rPr lang="cs-CZ" dirty="0"/>
              <a:t> (ČJ)</a:t>
            </a:r>
          </a:p>
          <a:p>
            <a:r>
              <a:rPr lang="cs-CZ" dirty="0"/>
              <a:t>Překlady klíčových termínů pro jednotlivé obory vzdělání</a:t>
            </a:r>
          </a:p>
          <a:p>
            <a:r>
              <a:rPr lang="cs-CZ" dirty="0"/>
              <a:t>Rozcestník s nabídkou existujících učebnic</a:t>
            </a:r>
          </a:p>
          <a:p>
            <a:r>
              <a:rPr lang="cs-CZ" dirty="0"/>
              <a:t>Didaktické a metodické materiály výuky ČJ jako druhého jazyka – dostupné ke stažení na cizinci.npi.cz</a:t>
            </a:r>
          </a:p>
          <a:p>
            <a:r>
              <a:rPr lang="cs-CZ" dirty="0"/>
              <a:t>Modelové ukázky úlohy, pracovní listy a přístup k hodnocení</a:t>
            </a:r>
          </a:p>
          <a:p>
            <a:r>
              <a:rPr lang="cs-CZ" dirty="0"/>
              <a:t>Webináře k didaktice ČJ jako druhého jazyka </a:t>
            </a:r>
          </a:p>
          <a:p>
            <a:r>
              <a:rPr lang="cs-CZ" dirty="0"/>
              <a:t>10-téro pro hodnocení chování a docházky žáků</a:t>
            </a:r>
          </a:p>
          <a:p>
            <a:r>
              <a:rPr lang="cs-CZ" dirty="0"/>
              <a:t>Výuková videa – 10 dílů dostupné, 20 dílů k natočení</a:t>
            </a:r>
          </a:p>
          <a:p>
            <a:r>
              <a:rPr lang="cs-CZ" dirty="0"/>
              <a:t>Články a metodiky pro práci s heterogenním kolektivem</a:t>
            </a:r>
          </a:p>
          <a:p>
            <a:r>
              <a:rPr lang="cs-CZ" dirty="0"/>
              <a:t>Jednoduchý orientační test úrovně ČJ do A2</a:t>
            </a:r>
          </a:p>
          <a:p>
            <a:r>
              <a:rPr lang="cs-CZ" dirty="0"/>
              <a:t>Metodické materiály pro komunikaci s rodiči</a:t>
            </a:r>
          </a:p>
          <a:p>
            <a:r>
              <a:rPr lang="cs-CZ" dirty="0"/>
              <a:t>Rozcestník a návody překladače online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5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470379-E925-45FE-A6FF-E472EC9F3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Metodická podpora NPI ČR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D2D589-4732-474E-9E90-CB6BBE48A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ŠPP:</a:t>
            </a:r>
          </a:p>
          <a:p>
            <a:r>
              <a:rPr lang="cs-CZ" dirty="0"/>
              <a:t>Kazuistické semináře pro metodiky prevence</a:t>
            </a:r>
          </a:p>
          <a:p>
            <a:r>
              <a:rPr lang="cs-CZ" dirty="0"/>
              <a:t>Asynchronní webinář ke krizové intervenci</a:t>
            </a:r>
          </a:p>
          <a:p>
            <a:r>
              <a:rPr lang="cs-CZ" dirty="0"/>
              <a:t>Kazuistické semináře pro výchovné poradce (podpora pro práci se žáky v heterogenním kolektivu)</a:t>
            </a:r>
          </a:p>
          <a:p>
            <a:endParaRPr lang="cs-CZ" dirty="0"/>
          </a:p>
          <a:p>
            <a:r>
              <a:rPr lang="cs-CZ" dirty="0"/>
              <a:t>DVPP – práce se žáky s OMJ/osvojování ČJ/sociální začleňování děti</a:t>
            </a:r>
          </a:p>
          <a:p>
            <a:r>
              <a:rPr lang="cs-CZ" dirty="0"/>
              <a:t>Kvalifikační studium pro AP (šablony OP JAK, Lex Ukrajina 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7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03AA66-6783-4579-8921-49D89F2AC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Ke stažení: </a:t>
            </a:r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5E8AC0-65E1-40B0-8BD2-143C43C45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021"/>
            <a:ext cx="10515600" cy="5184742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Videa – co mám dělat když…integrace/výuka ČJ/hodnocení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https://cizinci.npi.cz/metodika/on-line-zdroje/</a:t>
            </a:r>
            <a:endParaRPr lang="cs-CZ" dirty="0"/>
          </a:p>
          <a:p>
            <a:r>
              <a:rPr lang="cs-CZ" dirty="0"/>
              <a:t>Nový cizinec ve třídě (MŠ, ZŠ, SŠ)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https://cizinci.npi.cz/novy-cizinec-omj-ve-tride/</a:t>
            </a:r>
            <a:endParaRPr lang="cs-CZ" dirty="0"/>
          </a:p>
          <a:p>
            <a:r>
              <a:rPr lang="cs-CZ" dirty="0"/>
              <a:t>První kroky ve výuce ČJ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https://cizinci.npi.cz/7132-2/</a:t>
            </a:r>
            <a:endParaRPr lang="cs-CZ" dirty="0"/>
          </a:p>
          <a:p>
            <a:r>
              <a:rPr lang="cs-CZ" dirty="0"/>
              <a:t>10 videa – jak učit ČJ</a:t>
            </a:r>
          </a:p>
          <a:p>
            <a:pPr marL="0" indent="0">
              <a:buNone/>
            </a:pPr>
            <a:r>
              <a:rPr lang="en-US" dirty="0">
                <a:hlinkClick r:id="rId5"/>
              </a:rPr>
              <a:t>https://cizinci.npi.cz/jednoduse-cesky-video-navod-cjd/</a:t>
            </a:r>
            <a:endParaRPr lang="cs-CZ" dirty="0"/>
          </a:p>
          <a:p>
            <a:r>
              <a:rPr lang="cs-CZ" dirty="0"/>
              <a:t>Systém bezplatné jazykové podpory</a:t>
            </a:r>
          </a:p>
          <a:p>
            <a:pPr marL="0" indent="0">
              <a:buNone/>
            </a:pPr>
            <a:r>
              <a:rPr lang="cs-CZ" dirty="0">
                <a:hlinkClick r:id="rId6"/>
              </a:rPr>
              <a:t>https://cizinci.npi.cz/novy-system/</a:t>
            </a:r>
            <a:endParaRPr lang="cs-CZ" dirty="0"/>
          </a:p>
          <a:p>
            <a:r>
              <a:rPr lang="cs-CZ" dirty="0"/>
              <a:t>Kurikulum ČJ a orientační jazykový test</a:t>
            </a:r>
          </a:p>
          <a:p>
            <a:pPr marL="0" indent="0">
              <a:buNone/>
            </a:pPr>
            <a:r>
              <a:rPr lang="cs-CZ" dirty="0">
                <a:hlinkClick r:id="rId7"/>
              </a:rPr>
              <a:t>https://cizinci.npi.cz/kurikulum/</a:t>
            </a:r>
            <a:endParaRPr lang="cs-CZ" dirty="0"/>
          </a:p>
          <a:p>
            <a:r>
              <a:rPr lang="cs-CZ" dirty="0"/>
              <a:t>DVPP</a:t>
            </a:r>
          </a:p>
          <a:p>
            <a:pPr marL="0" indent="0">
              <a:buNone/>
            </a:pPr>
            <a:r>
              <a:rPr lang="cs-CZ" dirty="0"/>
              <a:t>https://www.nidv.cz/vzdelavaci-programy?search=priznak:+DC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562400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740</Words>
  <Application>Microsoft Office PowerPoint</Application>
  <PresentationFormat>Širokoúhlá obrazovka</PresentationFormat>
  <Paragraphs>93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Motiv Office</vt:lpstr>
      <vt:lpstr> Možnosti integrace dětí/žáků z Ukrajiny ve školách a školských zařízeních od září 2022</vt:lpstr>
      <vt:lpstr>Současná situace ve vzdělávání ukrajinských dětí/žáků na českých školách</vt:lpstr>
      <vt:lpstr>Podpůrné personální pozice v MŠ, ZŠ a SŠ na podporu začleňování ukrajinských dětí/žáků</vt:lpstr>
      <vt:lpstr>Metodická podpora NPI ČR</vt:lpstr>
      <vt:lpstr>Metodická podpora NPI ČR </vt:lpstr>
      <vt:lpstr>Metodická podpora NPI ČR</vt:lpstr>
      <vt:lpstr>Metodická podpora NPI ČR</vt:lpstr>
      <vt:lpstr>Metodická podpora NPI ČR</vt:lpstr>
      <vt:lpstr>Ke stažení: </vt:lpstr>
      <vt:lpstr>Ke stažení: </vt:lpstr>
      <vt:lpstr>Ke stažení: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Možnosti integrace dětí/žáků z Ukrajiny ve školách a školských zařízeních od září 2022</dc:title>
  <dc:creator>Irena Cakirpaloglu</dc:creator>
  <cp:lastModifiedBy>Irena Cakirpaloglu</cp:lastModifiedBy>
  <cp:revision>1</cp:revision>
  <dcterms:created xsi:type="dcterms:W3CDTF">2022-09-12T13:28:23Z</dcterms:created>
  <dcterms:modified xsi:type="dcterms:W3CDTF">2022-09-12T14:06:24Z</dcterms:modified>
</cp:coreProperties>
</file>