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84" r:id="rId6"/>
    <p:sldId id="315" r:id="rId7"/>
    <p:sldId id="316" r:id="rId8"/>
    <p:sldId id="319" r:id="rId9"/>
    <p:sldId id="317" r:id="rId10"/>
    <p:sldId id="318" r:id="rId11"/>
    <p:sldId id="300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C76207E-3413-390F-9163-85ED1E3E33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CED0BA0C-EC0E-D542-D659-3BB6EFF7C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E98C98A-164A-8AB5-1113-D6E7ED179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92998A4-3DB0-158A-2659-F482D4718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9D6E350-E640-4A10-4525-2934FD702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13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837BC36-13C0-7679-6548-98F3EE645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0BD32729-B84C-9EB3-040A-FBA80FEC4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07E5CF7-C214-4A99-B6ED-7EAE5212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2058A8E-588A-15A1-D13C-DCAC11D5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4120C57-F141-7651-4F12-1C22F8748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61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6CE8679-5E9D-5B1F-4299-15108B823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DA6B879-46B5-1373-4A16-E58D1B14FA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306CE35-8B07-010E-6770-C6ED119AC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C81963-4EB1-7C76-BFAD-2BD0C01A4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3B75B03-D0D8-A343-1994-B9BF548E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0048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11386269" y="235611"/>
            <a:ext cx="647753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200" b="1" i="0" smtClean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pPr algn="ctr"/>
              <a:t>‹#›</a:t>
            </a:fld>
            <a:endParaRPr lang="en-US" sz="1200" b="1" i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" name="Title 9">
            <a:extLst>
              <a:ext uri="{FF2B5EF4-FFF2-40B4-BE49-F238E27FC236}">
                <a16:creationId xmlns:a16="http://schemas.microsoft.com/office/drawing/2014/main" id="{8FD560F8-0DA9-44DA-9856-AFD8A44F2AF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24526" y="238555"/>
            <a:ext cx="4629621" cy="2358197"/>
          </a:xfrm>
        </p:spPr>
        <p:txBody>
          <a:bodyPr anchor="t">
            <a:normAutofit/>
          </a:bodyPr>
          <a:lstStyle>
            <a:lvl1pPr>
              <a:defRPr sz="3400" b="1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Click to edit</a:t>
            </a:r>
            <a:r>
              <a:rPr lang="cs-CZ"/>
              <a:t> </a:t>
            </a:r>
            <a:r>
              <a:rPr lang="en-US"/>
              <a:t>Master title </a:t>
            </a:r>
            <a:br>
              <a:rPr lang="cs-CZ"/>
            </a:br>
            <a:r>
              <a:rPr lang="en-US"/>
              <a:t>style</a:t>
            </a:r>
          </a:p>
        </p:txBody>
      </p:sp>
    </p:spTree>
    <p:extLst>
      <p:ext uri="{BB962C8B-B14F-4D97-AF65-F5344CB8AC3E}">
        <p14:creationId xmlns:p14="http://schemas.microsoft.com/office/powerpoint/2010/main" val="2762375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A171720-5858-6097-276D-7FE95740A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8EBB538-173B-DAA8-7F75-EBD99EC65C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0543118-9EA1-CC1B-8EA2-CCF4A771F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0FE3D47-DF3E-EAF1-7BD9-D6B78267C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510BC5E-91A0-EC6B-B7BA-FEA368925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801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1CC2461-2F29-1C8D-40C9-717F7CB20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17EC58E-CD59-3D0F-25F8-4BF1E65D8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00A9963-4DCB-A840-BE70-FF3CD6B6C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72E270E-1B1C-2519-4045-3E4CCBE3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1EFAF4-16C5-20D6-29EF-835ABF5DA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79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3D9578-190B-14BD-C069-436DDE085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476DF36-661D-8D74-202A-57B56909C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A273D0E-E67C-49AF-78B4-A7D531649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B14EB23-EE83-E753-6797-B30477E02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C4E33CF-CE9A-C858-4F1B-AE083A926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EA60148-4D28-2DE9-6BE3-8A407CF0A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72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FCDA1F7-C944-C5A3-A6FA-24E853A3A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8062721-E2B0-AA13-45A7-79A7AB873F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6161DD6-6FFB-C1F1-A89A-332F459A0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F2F71FA4-516E-3550-B953-F2D3F4150D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40EE3337-7DF4-411D-4696-E6A3745B7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19285C6-3085-53A8-C18B-D200CD88A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37F9C27-52CA-C156-8D2B-513CE1E6D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01C5FCFD-0D64-09C5-0114-085A8A8F9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800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CC13E88-918E-96D5-6542-DD57CA2A9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E6CD039C-1853-24C7-7977-3082D1B71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3DD53B95-414E-8E21-70FA-6A0A0C9FC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83801C3-4C41-E931-466F-B93DB586A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93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D8A5C2D6-0E22-C2AB-655D-CA84CD6F2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ED8E04C-2298-B1E9-334A-8E2AFC64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40F8C881-B562-287E-74F7-03431FBB2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805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45B85F4-C8EA-3663-C26A-43518989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0371A0-39DA-1210-ACF5-0280C18B9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5EA222B-9B90-454E-4C56-EA0064DFE7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90F2A51-55C8-B3EB-BF66-88225B27F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29CC635-E86D-BB75-E5A3-1D1175F11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81F5671-309B-6A05-4A06-EA83657E8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109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AA110E-62E8-89D3-2854-1AA868B65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4163A4E5-570E-11E8-74F5-E53775DC64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CDA9642-4658-DFB7-65C8-75220F776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681DBE9-9DCA-29CE-B113-0A4B0FCAC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836A2A7-4F8E-4700-18A3-20AA6F1E4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A7959A4-DF7F-EB37-5C6C-57C023D5E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265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A80D9DA-466D-C4A1-8D0F-02A6D9190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0863134-8A2A-7E1A-1960-F9BD8E6A40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EEDCBAC-AFBD-99D2-2A9D-F9F410AAB1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2E412-B2F4-4D3C-BB14-F76920881329}" type="datetimeFigureOut">
              <a:rPr lang="cs-CZ" smtClean="0"/>
              <a:t>22.03.2023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43B6AC6-9666-BE33-FD0C-760DE3E8B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9FECC807-C2DC-6707-6C52-8750A009C0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C707B-4AF6-4921-B06D-9F95E3D345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9779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CC2A4E-0CE0-4E85-EEC3-CF435757FA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864" y="1012935"/>
            <a:ext cx="8318231" cy="1924467"/>
          </a:xfrm>
        </p:spPr>
        <p:txBody>
          <a:bodyPr>
            <a:noAutofit/>
          </a:bodyPr>
          <a:lstStyle/>
          <a:p>
            <a:pPr algn="l"/>
            <a:r>
              <a:rPr lang="pl-PL" sz="4400" b="1">
                <a:latin typeface="Spartan Black"/>
              </a:rPr>
              <a:t>KREATIVITA DO ŠKOL</a:t>
            </a:r>
            <a:r>
              <a:rPr lang="pl-PL" sz="4400" b="1">
                <a:solidFill>
                  <a:schemeClr val="accent4"/>
                </a:solidFill>
                <a:latin typeface="Spartan Black"/>
              </a:rPr>
              <a:t>:</a:t>
            </a:r>
            <a:br>
              <a:rPr lang="pl-PL" sz="4400" b="1">
                <a:latin typeface="Spartan Black"/>
              </a:rPr>
            </a:br>
            <a:r>
              <a:rPr lang="pl-PL" sz="4000" b="1">
                <a:latin typeface="Spartan Black"/>
              </a:rPr>
              <a:t>PŘÍLEŽITOST PRO OLOMOUCKÝ KRAJ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9EDF732-CD61-A396-5A86-D91774D3F6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1651" y="3787766"/>
            <a:ext cx="6632320" cy="52800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cs-CZ" sz="2800">
                <a:latin typeface="Spartan Medium"/>
              </a:rPr>
              <a:t>KAROLÍNA BALCÁRKOVÁ / JAKUB KORDA</a:t>
            </a:r>
            <a:endParaRPr lang="en-US" sz="280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0BBE1D4-FF7A-58D1-71EF-61DD4E5E3F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0" y="0"/>
            <a:ext cx="4937760" cy="6858000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4CFE08B0-02A2-B112-1620-029D831DC6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583" y="5963660"/>
            <a:ext cx="2258937" cy="57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68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21AC95E4-F16A-E6A0-AC9E-F75B1DD71A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167" y="4033386"/>
            <a:ext cx="3513150" cy="999826"/>
          </a:xfrm>
          <a:prstGeom prst="rect">
            <a:avLst/>
          </a:prstGeom>
        </p:spPr>
      </p:pic>
      <p:pic>
        <p:nvPicPr>
          <p:cNvPr id="12" name="Zástupný obsah 4">
            <a:extLst>
              <a:ext uri="{FF2B5EF4-FFF2-40B4-BE49-F238E27FC236}">
                <a16:creationId xmlns:a16="http://schemas.microsoft.com/office/drawing/2014/main" id="{A0DB8001-19B3-96CC-B78A-0FEE6F01CF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5" t="65068"/>
          <a:stretch/>
        </p:blipFill>
        <p:spPr>
          <a:xfrm>
            <a:off x="10697647" y="5791200"/>
            <a:ext cx="1813401" cy="1846004"/>
          </a:xfrm>
          <a:prstGeom prst="rect">
            <a:avLst/>
          </a:prstGeom>
        </p:spPr>
      </p:pic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>
                <a:solidFill>
                  <a:srgbClr val="000000"/>
                </a:solidFill>
                <a:latin typeface="Spartan Black"/>
              </a:rPr>
              <a:t>Poslání ICOK</a:t>
            </a:r>
            <a:r>
              <a:rPr lang="cs-CZ" sz="5000" b="1">
                <a:solidFill>
                  <a:srgbClr val="EEB400"/>
                </a:solidFill>
                <a:latin typeface="Spartan Black"/>
              </a:rPr>
              <a:t>.</a:t>
            </a:r>
            <a:endParaRPr lang="cs-CZ" sz="5000">
              <a:latin typeface="Spartan Black"/>
            </a:endParaRPr>
          </a:p>
        </p:txBody>
      </p:sp>
      <p:pic>
        <p:nvPicPr>
          <p:cNvPr id="22" name="Zástupný obsah 4">
            <a:extLst>
              <a:ext uri="{FF2B5EF4-FFF2-40B4-BE49-F238E27FC236}">
                <a16:creationId xmlns:a16="http://schemas.microsoft.com/office/drawing/2014/main" id="{4990AC7F-17A6-DCDE-AFBC-6AD5AAED32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3" t="16654" r="2054" b="53947"/>
          <a:stretch/>
        </p:blipFill>
        <p:spPr>
          <a:xfrm>
            <a:off x="10126980" y="-18156"/>
            <a:ext cx="2244537" cy="1553586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2093257"/>
            <a:ext cx="10515600" cy="267148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Péče o inovační ekosystém v kraji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–</a:t>
            </a:r>
            <a:r>
              <a:rPr lang="cs-CZ" sz="1800" dirty="0">
                <a:latin typeface="Spartan Medium" pitchFamily="2" charset="-18"/>
              </a:rPr>
              <a:t> propojování aktérů, budování komunit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Naplňování vize atraktivního regionu s udržitelným podnikání, podporou výzkumu a vývoje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Motivace k podnikavosti a kreativitě mladých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150000"/>
              </a:lnSpc>
            </a:pPr>
            <a:endParaRPr lang="cs-CZ" sz="1800" dirty="0">
              <a:solidFill>
                <a:schemeClr val="accent4"/>
              </a:solidFill>
              <a:latin typeface="Spartan Medium" pitchFamily="2" charset="-1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6DB437-54A5-6657-D39B-53C6D2F077FF}"/>
              </a:ext>
            </a:extLst>
          </p:cNvPr>
          <p:cNvCxnSpPr>
            <a:cxnSpLocks/>
          </p:cNvCxnSpPr>
          <p:nvPr/>
        </p:nvCxnSpPr>
        <p:spPr>
          <a:xfrm>
            <a:off x="5029347" y="3823375"/>
            <a:ext cx="1784963" cy="0"/>
          </a:xfrm>
          <a:prstGeom prst="line">
            <a:avLst/>
          </a:prstGeom>
          <a:ln w="38100">
            <a:solidFill>
              <a:srgbClr val="EEB400">
                <a:alpha val="3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2688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 err="1">
                <a:solidFill>
                  <a:srgbClr val="000000"/>
                </a:solidFill>
                <a:latin typeface="Spartan Black"/>
              </a:rPr>
              <a:t>Našlápnu</a:t>
            </a:r>
            <a:r>
              <a:rPr lang="cs-CZ" sz="5000" b="1" err="1">
                <a:solidFill>
                  <a:srgbClr val="EEB400"/>
                </a:solidFill>
                <a:latin typeface="Spartan Black"/>
              </a:rPr>
              <a:t>TO</a:t>
            </a:r>
            <a:r>
              <a:rPr lang="cs-CZ" sz="5000" b="1">
                <a:latin typeface="Spartan Black"/>
              </a:rPr>
              <a:t>.</a:t>
            </a:r>
            <a:endParaRPr lang="cs-CZ" sz="5000">
              <a:latin typeface="Spartan Black"/>
            </a:endParaRPr>
          </a:p>
        </p:txBody>
      </p:sp>
      <p:pic>
        <p:nvPicPr>
          <p:cNvPr id="22" name="Zástupný obsah 4">
            <a:extLst>
              <a:ext uri="{FF2B5EF4-FFF2-40B4-BE49-F238E27FC236}">
                <a16:creationId xmlns:a16="http://schemas.microsoft.com/office/drawing/2014/main" id="{4990AC7F-17A6-DCDE-AFBC-6AD5AAED32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3" t="16654" r="2054" b="53947"/>
          <a:stretch/>
        </p:blipFill>
        <p:spPr>
          <a:xfrm>
            <a:off x="7680827" y="5436334"/>
            <a:ext cx="1940612" cy="1343220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1821683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Motivační přednášky a inkubační workshopy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Regionální skauti*</a:t>
            </a:r>
            <a:r>
              <a:rPr lang="cs-CZ" sz="1800" dirty="0" err="1">
                <a:latin typeface="Spartan Medium" pitchFamily="2" charset="-18"/>
              </a:rPr>
              <a:t>tky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endParaRPr lang="cs-CZ" sz="1800" dirty="0">
              <a:latin typeface="Spartan Medium" pitchFamily="2" charset="-18"/>
            </a:endParaRP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Vazba na vznikající In-Hub(</a:t>
            </a:r>
            <a:r>
              <a:rPr lang="cs-CZ" sz="1800" dirty="0" err="1">
                <a:latin typeface="Spartan Medium" pitchFamily="2" charset="-18"/>
              </a:rPr>
              <a:t>y</a:t>
            </a:r>
            <a:r>
              <a:rPr lang="cs-CZ" sz="1800" dirty="0">
                <a:latin typeface="Spartan Medium" pitchFamily="2" charset="-18"/>
              </a:rPr>
              <a:t>)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</p:txBody>
      </p:sp>
      <p:pic>
        <p:nvPicPr>
          <p:cNvPr id="3" name="Picture 2" descr="A group of people&#10;&#10;Description automatically generated with low confidence">
            <a:extLst>
              <a:ext uri="{FF2B5EF4-FFF2-40B4-BE49-F238E27FC236}">
                <a16:creationId xmlns:a16="http://schemas.microsoft.com/office/drawing/2014/main" id="{6846C1F0-9869-DEE1-CED4-AD30831FD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870" y="2706509"/>
            <a:ext cx="4666178" cy="1241805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765F970-60D2-EA5E-B61B-1A85B3FCE501}"/>
              </a:ext>
            </a:extLst>
          </p:cNvPr>
          <p:cNvCxnSpPr>
            <a:cxnSpLocks/>
          </p:cNvCxnSpPr>
          <p:nvPr/>
        </p:nvCxnSpPr>
        <p:spPr>
          <a:xfrm>
            <a:off x="2645910" y="2888531"/>
            <a:ext cx="1125901" cy="0"/>
          </a:xfrm>
          <a:prstGeom prst="line">
            <a:avLst/>
          </a:prstGeom>
          <a:ln w="38100">
            <a:solidFill>
              <a:srgbClr val="EEB400">
                <a:alpha val="3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N-HUB - Coworking v Přerově">
            <a:extLst>
              <a:ext uri="{FF2B5EF4-FFF2-40B4-BE49-F238E27FC236}">
                <a16:creationId xmlns:a16="http://schemas.microsoft.com/office/drawing/2014/main" id="{CEAE1A2A-634A-CCBE-0491-368A85992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28" y="4703183"/>
            <a:ext cx="1143001" cy="34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BCFE781-1C39-04F1-1565-D29FDA2871C3}"/>
              </a:ext>
            </a:extLst>
          </p:cNvPr>
          <p:cNvCxnSpPr>
            <a:cxnSpLocks/>
          </p:cNvCxnSpPr>
          <p:nvPr/>
        </p:nvCxnSpPr>
        <p:spPr>
          <a:xfrm>
            <a:off x="1928407" y="4801003"/>
            <a:ext cx="1596750" cy="0"/>
          </a:xfrm>
          <a:prstGeom prst="line">
            <a:avLst/>
          </a:prstGeom>
          <a:ln w="38100">
            <a:solidFill>
              <a:srgbClr val="EEB400">
                <a:alpha val="3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6D1A4A4-A94A-0452-6A82-7A42138AA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983" y="5161380"/>
            <a:ext cx="6129653" cy="132632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4745E2E-88A8-6C77-5DBD-6E10335E07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4345" y="185145"/>
            <a:ext cx="2596732" cy="6487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52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obsah 4">
            <a:extLst>
              <a:ext uri="{FF2B5EF4-FFF2-40B4-BE49-F238E27FC236}">
                <a16:creationId xmlns:a16="http://schemas.microsoft.com/office/drawing/2014/main" id="{A0DB8001-19B3-96CC-B78A-0FEE6F01CF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5" t="65068"/>
          <a:stretch/>
        </p:blipFill>
        <p:spPr>
          <a:xfrm>
            <a:off x="10697647" y="5791200"/>
            <a:ext cx="1813401" cy="1846004"/>
          </a:xfrm>
          <a:prstGeom prst="rect">
            <a:avLst/>
          </a:prstGeom>
        </p:spPr>
      </p:pic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>
                <a:solidFill>
                  <a:srgbClr val="000000"/>
                </a:solidFill>
                <a:latin typeface="Spartan Black"/>
              </a:rPr>
              <a:t>Kreativní vzdělávání v rámci NPO</a:t>
            </a:r>
            <a:r>
              <a:rPr lang="cs-CZ" sz="5000" b="1">
                <a:solidFill>
                  <a:srgbClr val="EEB400"/>
                </a:solidFill>
                <a:latin typeface="Spartan Black"/>
              </a:rPr>
              <a:t>.</a:t>
            </a:r>
            <a:endParaRPr lang="cs-CZ" sz="5000">
              <a:solidFill>
                <a:srgbClr val="EEB400"/>
              </a:solidFill>
              <a:latin typeface="Spartan Black"/>
            </a:endParaRPr>
          </a:p>
        </p:txBody>
      </p:sp>
      <p:pic>
        <p:nvPicPr>
          <p:cNvPr id="22" name="Zástupný obsah 4">
            <a:extLst>
              <a:ext uri="{FF2B5EF4-FFF2-40B4-BE49-F238E27FC236}">
                <a16:creationId xmlns:a16="http://schemas.microsoft.com/office/drawing/2014/main" id="{4990AC7F-17A6-DCDE-AFBC-6AD5AAED32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3" t="16654" r="2054" b="53947"/>
          <a:stretch/>
        </p:blipFill>
        <p:spPr>
          <a:xfrm>
            <a:off x="10126980" y="-18156"/>
            <a:ext cx="2244537" cy="1553586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1821682"/>
            <a:ext cx="9443409" cy="3828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Národní plán obnovy – Ministerstvo kultury ČR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 = </a:t>
            </a:r>
            <a:r>
              <a:rPr lang="cs-CZ" sz="1800" dirty="0">
                <a:latin typeface="Spartan Medium" pitchFamily="2" charset="-18"/>
              </a:rPr>
              <a:t>rozvoj kompetencí pracovníků*nic </a:t>
            </a:r>
            <a:br>
              <a:rPr lang="cs-CZ" sz="1800" dirty="0">
                <a:latin typeface="Spartan Medium" pitchFamily="2" charset="-18"/>
              </a:rPr>
            </a:br>
            <a:r>
              <a:rPr lang="cs-CZ" sz="1800" dirty="0">
                <a:latin typeface="Spartan Medium" pitchFamily="2" charset="-18"/>
              </a:rPr>
              <a:t>v kulturním a kreativním sektoru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Mezisektorová spolupráce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=</a:t>
            </a:r>
            <a:r>
              <a:rPr lang="cs-CZ" sz="1800" dirty="0">
                <a:latin typeface="Spartan Medium" pitchFamily="2" charset="-18"/>
              </a:rPr>
              <a:t> bezděčný dopad na kompetence pedagogických pracovníků*nic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Advokacie konceptu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(</a:t>
            </a:r>
            <a:r>
              <a:rPr lang="cs-CZ" sz="1800" dirty="0">
                <a:latin typeface="Spartan Medium" pitchFamily="2" charset="-18"/>
              </a:rPr>
              <a:t>konference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)</a:t>
            </a:r>
            <a:r>
              <a:rPr lang="cs-CZ" sz="1800" dirty="0"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Metodická průprava učitelů*</a:t>
            </a:r>
            <a:r>
              <a:rPr lang="cs-CZ" sz="1800" dirty="0" err="1">
                <a:latin typeface="Spartan Medium" pitchFamily="2" charset="-18"/>
              </a:rPr>
              <a:t>ek</a:t>
            </a:r>
            <a:r>
              <a:rPr lang="cs-CZ" sz="1800" dirty="0">
                <a:latin typeface="Spartan Medium" pitchFamily="2" charset="-18"/>
              </a:rPr>
              <a:t> a kreativců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(</a:t>
            </a:r>
            <a:r>
              <a:rPr lang="cs-CZ" sz="1800" dirty="0">
                <a:latin typeface="Spartan Medium" pitchFamily="2" charset="-18"/>
              </a:rPr>
              <a:t>workshopy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)</a:t>
            </a:r>
            <a:r>
              <a:rPr lang="cs-CZ" sz="1800" dirty="0">
                <a:latin typeface="Spartan Medium" pitchFamily="2" charset="-18"/>
              </a:rPr>
              <a:t>.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76DB437-54A5-6657-D39B-53C6D2F077FF}"/>
              </a:ext>
            </a:extLst>
          </p:cNvPr>
          <p:cNvCxnSpPr>
            <a:cxnSpLocks/>
          </p:cNvCxnSpPr>
          <p:nvPr/>
        </p:nvCxnSpPr>
        <p:spPr>
          <a:xfrm>
            <a:off x="3766457" y="4115410"/>
            <a:ext cx="3439886" cy="0"/>
          </a:xfrm>
          <a:prstGeom prst="line">
            <a:avLst/>
          </a:prstGeom>
          <a:ln w="38100">
            <a:solidFill>
              <a:srgbClr val="EEB400">
                <a:alpha val="3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person giving a presentation to a group of people&#10;&#10;Description automatically generated with medium confidence">
            <a:extLst>
              <a:ext uri="{FF2B5EF4-FFF2-40B4-BE49-F238E27FC236}">
                <a16:creationId xmlns:a16="http://schemas.microsoft.com/office/drawing/2014/main" id="{BA6ADC5E-9FC0-95C8-66AE-A132F92B3A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104" y="4044653"/>
            <a:ext cx="2234386" cy="167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493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, letter&#10;&#10;Description automatically generated">
            <a:extLst>
              <a:ext uri="{FF2B5EF4-FFF2-40B4-BE49-F238E27FC236}">
                <a16:creationId xmlns:a16="http://schemas.microsoft.com/office/drawing/2014/main" id="{6AFCCDE0-7E84-E90E-DB47-1E613F2F8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232" y="1821682"/>
            <a:ext cx="4367919" cy="3087924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1821682"/>
            <a:ext cx="8743976" cy="3828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Metodicky připravená a motivovaná skupina kreativců a učitelů, která v rámci tandemové spolupráce může inovovat výuku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Soubor pilotních škol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Dostupnost koordinátora kreativity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Změna „způsobu myšlení“ ve vzdělávací sféře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Navázat projektem orientovaným na samotnou realizaci konceptu kreativního učení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</p:txBody>
      </p:sp>
      <p:pic>
        <p:nvPicPr>
          <p:cNvPr id="12" name="Zástupný obsah 4">
            <a:extLst>
              <a:ext uri="{FF2B5EF4-FFF2-40B4-BE49-F238E27FC236}">
                <a16:creationId xmlns:a16="http://schemas.microsoft.com/office/drawing/2014/main" id="{A0DB8001-19B3-96CC-B78A-0FEE6F01CF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5" t="65068"/>
          <a:stretch/>
        </p:blipFill>
        <p:spPr>
          <a:xfrm>
            <a:off x="10697647" y="5791200"/>
            <a:ext cx="1813401" cy="1846004"/>
          </a:xfrm>
          <a:prstGeom prst="rect">
            <a:avLst/>
          </a:prstGeom>
        </p:spPr>
      </p:pic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 dirty="0">
                <a:solidFill>
                  <a:srgbClr val="000000"/>
                </a:solidFill>
                <a:latin typeface="Spartan Black"/>
              </a:rPr>
              <a:t>Obecný cíl</a:t>
            </a:r>
            <a:r>
              <a:rPr lang="cs-CZ" sz="5000" b="1" dirty="0">
                <a:solidFill>
                  <a:srgbClr val="EEB400"/>
                </a:solidFill>
                <a:latin typeface="Spartan Black"/>
              </a:rPr>
              <a:t>.</a:t>
            </a:r>
            <a:endParaRPr lang="cs-CZ" sz="5000" dirty="0">
              <a:solidFill>
                <a:srgbClr val="EEB400"/>
              </a:solidFill>
              <a:latin typeface="Spartan Black"/>
            </a:endParaRPr>
          </a:p>
        </p:txBody>
      </p:sp>
      <p:pic>
        <p:nvPicPr>
          <p:cNvPr id="22" name="Zástupný obsah 4">
            <a:extLst>
              <a:ext uri="{FF2B5EF4-FFF2-40B4-BE49-F238E27FC236}">
                <a16:creationId xmlns:a16="http://schemas.microsoft.com/office/drawing/2014/main" id="{4990AC7F-17A6-DCDE-AFBC-6AD5AAED32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3" t="16654" r="2054" b="53947"/>
          <a:stretch/>
        </p:blipFill>
        <p:spPr>
          <a:xfrm>
            <a:off x="10126980" y="-18156"/>
            <a:ext cx="2244537" cy="155358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A179867-4BFE-57A5-88F3-F2A667A71089}"/>
              </a:ext>
            </a:extLst>
          </p:cNvPr>
          <p:cNvCxnSpPr>
            <a:cxnSpLocks/>
          </p:cNvCxnSpPr>
          <p:nvPr/>
        </p:nvCxnSpPr>
        <p:spPr>
          <a:xfrm>
            <a:off x="2844899" y="3450772"/>
            <a:ext cx="2134281" cy="0"/>
          </a:xfrm>
          <a:prstGeom prst="line">
            <a:avLst/>
          </a:prstGeom>
          <a:ln w="38100">
            <a:solidFill>
              <a:srgbClr val="EEB400">
                <a:alpha val="3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377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 dirty="0">
                <a:solidFill>
                  <a:srgbClr val="000000"/>
                </a:solidFill>
                <a:latin typeface="Spartan Black"/>
              </a:rPr>
              <a:t>Konference</a:t>
            </a:r>
            <a:r>
              <a:rPr lang="cs-CZ" sz="5000" b="1" dirty="0">
                <a:solidFill>
                  <a:srgbClr val="EEB400"/>
                </a:solidFill>
                <a:latin typeface="Spartan Black"/>
              </a:rPr>
              <a:t>.</a:t>
            </a:r>
            <a:endParaRPr lang="cs-CZ" sz="5000" dirty="0">
              <a:solidFill>
                <a:srgbClr val="EEB400"/>
              </a:solidFill>
              <a:latin typeface="Spartan Black"/>
            </a:endParaRP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1821682"/>
            <a:ext cx="10515600" cy="3828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cs-CZ" sz="1800" dirty="0">
              <a:latin typeface="Spartan Medium" pitchFamily="2" charset="-18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D6DDF531-CFE0-503E-C94E-4E2772065686}"/>
              </a:ext>
            </a:extLst>
          </p:cNvPr>
          <p:cNvSpPr txBox="1">
            <a:spLocks/>
          </p:cNvSpPr>
          <p:nvPr/>
        </p:nvSpPr>
        <p:spPr>
          <a:xfrm>
            <a:off x="356481" y="1974082"/>
            <a:ext cx="10515600" cy="3828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Kreativita do škol: Idea, metody, příklady praxe / 29.3.2023 v Olomouci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Cíleno na učitele*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, management škol, kreativce, edukátory*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 vzdělávacích</a:t>
            </a:r>
            <a:br>
              <a:rPr lang="cs-CZ" sz="1800" dirty="0">
                <a:latin typeface="Spartan Medium" pitchFamily="2" charset="-18"/>
              </a:rPr>
            </a:br>
            <a:r>
              <a:rPr lang="cs-CZ" sz="1800" dirty="0">
                <a:latin typeface="Spartan Medium" pitchFamily="2" charset="-18"/>
              </a:rPr>
              <a:t>programů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 err="1">
                <a:latin typeface="Spartan Medium" pitchFamily="2" charset="-18"/>
              </a:rPr>
              <a:t>Advokační</a:t>
            </a:r>
            <a:r>
              <a:rPr lang="cs-CZ" sz="1800" dirty="0">
                <a:latin typeface="Spartan Medium" pitchFamily="2" charset="-18"/>
              </a:rPr>
              <a:t> část, sdílení dobré praxe, network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i="1" dirty="0" err="1">
                <a:latin typeface="Spartan Medium" pitchFamily="2" charset="-18"/>
              </a:rPr>
              <a:t>kreativni.vzdelavani.karolina@gmail.com</a:t>
            </a:r>
            <a:endParaRPr lang="cs-CZ" sz="1800" i="1" dirty="0">
              <a:latin typeface="Spartan Medium" pitchFamily="2" charset="-18"/>
            </a:endParaRPr>
          </a:p>
          <a:p>
            <a:pPr marL="0" indent="0">
              <a:lnSpc>
                <a:spcPct val="200000"/>
              </a:lnSpc>
              <a:buNone/>
            </a:pPr>
            <a:endParaRPr lang="cs-CZ" sz="1800" dirty="0">
              <a:solidFill>
                <a:schemeClr val="dk1"/>
              </a:solidFill>
            </a:endParaRPr>
          </a:p>
          <a:p>
            <a:pPr>
              <a:lnSpc>
                <a:spcPct val="200000"/>
              </a:lnSpc>
            </a:pPr>
            <a:endParaRPr lang="cs-CZ" sz="1800" dirty="0">
              <a:solidFill>
                <a:schemeClr val="dk1"/>
              </a:solidFill>
            </a:endParaRPr>
          </a:p>
          <a:p>
            <a:pPr>
              <a:lnSpc>
                <a:spcPct val="200000"/>
              </a:lnSpc>
            </a:pPr>
            <a:endParaRPr lang="cs-CZ" sz="1800" dirty="0">
              <a:solidFill>
                <a:srgbClr val="EEB400"/>
              </a:solidFill>
              <a:latin typeface="Spartan Medium" pitchFamily="2" charset="-18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B9D7640-4E5C-BBCB-0CF9-A73DBA4733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730" y="119741"/>
            <a:ext cx="3897415" cy="668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454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Zástupný obsah 4">
            <a:extLst>
              <a:ext uri="{FF2B5EF4-FFF2-40B4-BE49-F238E27FC236}">
                <a16:creationId xmlns:a16="http://schemas.microsoft.com/office/drawing/2014/main" id="{A0DB8001-19B3-96CC-B78A-0FEE6F01CF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85" t="65068"/>
          <a:stretch/>
        </p:blipFill>
        <p:spPr>
          <a:xfrm>
            <a:off x="10697647" y="5791200"/>
            <a:ext cx="1813401" cy="1846004"/>
          </a:xfrm>
          <a:prstGeom prst="rect">
            <a:avLst/>
          </a:prstGeom>
        </p:spPr>
      </p:pic>
      <p:sp>
        <p:nvSpPr>
          <p:cNvPr id="15" name="Nadpis 1">
            <a:extLst>
              <a:ext uri="{FF2B5EF4-FFF2-40B4-BE49-F238E27FC236}">
                <a16:creationId xmlns:a16="http://schemas.microsoft.com/office/drawing/2014/main" id="{7A211CEB-4956-96D6-2F6B-B7A88AD4011C}"/>
              </a:ext>
            </a:extLst>
          </p:cNvPr>
          <p:cNvSpPr txBox="1">
            <a:spLocks/>
          </p:cNvSpPr>
          <p:nvPr/>
        </p:nvSpPr>
        <p:spPr>
          <a:xfrm>
            <a:off x="204081" y="684979"/>
            <a:ext cx="10515600" cy="822008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b="1" dirty="0">
                <a:solidFill>
                  <a:srgbClr val="000000"/>
                </a:solidFill>
                <a:latin typeface="Spartan Black"/>
              </a:rPr>
              <a:t>Metodické workshopy</a:t>
            </a:r>
            <a:r>
              <a:rPr lang="cs-CZ" sz="5000" b="1" dirty="0">
                <a:solidFill>
                  <a:srgbClr val="EEB400"/>
                </a:solidFill>
                <a:latin typeface="Spartan Black"/>
              </a:rPr>
              <a:t>.</a:t>
            </a:r>
            <a:endParaRPr lang="cs-CZ" sz="5000" dirty="0">
              <a:solidFill>
                <a:srgbClr val="EEB400"/>
              </a:solidFill>
              <a:latin typeface="Spartan Black"/>
            </a:endParaRPr>
          </a:p>
        </p:txBody>
      </p:sp>
      <p:pic>
        <p:nvPicPr>
          <p:cNvPr id="22" name="Zástupný obsah 4">
            <a:extLst>
              <a:ext uri="{FF2B5EF4-FFF2-40B4-BE49-F238E27FC236}">
                <a16:creationId xmlns:a16="http://schemas.microsoft.com/office/drawing/2014/main" id="{4990AC7F-17A6-DCDE-AFBC-6AD5AAED32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3" t="16654" r="2054" b="53947"/>
          <a:stretch/>
        </p:blipFill>
        <p:spPr>
          <a:xfrm>
            <a:off x="10126980" y="-18156"/>
            <a:ext cx="2244537" cy="1553586"/>
          </a:xfrm>
          <a:prstGeom prst="rect">
            <a:avLst/>
          </a:prstGeom>
        </p:spPr>
      </p:pic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9DF429CB-8F2F-A252-5368-FA5BAF21693D}"/>
              </a:ext>
            </a:extLst>
          </p:cNvPr>
          <p:cNvSpPr txBox="1">
            <a:spLocks/>
          </p:cNvSpPr>
          <p:nvPr/>
        </p:nvSpPr>
        <p:spPr>
          <a:xfrm>
            <a:off x="204081" y="1821682"/>
            <a:ext cx="10515600" cy="382800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endParaRPr lang="cs-CZ" sz="1800" dirty="0">
              <a:latin typeface="Spartan Medium" pitchFamily="2" charset="-18"/>
            </a:endParaRPr>
          </a:p>
        </p:txBody>
      </p:sp>
      <p:sp>
        <p:nvSpPr>
          <p:cNvPr id="5" name="Zástupný obsah 2">
            <a:extLst>
              <a:ext uri="{FF2B5EF4-FFF2-40B4-BE49-F238E27FC236}">
                <a16:creationId xmlns:a16="http://schemas.microsoft.com/office/drawing/2014/main" id="{D6DDF531-CFE0-503E-C94E-4E2772065686}"/>
              </a:ext>
            </a:extLst>
          </p:cNvPr>
          <p:cNvSpPr txBox="1">
            <a:spLocks/>
          </p:cNvSpPr>
          <p:nvPr/>
        </p:nvSpPr>
        <p:spPr>
          <a:xfrm>
            <a:off x="356481" y="1974082"/>
            <a:ext cx="7219976" cy="382800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4 workshopy pro učitele*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 a kreativce pod vedením SPKV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:</a:t>
            </a:r>
            <a:br>
              <a:rPr lang="cs-CZ" sz="1800" dirty="0">
                <a:latin typeface="Spartan Medium" pitchFamily="2" charset="-18"/>
              </a:rPr>
            </a:br>
            <a:r>
              <a:rPr lang="cs-CZ" sz="1800" dirty="0">
                <a:latin typeface="Spartan Medium" pitchFamily="2" charset="-18"/>
              </a:rPr>
              <a:t>2.-3.5.  v Olomouci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//</a:t>
            </a:r>
            <a:r>
              <a:rPr lang="cs-CZ" sz="1800" dirty="0">
                <a:latin typeface="Spartan Medium" pitchFamily="2" charset="-18"/>
              </a:rPr>
              <a:t> 9.-10.5.  v Jeseníku 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//</a:t>
            </a:r>
            <a:r>
              <a:rPr lang="cs-CZ" sz="1800" dirty="0">
                <a:latin typeface="Spartan Medium" pitchFamily="2" charset="-18"/>
              </a:rPr>
              <a:t> 18.-19.5.  v Přerově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2 workshopy pro učitele*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 a studenty*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 </a:t>
            </a:r>
            <a:r>
              <a:rPr lang="cs-CZ" sz="1800" dirty="0" err="1">
                <a:latin typeface="Spartan Medium" pitchFamily="2" charset="-18"/>
              </a:rPr>
              <a:t>PdF</a:t>
            </a:r>
            <a:r>
              <a:rPr lang="cs-CZ" sz="1800" dirty="0">
                <a:latin typeface="Spartan Medium" pitchFamily="2" charset="-18"/>
              </a:rPr>
              <a:t> a FF UP pod vedením </a:t>
            </a:r>
            <a:r>
              <a:rPr lang="cs-CZ" sz="1800" dirty="0" err="1">
                <a:latin typeface="Spartan Medium" pitchFamily="2" charset="-18"/>
              </a:rPr>
              <a:t>CinEd</a:t>
            </a:r>
            <a:r>
              <a:rPr lang="cs-CZ" sz="1800" dirty="0">
                <a:latin typeface="Spartan Medium" pitchFamily="2" charset="-18"/>
              </a:rPr>
              <a:t> </a:t>
            </a:r>
            <a:br>
              <a:rPr lang="cs-CZ" sz="1800" dirty="0">
                <a:latin typeface="Spartan Medium" pitchFamily="2" charset="-18"/>
              </a:rPr>
            </a:br>
            <a:r>
              <a:rPr lang="cs-CZ" sz="1800" dirty="0">
                <a:latin typeface="Spartan Medium" pitchFamily="2" charset="-18"/>
              </a:rPr>
              <a:t>a </a:t>
            </a:r>
            <a:r>
              <a:rPr lang="cs-CZ" sz="1800" dirty="0" err="1">
                <a:latin typeface="Spartan Medium" pitchFamily="2" charset="-18"/>
              </a:rPr>
              <a:t>PinkBox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: </a:t>
            </a:r>
            <a:r>
              <a:rPr lang="cs-CZ" sz="1800" dirty="0">
                <a:latin typeface="Spartan Medium" pitchFamily="2" charset="-18"/>
              </a:rPr>
              <a:t>15.5. + 25.5. v Olomouci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cs-CZ" sz="1800" dirty="0">
                <a:latin typeface="Spartan Medium" pitchFamily="2" charset="-18"/>
              </a:rPr>
              <a:t>Workshop pro edukátory*</a:t>
            </a:r>
            <a:r>
              <a:rPr lang="cs-CZ" sz="1800" dirty="0" err="1">
                <a:latin typeface="Spartan Medium" pitchFamily="2" charset="-18"/>
              </a:rPr>
              <a:t>ky</a:t>
            </a:r>
            <a:r>
              <a:rPr lang="cs-CZ" sz="1800" dirty="0">
                <a:latin typeface="Spartan Medium" pitchFamily="2" charset="-18"/>
              </a:rPr>
              <a:t> kulturních institucí pod vedením SPKV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:</a:t>
            </a:r>
            <a:br>
              <a:rPr lang="cs-CZ" sz="1800" dirty="0">
                <a:latin typeface="Spartan Medium" pitchFamily="2" charset="-18"/>
              </a:rPr>
            </a:br>
            <a:r>
              <a:rPr lang="cs-CZ" sz="1800" dirty="0">
                <a:latin typeface="Spartan Medium" pitchFamily="2" charset="-18"/>
              </a:rPr>
              <a:t>7.6. v Olomouci</a:t>
            </a:r>
            <a:r>
              <a:rPr lang="cs-CZ" sz="1800" dirty="0">
                <a:solidFill>
                  <a:srgbClr val="EEB400"/>
                </a:solidFill>
                <a:latin typeface="Spartan Medium" pitchFamily="2" charset="-18"/>
              </a:rPr>
              <a:t>.</a:t>
            </a:r>
            <a:endParaRPr lang="cs-CZ" sz="1800" dirty="0">
              <a:solidFill>
                <a:srgbClr val="EEB400"/>
              </a:solidFill>
            </a:endParaRPr>
          </a:p>
          <a:p>
            <a:pPr>
              <a:lnSpc>
                <a:spcPct val="200000"/>
              </a:lnSpc>
            </a:pPr>
            <a:endParaRPr lang="cs-CZ" sz="1800" dirty="0">
              <a:latin typeface="Spartan Medium" pitchFamily="2" charset="-18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3039C3-6A22-60A8-A146-1E37C855D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5944" y="2258369"/>
            <a:ext cx="3744685" cy="280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6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6D8DA41E-B917-4E64-6A10-5073CFB9A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23" y="2114261"/>
            <a:ext cx="8433313" cy="4743739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1B1A1A7A-52BF-DC82-9191-B9A5276261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20" y="0"/>
            <a:ext cx="4937760" cy="685800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CE9E13F7-C4C3-01E4-3823-000AF883F4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16" y="1540022"/>
            <a:ext cx="2258937" cy="574239"/>
          </a:xfrm>
          <a:prstGeom prst="rect">
            <a:avLst/>
          </a:prstGeom>
        </p:spPr>
      </p:pic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EDCB5075-66C2-15EB-4FBC-7F3938FA2E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780" y="473857"/>
            <a:ext cx="3828488" cy="270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8131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0CD70DA194D894BAB2AF3AE464B2EFA" ma:contentTypeVersion="16" ma:contentTypeDescription="Vytvoří nový dokument" ma:contentTypeScope="" ma:versionID="f39d9bce424445961d1ce4986b130f75">
  <xsd:schema xmlns:xsd="http://www.w3.org/2001/XMLSchema" xmlns:xs="http://www.w3.org/2001/XMLSchema" xmlns:p="http://schemas.microsoft.com/office/2006/metadata/properties" xmlns:ns2="279f6711-a8b3-4e59-8213-36487f80597f" xmlns:ns3="6025ffb6-fb11-4843-845e-f50846f44d2c" targetNamespace="http://schemas.microsoft.com/office/2006/metadata/properties" ma:root="true" ma:fieldsID="82aab72164f3048c2da9d58d6f62ff33" ns2:_="" ns3:_="">
    <xsd:import namespace="279f6711-a8b3-4e59-8213-36487f80597f"/>
    <xsd:import namespace="6025ffb6-fb11-4843-845e-f50846f44d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9f6711-a8b3-4e59-8213-36487f8059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Značky obrázků" ma:readOnly="false" ma:fieldId="{5cf76f15-5ced-4ddc-b409-7134ff3c332f}" ma:taxonomyMulti="true" ma:sspId="b4d0a995-87a2-4281-95a7-62d9ae9b079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25ffb6-fb11-4843-845e-f50846f44d2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50b1038-b86d-4694-889e-501b90e93363}" ma:internalName="TaxCatchAll" ma:showField="CatchAllData" ma:web="6025ffb6-fb11-4843-845e-f50846f44d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79f6711-a8b3-4e59-8213-36487f80597f">
      <Terms xmlns="http://schemas.microsoft.com/office/infopath/2007/PartnerControls"/>
    </lcf76f155ced4ddcb4097134ff3c332f>
    <TaxCatchAll xmlns="6025ffb6-fb11-4843-845e-f50846f44d2c" xsi:nil="true"/>
  </documentManagement>
</p:properties>
</file>

<file path=customXml/itemProps1.xml><?xml version="1.0" encoding="utf-8"?>
<ds:datastoreItem xmlns:ds="http://schemas.openxmlformats.org/officeDocument/2006/customXml" ds:itemID="{3E4551A8-A9B8-4742-9147-FB7E28D251A6}">
  <ds:schemaRefs>
    <ds:schemaRef ds:uri="279f6711-a8b3-4e59-8213-36487f80597f"/>
    <ds:schemaRef ds:uri="6025ffb6-fb11-4843-845e-f50846f44d2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8B58018-2505-44DF-AAD3-6FC8A8D6A0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078CD2-E6CC-42D5-99B5-C08E14C7F03B}">
  <ds:schemaRefs>
    <ds:schemaRef ds:uri="279f6711-a8b3-4e59-8213-36487f80597f"/>
    <ds:schemaRef ds:uri="6025ffb6-fb11-4843-845e-f50846f44d2c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307</Words>
  <Application>Microsoft Macintosh PowerPoint</Application>
  <PresentationFormat>Widescreen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Spartan Black</vt:lpstr>
      <vt:lpstr>Spartan Medium</vt:lpstr>
      <vt:lpstr>Motiv Office</vt:lpstr>
      <vt:lpstr>KREATIVITA DO ŠKOL: PŘÍLEŽITOST PRO OLOMOUCKÝ KRAJ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Podpora inovačního podnikání a podnikavosti</dc:title>
  <dc:creator>Anna Zbořiláková│ICOK</dc:creator>
  <cp:lastModifiedBy>Jakub Korda│ICOK</cp:lastModifiedBy>
  <cp:revision>13</cp:revision>
  <dcterms:created xsi:type="dcterms:W3CDTF">2023-02-14T10:15:53Z</dcterms:created>
  <dcterms:modified xsi:type="dcterms:W3CDTF">2023-03-22T21:23:31Z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0x010100C0CD70DA194D894BAB2AF3AE464B2EFA</vt:lpwstr>
  </property>
  <property fmtid="{D5CDD505-2E9C-101B-9397-08002B2CF9AE}" pid="3" name="MediaServiceImageTags">
    <vt:lpwstr/>
  </property>
</Properties>
</file>