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9" r:id="rId3"/>
    <p:sldId id="311" r:id="rId4"/>
    <p:sldId id="290" r:id="rId5"/>
    <p:sldId id="299" r:id="rId6"/>
    <p:sldId id="291" r:id="rId7"/>
    <p:sldId id="297" r:id="rId8"/>
    <p:sldId id="310" r:id="rId9"/>
    <p:sldId id="298" r:id="rId10"/>
    <p:sldId id="313" r:id="rId11"/>
    <p:sldId id="294" r:id="rId12"/>
    <p:sldId id="314" r:id="rId13"/>
    <p:sldId id="293" r:id="rId14"/>
    <p:sldId id="315" r:id="rId15"/>
    <p:sldId id="301" r:id="rId16"/>
    <p:sldId id="302" r:id="rId17"/>
    <p:sldId id="316" r:id="rId18"/>
    <p:sldId id="318" r:id="rId19"/>
    <p:sldId id="305" r:id="rId20"/>
    <p:sldId id="306" r:id="rId21"/>
    <p:sldId id="307" r:id="rId22"/>
    <p:sldId id="304" r:id="rId23"/>
    <p:sldId id="319" r:id="rId24"/>
    <p:sldId id="320" r:id="rId25"/>
    <p:sldId id="308" r:id="rId26"/>
    <p:sldId id="321" r:id="rId27"/>
    <p:sldId id="322" r:id="rId28"/>
    <p:sldId id="287" r:id="rId29"/>
    <p:sldId id="317" r:id="rId30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oubková Gabriela" initials="Z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333B"/>
    <a:srgbClr val="007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89939" autoAdjust="0"/>
  </p:normalViewPr>
  <p:slideViewPr>
    <p:cSldViewPr>
      <p:cViewPr varScale="1">
        <p:scale>
          <a:sx n="95" d="100"/>
          <a:sy n="95" d="100"/>
        </p:scale>
        <p:origin x="-3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142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6E83-E64A-4037-86D4-5D18643CF175}" type="datetimeFigureOut">
              <a:rPr lang="cs-CZ" smtClean="0"/>
              <a:t>18.1.2016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98EB8-40FD-43EB-BC2B-B95D6B2743B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3423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18.1.2016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cz/dokumenty/187-seznam-registrovanych-vyrobku?verze=1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cz/dokumenty/187-seznam-registrovanych-vyrobku?verze=1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dirty="0" smtClean="0">
              <a:hlinkClick r:id="rId3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459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dirty="0" smtClean="0">
              <a:hlinkClick r:id="rId3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459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3499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3499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566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9116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91160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9116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953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8000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0026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455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0702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0702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070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103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103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103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52247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210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0026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6680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459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459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791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791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791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E27E-444B-408F-A22C-D01926A84F86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201A7-00D5-4D76-814E-DB917AF6AD9F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D9F4-4870-43B2-9524-044549F188F4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3E22E-3D5D-4BC0-91B4-212CC3703567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05C-B14E-4E99-932D-AE0AD6139C7C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2FAF-B9FE-4E86-BA4E-C4BDEBF03B69}" type="datetime11">
              <a:rPr lang="cs-CZ" smtClean="0"/>
              <a:t>17:06:58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C27DB-7B69-46ED-AAA5-0DAA466780DB}" type="datetime11">
              <a:rPr lang="cs-CZ" smtClean="0"/>
              <a:t>17:06:58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A0FF-7DF4-42F7-8E04-4637E037EBD5}" type="datetime11">
              <a:rPr lang="cs-CZ" smtClean="0"/>
              <a:t>17:06:58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8B97-22B5-478B-A6BB-6F81F406943A}" type="datetime11">
              <a:rPr lang="cs-CZ" smtClean="0"/>
              <a:t>17:06:58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6AF81-2B9A-4A18-8D5C-DEC2FE9237C0}" type="datetime11">
              <a:rPr lang="cs-CZ" smtClean="0"/>
              <a:t>17:06:58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30A6-9A36-4B1A-9B3E-A066E17D17AC}" type="datetime11">
              <a:rPr lang="cs-CZ" smtClean="0"/>
              <a:t>17:06:58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0CAA6-FAB1-4158-87BC-0FAB1FDBBD1A}" type="datetime11">
              <a:rPr lang="cs-CZ" smtClean="0"/>
              <a:t>17:06:58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mpo-enex.cz/experti/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1.png"/><Relationship Id="rId7" Type="http://schemas.openxmlformats.org/officeDocument/2006/relationships/hyperlink" Target="https://www.kr-olomoucky.cz/kotlikove-dotace-v-olomouckem-kraji-i-prijem-zadosti-22-2-13-5-2016-cl-3395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r-olomoucky.cz/dotace2016" TargetMode="External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hyperlink" Target="http://www.kr-olomoucky/kotlikovedotace" TargetMode="Externa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mailto:s.palova@kr-olomoucky.cz" TargetMode="External"/><Relationship Id="rId13" Type="http://schemas.openxmlformats.org/officeDocument/2006/relationships/hyperlink" Target="mailto:a.havlickova@kr-olomoucky.cz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kotlikovedotace@kr-olomoucky.cz" TargetMode="External"/><Relationship Id="rId12" Type="http://schemas.openxmlformats.org/officeDocument/2006/relationships/hyperlink" Target="mailto:m.cernocky@kr-olomoucky.cz" TargetMode="External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r-olomoucky.cz/dotace2016" TargetMode="External"/><Relationship Id="rId11" Type="http://schemas.openxmlformats.org/officeDocument/2006/relationships/hyperlink" Target="mailto:b.cechova@kr-olomoucky.cz" TargetMode="External"/><Relationship Id="rId5" Type="http://schemas.openxmlformats.org/officeDocument/2006/relationships/hyperlink" Target="http://www.kr-olomoucky.cz/kotlikovedotace" TargetMode="External"/><Relationship Id="rId15" Type="http://schemas.openxmlformats.org/officeDocument/2006/relationships/hyperlink" Target="mailto:z.valentova@kr-olomoucky.cz" TargetMode="External"/><Relationship Id="rId10" Type="http://schemas.openxmlformats.org/officeDocument/2006/relationships/hyperlink" Target="mailto:h.bezdekova@kr-olomoucky.cz" TargetMode="External"/><Relationship Id="rId4" Type="http://schemas.openxmlformats.org/officeDocument/2006/relationships/image" Target="../media/image3.png"/><Relationship Id="rId9" Type="http://schemas.openxmlformats.org/officeDocument/2006/relationships/hyperlink" Target="mailto:m.hruby@kr-olomoucky.cz" TargetMode="External"/><Relationship Id="rId14" Type="http://schemas.openxmlformats.org/officeDocument/2006/relationships/hyperlink" Target="mailto:j.skoumalova@kr-olomoucky.cz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r-olomoucky.cz/dotace2016" TargetMode="External"/><Relationship Id="rId5" Type="http://schemas.openxmlformats.org/officeDocument/2006/relationships/hyperlink" Target="http://www.kr-olomoucky.cz/kotlikovedotace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r-olomoucky.cz/dotace2016" TargetMode="External"/><Relationship Id="rId4" Type="http://schemas.openxmlformats.org/officeDocument/2006/relationships/hyperlink" Target="http://www.kr-olomoucky.cz/kotlikovedotac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po.cz/dokument167893.html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www.mpo.cz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zp.cz/" TargetMode="External"/><Relationship Id="rId5" Type="http://schemas.openxmlformats.org/officeDocument/2006/relationships/hyperlink" Target="http://www.sfzp.cz/kotlikovedotace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1484784" y="1125650"/>
            <a:ext cx="6174432" cy="57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0" y="147191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dirty="0" smtClean="0">
                <a:latin typeface="Gotham Light" pitchFamily="50" charset="0"/>
              </a:rPr>
              <a:t>Dotační program</a:t>
            </a:r>
            <a:br>
              <a:rPr lang="cs-CZ" sz="4400" dirty="0" smtClean="0">
                <a:latin typeface="Gotham Light" pitchFamily="50" charset="0"/>
              </a:rPr>
            </a:br>
            <a:endParaRPr lang="cs-CZ" sz="1000" dirty="0" smtClean="0">
              <a:latin typeface="Gotham Light" pitchFamily="50" charset="0"/>
            </a:endParaRPr>
          </a:p>
          <a:p>
            <a:pPr algn="ctr"/>
            <a:r>
              <a:rPr lang="cs-CZ" sz="5600" b="1" dirty="0" smtClean="0">
                <a:solidFill>
                  <a:srgbClr val="CB333B"/>
                </a:solidFill>
                <a:latin typeface="Gotham Medium" pitchFamily="50" charset="0"/>
              </a:rPr>
              <a:t>Kotlíkové dotace </a:t>
            </a:r>
            <a:r>
              <a:rPr lang="cs-CZ" sz="5600" b="1" dirty="0">
                <a:solidFill>
                  <a:srgbClr val="CB333B"/>
                </a:solidFill>
                <a:latin typeface="Gotham Medium" pitchFamily="50" charset="0"/>
              </a:rPr>
              <a:t>v Olomouckém kraji </a:t>
            </a:r>
            <a:r>
              <a:rPr lang="cs-CZ" sz="5600" b="1" dirty="0" smtClean="0">
                <a:solidFill>
                  <a:srgbClr val="CB333B"/>
                </a:solidFill>
                <a:latin typeface="Gotham Medium" pitchFamily="50" charset="0"/>
              </a:rPr>
              <a:t>I.</a:t>
            </a:r>
          </a:p>
          <a:p>
            <a:pPr algn="ctr"/>
            <a:r>
              <a:rPr lang="cs-CZ" sz="1000" b="1" dirty="0" smtClean="0">
                <a:latin typeface="Gotham Medium" pitchFamily="50" charset="0"/>
              </a:rPr>
              <a:t> </a:t>
            </a:r>
          </a:p>
          <a:p>
            <a:pPr algn="ctr"/>
            <a:r>
              <a:rPr lang="cs-CZ" sz="3200" dirty="0" smtClean="0">
                <a:latin typeface="Gotham Light" pitchFamily="50" charset="0"/>
              </a:rPr>
              <a:t>v </a:t>
            </a:r>
            <a:r>
              <a:rPr lang="cs-CZ" sz="3200" dirty="0">
                <a:latin typeface="Gotham Light" pitchFamily="50" charset="0"/>
              </a:rPr>
              <a:t>rámci </a:t>
            </a:r>
          </a:p>
          <a:p>
            <a:pPr algn="ctr"/>
            <a:r>
              <a:rPr lang="cs-CZ" sz="3200" dirty="0" smtClean="0">
                <a:latin typeface="Gotham Medium" pitchFamily="50" charset="0"/>
              </a:rPr>
              <a:t>OPŽP 2014 - 2020</a:t>
            </a:r>
            <a:endParaRPr lang="cs-CZ" sz="2000" i="1" dirty="0">
              <a:latin typeface="Gotham Medium" pitchFamily="50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8641"/>
            <a:ext cx="7920000" cy="762099"/>
          </a:xfrm>
          <a:prstGeom prst="rect">
            <a:avLst/>
          </a:prstGeom>
        </p:spPr>
      </p:pic>
      <p:pic>
        <p:nvPicPr>
          <p:cNvPr id="7" name="Picture 2" descr="C:\Users\cernocky\Downloads\logo-kraje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9" y="5753299"/>
            <a:ext cx="2532266" cy="110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10</a:t>
            </a:fld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398984" y="1243750"/>
            <a:ext cx="8264152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cs-CZ" sz="1700" dirty="0" smtClean="0">
                <a:latin typeface="Gotham Medium" panose="02000604030000020004" pitchFamily="2" charset="-18"/>
              </a:rPr>
              <a:t>Vhodnost </a:t>
            </a:r>
            <a:r>
              <a:rPr lang="cs-CZ" sz="1700" dirty="0">
                <a:latin typeface="Gotham Medium" panose="02000604030000020004" pitchFamily="2" charset="-18"/>
              </a:rPr>
              <a:t>realizovaného „mikro“ energetického opatření musí být potvrzena</a:t>
            </a:r>
            <a:r>
              <a:rPr lang="cs-CZ" sz="1700" dirty="0">
                <a:latin typeface="Gotham Light" pitchFamily="50" charset="0"/>
              </a:rPr>
              <a:t> </a:t>
            </a:r>
            <a:r>
              <a:rPr lang="cs-CZ" sz="1700" dirty="0" smtClean="0">
                <a:latin typeface="Gotham Light" pitchFamily="50" charset="0"/>
              </a:rPr>
              <a:t>(včetně slovního zdůvodnění) </a:t>
            </a:r>
            <a:r>
              <a:rPr lang="cs-CZ" sz="1700" dirty="0" smtClean="0">
                <a:latin typeface="Gotham Medium" panose="02000604030000020004" pitchFamily="2" charset="-18"/>
              </a:rPr>
              <a:t>energetickým </a:t>
            </a:r>
            <a:r>
              <a:rPr lang="cs-CZ" sz="1700" dirty="0">
                <a:latin typeface="Gotham Light" pitchFamily="2" charset="-18"/>
              </a:rPr>
              <a:t>specialistou </a:t>
            </a:r>
            <a:r>
              <a:rPr lang="cs-CZ" sz="1700" dirty="0" smtClean="0">
                <a:latin typeface="Gotham Light" pitchFamily="2" charset="-18"/>
              </a:rPr>
              <a:t>(oprávnění </a:t>
            </a:r>
            <a:r>
              <a:rPr lang="cs-CZ" sz="1700" dirty="0">
                <a:latin typeface="Gotham Light" pitchFamily="2" charset="-18"/>
              </a:rPr>
              <a:t>k energetickému auditu nebo k energetické certifikaci </a:t>
            </a:r>
            <a:r>
              <a:rPr lang="cs-CZ" sz="1700" dirty="0" smtClean="0">
                <a:latin typeface="Gotham Light" pitchFamily="2" charset="-18"/>
              </a:rPr>
              <a:t>budov). </a:t>
            </a:r>
          </a:p>
          <a:p>
            <a:pPr lvl="0">
              <a:spcBef>
                <a:spcPts val="1200"/>
              </a:spcBef>
            </a:pPr>
            <a:r>
              <a:rPr lang="cs-CZ" sz="1700" dirty="0" smtClean="0">
                <a:latin typeface="Gotham Medium" panose="02000604030000020004" pitchFamily="2" charset="-18"/>
              </a:rPr>
              <a:t>Seznam </a:t>
            </a:r>
            <a:r>
              <a:rPr lang="cs-CZ" sz="1700" dirty="0">
                <a:latin typeface="Gotham Medium" panose="02000604030000020004" pitchFamily="2" charset="-18"/>
              </a:rPr>
              <a:t>energetických specialistů</a:t>
            </a:r>
            <a:r>
              <a:rPr lang="cs-CZ" sz="1700" dirty="0">
                <a:latin typeface="Gotham Light" pitchFamily="50" charset="0"/>
              </a:rPr>
              <a:t> je veden na webu Ministerstva průmyslu </a:t>
            </a:r>
            <a:r>
              <a:rPr lang="cs-CZ" sz="1700" dirty="0" smtClean="0">
                <a:latin typeface="Gotham Light" pitchFamily="50" charset="0"/>
              </a:rPr>
              <a:t>a</a:t>
            </a:r>
            <a:r>
              <a:rPr lang="cs-CZ" sz="1700" dirty="0">
                <a:latin typeface="Gotham Light" pitchFamily="50" charset="0"/>
              </a:rPr>
              <a:t> obchodu </a:t>
            </a:r>
            <a:r>
              <a:rPr lang="cs-CZ" sz="1700" u="sng" dirty="0">
                <a:latin typeface="Gotham Light" pitchFamily="50" charset="0"/>
                <a:hlinkClick r:id="rId5"/>
              </a:rPr>
              <a:t>http://www.mpo-enex.cz/experti</a:t>
            </a:r>
            <a:r>
              <a:rPr lang="cs-CZ" sz="1700" u="sng" dirty="0" smtClean="0">
                <a:latin typeface="Gotham Light" pitchFamily="50" charset="0"/>
                <a:hlinkClick r:id="rId5"/>
              </a:rPr>
              <a:t>/</a:t>
            </a:r>
            <a:r>
              <a:rPr lang="cs-CZ" sz="1700" dirty="0" smtClean="0">
                <a:latin typeface="Gotham Light" pitchFamily="50" charset="0"/>
              </a:rPr>
              <a:t>. </a:t>
            </a:r>
          </a:p>
          <a:p>
            <a:pPr lvl="0">
              <a:spcBef>
                <a:spcPts val="1200"/>
              </a:spcBef>
            </a:pPr>
            <a:r>
              <a:rPr lang="cs-CZ" sz="1700" dirty="0" smtClean="0">
                <a:latin typeface="Gotham Medium" panose="02000604030000020004" pitchFamily="2" charset="-18"/>
              </a:rPr>
              <a:t>Na „mikro“ energetické opatření </a:t>
            </a:r>
            <a:r>
              <a:rPr lang="cs-CZ" sz="1700" dirty="0" smtClean="0">
                <a:latin typeface="Gotham Light" pitchFamily="50" charset="0"/>
              </a:rPr>
              <a:t>je možno v rámci dílčího projektu (kotlíkové dotace) vyčlenit </a:t>
            </a:r>
            <a:r>
              <a:rPr lang="cs-CZ" sz="1700" dirty="0" smtClean="0">
                <a:latin typeface="Gotham Medium" panose="02000604030000020004" pitchFamily="2" charset="-18"/>
              </a:rPr>
              <a:t>max. 20 000,- Kč </a:t>
            </a:r>
            <a:r>
              <a:rPr lang="cs-CZ" sz="1700" dirty="0" smtClean="0">
                <a:latin typeface="Gotham Light" pitchFamily="50" charset="0"/>
              </a:rPr>
              <a:t>z celkový způsobilých výdajů na dílčí projekt (150 000,- Kč). V rámci dílčího projektu také možno proplatit finance za služby energetického specialisty v souvislosti s výběrem „mikro“ energetického opatření (max. 2 500,- Kč) </a:t>
            </a:r>
          </a:p>
          <a:p>
            <a:pPr lvl="0">
              <a:spcBef>
                <a:spcPts val="1200"/>
              </a:spcBef>
            </a:pPr>
            <a:r>
              <a:rPr lang="cs-CZ" sz="1700" dirty="0">
                <a:latin typeface="Gotham Medium" panose="02000604030000020004" pitchFamily="2" charset="-18"/>
              </a:rPr>
              <a:t>Formulář </a:t>
            </a:r>
            <a:r>
              <a:rPr lang="cs-CZ" sz="1700" dirty="0" smtClean="0">
                <a:latin typeface="Gotham Medium" panose="02000604030000020004" pitchFamily="2" charset="-18"/>
              </a:rPr>
              <a:t>pro </a:t>
            </a:r>
            <a:r>
              <a:rPr lang="cs-CZ" sz="1700" dirty="0">
                <a:latin typeface="Gotham Medium" panose="02000604030000020004" pitchFamily="2" charset="-18"/>
              </a:rPr>
              <a:t>potvrzení vhodnosti "mikro" energetického opatření </a:t>
            </a:r>
            <a:r>
              <a:rPr lang="cs-CZ" sz="1700" dirty="0" smtClean="0">
                <a:latin typeface="Gotham Light" pitchFamily="50" charset="0"/>
              </a:rPr>
              <a:t>– jedna z příloh – v něm krátké zdůvodnění výběru opatření a podpis energetického specialisty</a:t>
            </a:r>
          </a:p>
          <a:p>
            <a:pPr>
              <a:spcBef>
                <a:spcPts val="1200"/>
              </a:spcBef>
            </a:pPr>
            <a:r>
              <a:rPr lang="cs-CZ" sz="1700" dirty="0">
                <a:latin typeface="Gotham Light" pitchFamily="2" charset="-18"/>
              </a:rPr>
              <a:t>Mikro“ energetické opatření </a:t>
            </a:r>
            <a:r>
              <a:rPr lang="cs-CZ" sz="1700" dirty="0">
                <a:latin typeface="Gotham Medium" panose="02000604030000020004" pitchFamily="2" charset="-18"/>
              </a:rPr>
              <a:t>musí být zrealizováno po 15. 7. 2015</a:t>
            </a:r>
            <a:r>
              <a:rPr lang="cs-CZ" sz="1700" dirty="0">
                <a:latin typeface="Gotham Light" pitchFamily="2" charset="-18"/>
              </a:rPr>
              <a:t>, nejpozději však do 31. 5. 2017</a:t>
            </a:r>
            <a:r>
              <a:rPr lang="cs-CZ" sz="1700" dirty="0" smtClean="0">
                <a:latin typeface="Gotham Light" pitchFamily="2" charset="-18"/>
              </a:rPr>
              <a:t>.</a:t>
            </a:r>
            <a:endParaRPr lang="cs-CZ" sz="1600" dirty="0" smtClean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„Mikro“ energetické opatření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8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23528" y="1188875"/>
            <a:ext cx="8496944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Celkové </a:t>
            </a:r>
            <a:r>
              <a:rPr lang="cs-CZ" sz="2000" dirty="0">
                <a:solidFill>
                  <a:srgbClr val="CB333B"/>
                </a:solidFill>
                <a:latin typeface="Gotham Medium" panose="02000604030000020004" pitchFamily="2" charset="-18"/>
              </a:rPr>
              <a:t>způsobilé </a:t>
            </a:r>
            <a:r>
              <a:rPr lang="cs-CZ" sz="20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výdaje dílčího projektu:</a:t>
            </a:r>
            <a:r>
              <a:rPr lang="cs-CZ" sz="2000" dirty="0">
                <a:solidFill>
                  <a:srgbClr val="CB333B"/>
                </a:solidFill>
                <a:latin typeface="Gotham Medium" panose="02000604030000020004" pitchFamily="2" charset="-18"/>
              </a:rPr>
              <a:t>	</a:t>
            </a:r>
            <a:r>
              <a:rPr lang="cs-CZ" sz="2000" b="1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max</a:t>
            </a:r>
            <a:r>
              <a:rPr lang="cs-CZ" sz="2000" b="1" dirty="0">
                <a:solidFill>
                  <a:srgbClr val="CB333B"/>
                </a:solidFill>
                <a:latin typeface="Gotham Medium" panose="02000604030000020004" pitchFamily="2" charset="-18"/>
              </a:rPr>
              <a:t>. 150 000,00 </a:t>
            </a:r>
            <a:r>
              <a:rPr lang="cs-CZ" sz="2000" b="1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Kč</a:t>
            </a:r>
          </a:p>
          <a:p>
            <a:pPr marL="0" indent="0" algn="just">
              <a:buNone/>
            </a:pPr>
            <a:r>
              <a:rPr lang="cs-CZ" sz="2000" dirty="0" smtClean="0">
                <a:latin typeface="Gotham Medium" panose="02000604030000020004" pitchFamily="2" charset="-18"/>
              </a:rPr>
              <a:t>= tj. částka včetně Vašeho spolufinancování, % dotace je uvedeno v následující tabulce:</a:t>
            </a:r>
            <a:endParaRPr lang="cs-CZ" sz="2000" dirty="0">
              <a:latin typeface="Gotham Medium" panose="02000604030000020004" pitchFamily="2" charset="-18"/>
            </a:endParaRPr>
          </a:p>
          <a:p>
            <a:pPr algn="just"/>
            <a:endParaRPr lang="cs-CZ" sz="1700" dirty="0" smtClean="0">
              <a:latin typeface="Gotham Light" pitchFamily="50" charset="0"/>
            </a:endParaRPr>
          </a:p>
          <a:p>
            <a:pPr algn="just"/>
            <a:endParaRPr lang="cs-CZ" sz="1700" dirty="0">
              <a:latin typeface="Gotham Light" pitchFamily="50" charset="0"/>
            </a:endParaRPr>
          </a:p>
          <a:p>
            <a:pPr algn="just"/>
            <a:endParaRPr lang="cs-CZ" sz="1700" dirty="0" smtClean="0">
              <a:latin typeface="Gotham Light" pitchFamily="50" charset="0"/>
            </a:endParaRPr>
          </a:p>
          <a:p>
            <a:pPr algn="just"/>
            <a:endParaRPr lang="cs-CZ" sz="1700" dirty="0">
              <a:latin typeface="Gotham Light" pitchFamily="50" charset="0"/>
            </a:endParaRPr>
          </a:p>
          <a:p>
            <a:pPr algn="just"/>
            <a:endParaRPr lang="cs-CZ" sz="1700" dirty="0" smtClean="0">
              <a:latin typeface="Gotham Light" pitchFamily="50" charset="0"/>
            </a:endParaRPr>
          </a:p>
          <a:p>
            <a:pPr algn="just"/>
            <a:endParaRPr lang="cs-CZ" sz="1700" dirty="0">
              <a:latin typeface="Gotham Light" pitchFamily="50" charset="0"/>
            </a:endParaRPr>
          </a:p>
          <a:p>
            <a:pPr algn="just"/>
            <a:endParaRPr lang="cs-CZ" sz="1700" dirty="0" smtClean="0">
              <a:latin typeface="Gotham Light" pitchFamily="50" charset="0"/>
            </a:endParaRPr>
          </a:p>
          <a:p>
            <a:pPr algn="just"/>
            <a:endParaRPr lang="cs-CZ" sz="1700" dirty="0">
              <a:latin typeface="Gotham Light" pitchFamily="50" charset="0"/>
            </a:endParaRPr>
          </a:p>
          <a:p>
            <a:pPr marL="0" indent="0">
              <a:buNone/>
            </a:pPr>
            <a:endParaRPr lang="cs-CZ" sz="20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11</a:t>
            </a:fld>
            <a:endParaRPr lang="cs-CZ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60085"/>
              </p:ext>
            </p:extLst>
          </p:nvPr>
        </p:nvGraphicFramePr>
        <p:xfrm>
          <a:off x="424920" y="2420888"/>
          <a:ext cx="8192144" cy="3528390"/>
        </p:xfrm>
        <a:graphic>
          <a:graphicData uri="http://schemas.openxmlformats.org/drawingml/2006/table">
            <a:tbl>
              <a:tblPr firstRow="1" firstCol="1" bandRow="1"/>
              <a:tblGrid>
                <a:gridCol w="2816501"/>
                <a:gridCol w="5375643"/>
              </a:tblGrid>
              <a:tr h="416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Nový zdroj tepla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Výše dotace na jeden dílčí projekt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78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Kotel na uhlí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70 % + 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případně 5 % </a:t>
                      </a: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z maximálně 150 000,00 Kč = maximálně 105 000,00/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112 500,00 Kč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Kombinovaný kotel 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(uhlí + biomasa)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75 % + 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případně 5 % </a:t>
                      </a: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z maximálně 150 000,00 Kč = maximálně 112 500,00/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120 000,00 Kč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Plynový kondenzační kotel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89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Kotel na biomasu</a:t>
                      </a:r>
                      <a:endParaRPr lang="cs-CZ" sz="180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80 % + 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případně 5 % </a:t>
                      </a: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z maximálně 150 000,00 Kč = maximálně 120 000,00/</a:t>
                      </a:r>
                      <a:r>
                        <a:rPr lang="cs-CZ" sz="1800" i="1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127 500,00 Kč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Gotham Light" pitchFamily="50" charset="0"/>
                          <a:ea typeface="Times New Roman"/>
                          <a:cs typeface="Times New Roman"/>
                        </a:rPr>
                        <a:t>Tepelné čerpadlo</a:t>
                      </a:r>
                      <a:endParaRPr lang="cs-CZ" sz="1800" dirty="0">
                        <a:effectLst/>
                        <a:latin typeface="Gotham Light" pitchFamily="50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Výše finanční podpory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79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23528" y="1188875"/>
            <a:ext cx="8496944" cy="5184576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cs-CZ" sz="2200" dirty="0" smtClean="0">
                <a:latin typeface="Gotham Light" pitchFamily="50" charset="0"/>
              </a:rPr>
              <a:t>Dotace bude vyplácena</a:t>
            </a:r>
            <a:r>
              <a:rPr lang="cs-CZ" sz="2200" b="1" dirty="0" smtClean="0">
                <a:latin typeface="Gotham Light" pitchFamily="50" charset="0"/>
              </a:rPr>
              <a:t> </a:t>
            </a:r>
            <a:r>
              <a:rPr lang="cs-CZ" sz="2200" dirty="0" smtClean="0">
                <a:latin typeface="Gotham Light" pitchFamily="50" charset="0"/>
              </a:rPr>
              <a:t>příjemci</a:t>
            </a:r>
            <a:r>
              <a:rPr lang="cs-CZ" sz="2200" b="1" dirty="0" smtClean="0">
                <a:latin typeface="Gotham Light" pitchFamily="50" charset="0"/>
              </a:rPr>
              <a:t> ex post </a:t>
            </a:r>
            <a:r>
              <a:rPr lang="cs-CZ" sz="2200" dirty="0" smtClean="0">
                <a:latin typeface="Gotham Light" pitchFamily="50" charset="0"/>
              </a:rPr>
              <a:t>(zpětné proplácení), </a:t>
            </a:r>
            <a:r>
              <a:rPr lang="cs-CZ" sz="22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tzn. je nutno nejprve zafinancovat ze svého, poté předložit příslušné doklady a zažádat o proplacení</a:t>
            </a:r>
          </a:p>
          <a:p>
            <a:pPr algn="just">
              <a:spcBef>
                <a:spcPts val="1800"/>
              </a:spcBef>
            </a:pPr>
            <a:r>
              <a:rPr lang="cs-CZ" sz="2200" dirty="0" smtClean="0">
                <a:latin typeface="Gotham Medium" panose="02000604030000020004" pitchFamily="2" charset="-18"/>
              </a:rPr>
              <a:t>Výdaje související s realizací dílčího projektu jsou způsobilé zpětně od 15. 7. 2015, tzn. lze zpětně žádat také o podporu na výměnu kotle provedenou po 15. 7. 2015 při splnění všech podmínek stanovených dotačním programem </a:t>
            </a:r>
          </a:p>
          <a:p>
            <a:pPr algn="just">
              <a:spcBef>
                <a:spcPts val="1800"/>
              </a:spcBef>
            </a:pPr>
            <a:r>
              <a:rPr lang="cs-CZ" sz="2200" dirty="0" smtClean="0">
                <a:latin typeface="Gotham Light" pitchFamily="50" charset="0"/>
              </a:rPr>
              <a:t>Realizace dílčího projektu musí být ukončena nejpozději do 31. 5. 2017.</a:t>
            </a:r>
          </a:p>
          <a:p>
            <a:pPr marL="0" indent="0">
              <a:buNone/>
            </a:pPr>
            <a:endParaRPr lang="cs-CZ" sz="20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12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Výše finanční podpory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3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13</a:t>
            </a:fld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15870" y="1052736"/>
            <a:ext cx="87849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cs-CZ" sz="800" dirty="0" smtClean="0"/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Medium" panose="02000604030000020004" pitchFamily="2" charset="-18"/>
              </a:rPr>
              <a:t>stavební </a:t>
            </a:r>
            <a:r>
              <a:rPr lang="cs-CZ" sz="2000" dirty="0">
                <a:latin typeface="Gotham Medium" panose="02000604030000020004" pitchFamily="2" charset="-18"/>
              </a:rPr>
              <a:t>práce, dodávky a služby </a:t>
            </a:r>
            <a:r>
              <a:rPr lang="cs-CZ" sz="2000" dirty="0" smtClean="0">
                <a:latin typeface="Gotham Light" pitchFamily="2" charset="-18"/>
              </a:rPr>
              <a:t>spojené: 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2" charset="-18"/>
              </a:rPr>
              <a:t>s</a:t>
            </a:r>
            <a:r>
              <a:rPr lang="cs-CZ" sz="2000" dirty="0">
                <a:latin typeface="Gotham Light" pitchFamily="2" charset="-18"/>
              </a:rPr>
              <a:t> </a:t>
            </a:r>
            <a:r>
              <a:rPr lang="cs-CZ" sz="2000" dirty="0">
                <a:latin typeface="Gotham Medium" panose="02000604030000020004" pitchFamily="2" charset="-18"/>
              </a:rPr>
              <a:t>realizací kotle</a:t>
            </a:r>
            <a:r>
              <a:rPr lang="cs-CZ" sz="2000" dirty="0">
                <a:latin typeface="Gotham Light" pitchFamily="2" charset="-18"/>
              </a:rPr>
              <a:t> na pevná paliva, tepelného čerpadla, plynového kondenzačního </a:t>
            </a:r>
            <a:r>
              <a:rPr lang="cs-CZ" sz="2000" dirty="0" smtClean="0">
                <a:latin typeface="Gotham Light" pitchFamily="2" charset="-18"/>
              </a:rPr>
              <a:t>kotle (může se jednat např. také o vybudování přívodu plynu do RD od hranice pozemku)</a:t>
            </a:r>
            <a:endParaRPr lang="cs-CZ" sz="2000" dirty="0">
              <a:latin typeface="Gotham Light" pitchFamily="2" charset="-18"/>
            </a:endParaRP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2" charset="-18"/>
              </a:rPr>
              <a:t>s</a:t>
            </a:r>
            <a:r>
              <a:rPr lang="cs-CZ" sz="2000" dirty="0">
                <a:latin typeface="Gotham Light" pitchFamily="2" charset="-18"/>
              </a:rPr>
              <a:t> </a:t>
            </a:r>
            <a:r>
              <a:rPr lang="cs-CZ" sz="2000" dirty="0">
                <a:latin typeface="Gotham Medium" panose="02000604030000020004" pitchFamily="2" charset="-18"/>
              </a:rPr>
              <a:t>realizací solární termické soustavy</a:t>
            </a:r>
            <a:r>
              <a:rPr lang="cs-CZ" sz="2000" dirty="0">
                <a:latin typeface="Gotham Light" pitchFamily="2" charset="-18"/>
              </a:rPr>
              <a:t> (v návaznosti na realizaci nového zdroje tepla pro vytápění</a:t>
            </a:r>
            <a:r>
              <a:rPr lang="cs-CZ" sz="2000" dirty="0" smtClean="0">
                <a:latin typeface="Gotham Light" pitchFamily="2" charset="-18"/>
              </a:rPr>
              <a:t>)</a:t>
            </a:r>
            <a:endParaRPr lang="cs-CZ" sz="2000" dirty="0">
              <a:latin typeface="Gotham Light" pitchFamily="2" charset="-18"/>
            </a:endParaRP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2" charset="-18"/>
              </a:rPr>
              <a:t>s</a:t>
            </a:r>
            <a:r>
              <a:rPr lang="cs-CZ" sz="2000" dirty="0">
                <a:latin typeface="Gotham Light" pitchFamily="2" charset="-18"/>
              </a:rPr>
              <a:t> realizací nové </a:t>
            </a:r>
            <a:r>
              <a:rPr lang="cs-CZ" sz="2000" dirty="0">
                <a:latin typeface="Gotham Medium" panose="02000604030000020004" pitchFamily="2" charset="-18"/>
              </a:rPr>
              <a:t>otopné soustavy </a:t>
            </a:r>
            <a:r>
              <a:rPr lang="cs-CZ" sz="2000" dirty="0">
                <a:latin typeface="Gotham Light" pitchFamily="2" charset="-18"/>
              </a:rPr>
              <a:t>nebo úpravou stávající otopné soustavy, včetně dodávky a instalace akumulační nádoby, pokud je toto doporučeno projektem, výrobcem nebo dodavatelem (v návaznosti na realizaci nového zdroje tepla pro vytápění</a:t>
            </a:r>
            <a:r>
              <a:rPr lang="cs-CZ" sz="2000" dirty="0" smtClean="0">
                <a:latin typeface="Gotham Light" pitchFamily="2" charset="-18"/>
              </a:rPr>
              <a:t>)</a:t>
            </a:r>
            <a:endParaRPr lang="cs-CZ" sz="2000" dirty="0">
              <a:latin typeface="Gotham Light" pitchFamily="2" charset="-18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84583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267744" y="124123"/>
            <a:ext cx="65164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Co lze zaplatit z kotlíkové dotace?</a:t>
            </a:r>
          </a:p>
          <a:p>
            <a:pPr algn="ctr"/>
            <a:r>
              <a:rPr lang="cs-CZ" sz="2000" b="1" i="1" dirty="0" smtClean="0">
                <a:solidFill>
                  <a:srgbClr val="CB333B"/>
                </a:solidFill>
                <a:latin typeface="Gotham Medium" pitchFamily="50" charset="0"/>
              </a:rPr>
              <a:t>tzv. způsobilé výdaje dílčího projektu</a:t>
            </a:r>
            <a:endParaRPr lang="cs-CZ" sz="2000" b="1" i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9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14</a:t>
            </a:fld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15870" y="1052736"/>
            <a:ext cx="87849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cs-CZ" sz="800" dirty="0" smtClean="0"/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 smtClean="0">
                <a:latin typeface="Gotham Light" pitchFamily="2" charset="-18"/>
              </a:rPr>
              <a:t>náklady </a:t>
            </a:r>
            <a:r>
              <a:rPr lang="cs-CZ" dirty="0">
                <a:latin typeface="Gotham Light" pitchFamily="2" charset="-18"/>
              </a:rPr>
              <a:t>na </a:t>
            </a:r>
            <a:r>
              <a:rPr lang="cs-CZ" dirty="0">
                <a:latin typeface="Gotham Medium" panose="02000604030000020004" pitchFamily="2" charset="-18"/>
              </a:rPr>
              <a:t>zkoušky nebo testy související s uváděním majetku do stavu způsobilého k užívání</a:t>
            </a:r>
            <a:r>
              <a:rPr lang="cs-CZ" dirty="0">
                <a:latin typeface="Gotham Light" pitchFamily="2" charset="-18"/>
              </a:rPr>
              <a:t> a k prokázání splnění technických parametrů, ovšem pouze v období do kolaudace (uvedení do trvalého provozu</a:t>
            </a:r>
            <a:r>
              <a:rPr lang="cs-CZ" dirty="0" smtClean="0">
                <a:latin typeface="Gotham Light" pitchFamily="2" charset="-18"/>
              </a:rPr>
              <a:t>)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Light" pitchFamily="2" charset="-18"/>
              </a:rPr>
              <a:t>náklady </a:t>
            </a:r>
            <a:r>
              <a:rPr lang="cs-CZ" dirty="0">
                <a:latin typeface="Gotham Medium" panose="02000604030000020004" pitchFamily="2" charset="-18"/>
              </a:rPr>
              <a:t>na pořízení Průkazu energetické náročnosti budovy</a:t>
            </a:r>
            <a:r>
              <a:rPr lang="cs-CZ" dirty="0">
                <a:latin typeface="Gotham Light" pitchFamily="2" charset="-18"/>
              </a:rPr>
              <a:t>, ovšem pouze v případě, že je jím prokazováno plnění minimálně klasifikační třídy energetické náročnosti budovy „C</a:t>
            </a:r>
            <a:r>
              <a:rPr lang="cs-CZ" dirty="0" smtClean="0">
                <a:latin typeface="Gotham Light" pitchFamily="2" charset="-18"/>
              </a:rPr>
              <a:t>“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služby energetického specialisty </a:t>
            </a:r>
            <a:r>
              <a:rPr lang="cs-CZ" dirty="0">
                <a:latin typeface="Gotham Light" pitchFamily="2" charset="-18"/>
              </a:rPr>
              <a:t>související s potvrzením vhodnosti navrhovaného opatření ke snížení energetické náročnosti objektu, a to do výše maximálně 2 500,00 </a:t>
            </a:r>
            <a:r>
              <a:rPr lang="cs-CZ" dirty="0" smtClean="0">
                <a:latin typeface="Gotham Light" pitchFamily="2" charset="-18"/>
              </a:rPr>
              <a:t>Kč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stavební práce, dodávky a služby </a:t>
            </a:r>
            <a:r>
              <a:rPr lang="cs-CZ" dirty="0">
                <a:latin typeface="Gotham Light" pitchFamily="2" charset="-18"/>
              </a:rPr>
              <a:t>spojené s povinnou realizací opatření vedoucích ke snížení energetické náročnosti („</a:t>
            </a:r>
            <a:r>
              <a:rPr lang="cs-CZ" dirty="0">
                <a:latin typeface="Gotham Medium" panose="02000604030000020004" pitchFamily="2" charset="-18"/>
              </a:rPr>
              <a:t>mikro“ energetická opatření</a:t>
            </a:r>
            <a:r>
              <a:rPr lang="cs-CZ" dirty="0">
                <a:latin typeface="Gotham Light" pitchFamily="2" charset="-18"/>
              </a:rPr>
              <a:t>) rodinného domu,  v němž dojde k instalaci nového zdroje </a:t>
            </a:r>
            <a:r>
              <a:rPr lang="cs-CZ" dirty="0" smtClean="0">
                <a:latin typeface="Gotham Light" pitchFamily="2" charset="-18"/>
              </a:rPr>
              <a:t>tepla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Light" pitchFamily="2" charset="-18"/>
              </a:rPr>
              <a:t>náklady na </a:t>
            </a:r>
            <a:r>
              <a:rPr lang="cs-CZ" dirty="0">
                <a:latin typeface="Gotham Medium" panose="02000604030000020004" pitchFamily="2" charset="-18"/>
              </a:rPr>
              <a:t>projektovou </a:t>
            </a:r>
            <a:r>
              <a:rPr lang="cs-CZ" dirty="0" smtClean="0">
                <a:latin typeface="Gotham Medium" panose="02000604030000020004" pitchFamily="2" charset="-18"/>
              </a:rPr>
              <a:t>dokumentaci</a:t>
            </a:r>
            <a:endParaRPr lang="cs-CZ" dirty="0" smtClean="0">
              <a:latin typeface="Gotham Light" pitchFamily="2" charset="-18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84583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267744" y="124123"/>
            <a:ext cx="65164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Co lze zaplatit z kotlíkové dotace?</a:t>
            </a:r>
          </a:p>
          <a:p>
            <a:pPr algn="ctr"/>
            <a:r>
              <a:rPr lang="cs-CZ" sz="2000" b="1" i="1" dirty="0" smtClean="0">
                <a:solidFill>
                  <a:srgbClr val="CB333B"/>
                </a:solidFill>
                <a:latin typeface="Gotham Medium" pitchFamily="50" charset="0"/>
              </a:rPr>
              <a:t>tzv. způsobilé výdaje dílčího projektu</a:t>
            </a:r>
            <a:endParaRPr lang="cs-CZ" sz="2000" b="1" i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2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15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14386" y="1340768"/>
            <a:ext cx="835292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 smtClean="0">
                <a:latin typeface="Gotham Medium" panose="02000604030000020004" pitchFamily="2" charset="-18"/>
              </a:rPr>
              <a:t>daně</a:t>
            </a:r>
            <a:r>
              <a:rPr lang="cs-CZ" dirty="0">
                <a:latin typeface="Gotham Medium" panose="02000604030000020004" pitchFamily="2" charset="-18"/>
              </a:rPr>
              <a:t>, s výjimkou DPH </a:t>
            </a:r>
            <a:r>
              <a:rPr lang="cs-CZ" dirty="0">
                <a:latin typeface="Gotham Light" pitchFamily="2" charset="-18"/>
              </a:rPr>
              <a:t>zahrnuté do ceny pořizovaného zařízení či </a:t>
            </a:r>
            <a:r>
              <a:rPr lang="cs-CZ" dirty="0" smtClean="0">
                <a:latin typeface="Gotham Light" pitchFamily="2" charset="-18"/>
              </a:rPr>
              <a:t>služeb</a:t>
            </a:r>
            <a:endParaRPr lang="cs-CZ" dirty="0">
              <a:latin typeface="Gotham Light" pitchFamily="2" charset="-18"/>
            </a:endParaRPr>
          </a:p>
          <a:p>
            <a:pPr lvl="0"/>
            <a:r>
              <a:rPr lang="cs-CZ" dirty="0" smtClean="0">
                <a:latin typeface="Gotham Light" pitchFamily="2" charset="-18"/>
              </a:rPr>
              <a:t> 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otham Light" pitchFamily="2" charset="-18"/>
              </a:rPr>
              <a:t>náklady na nákup </a:t>
            </a:r>
            <a:r>
              <a:rPr lang="cs-CZ" dirty="0">
                <a:latin typeface="Gotham Medium" panose="02000604030000020004" pitchFamily="2" charset="-18"/>
              </a:rPr>
              <a:t>věcí osobní potřeby</a:t>
            </a:r>
            <a:r>
              <a:rPr lang="cs-CZ" dirty="0">
                <a:latin typeface="Gotham Light" pitchFamily="2" charset="-18"/>
              </a:rPr>
              <a:t>, které nesouvisejí s realizací dílčího </a:t>
            </a:r>
            <a:r>
              <a:rPr lang="cs-CZ" dirty="0" smtClean="0">
                <a:latin typeface="Gotham Light" pitchFamily="2" charset="-18"/>
              </a:rPr>
              <a:t>projektu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otham Light" pitchFamily="2" charset="-18"/>
              </a:rPr>
              <a:t>úhrada </a:t>
            </a:r>
            <a:r>
              <a:rPr lang="cs-CZ" dirty="0">
                <a:latin typeface="Gotham Medium" panose="02000604030000020004" pitchFamily="2" charset="-18"/>
              </a:rPr>
              <a:t>úvěrů a </a:t>
            </a:r>
            <a:r>
              <a:rPr lang="cs-CZ" dirty="0" smtClean="0">
                <a:latin typeface="Gotham Medium" panose="02000604030000020004" pitchFamily="2" charset="-18"/>
              </a:rPr>
              <a:t>půjček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penále, </a:t>
            </a:r>
            <a:r>
              <a:rPr lang="cs-CZ" dirty="0" smtClean="0">
                <a:latin typeface="Gotham Medium" panose="02000604030000020004" pitchFamily="2" charset="-18"/>
              </a:rPr>
              <a:t>pokuty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běžné provozní náklady </a:t>
            </a:r>
            <a:r>
              <a:rPr lang="cs-CZ" dirty="0">
                <a:latin typeface="Gotham Light" pitchFamily="2" charset="-18"/>
              </a:rPr>
              <a:t>(např. telefonní služby, energie, poplatky za připojení k síti, poštovné, balné, doprava, bankovní poplatky, apod</a:t>
            </a:r>
            <a:r>
              <a:rPr lang="cs-CZ" dirty="0" smtClean="0">
                <a:latin typeface="Gotham Light" pitchFamily="2" charset="-18"/>
              </a:rPr>
              <a:t>.),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náklady na právní </a:t>
            </a:r>
            <a:r>
              <a:rPr lang="cs-CZ" dirty="0" smtClean="0">
                <a:latin typeface="Gotham Medium" panose="02000604030000020004" pitchFamily="2" charset="-18"/>
              </a:rPr>
              <a:t>spory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dirty="0">
              <a:latin typeface="Gotham Light" pitchFamily="2" charset="-18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CB333B"/>
                </a:solidFill>
                <a:latin typeface="Gotham Medium" panose="02000604030000020004" pitchFamily="2" charset="-18"/>
              </a:rPr>
              <a:t>výdaje související se zpracováním žádosti </a:t>
            </a:r>
            <a:r>
              <a:rPr lang="cs-CZ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o poskytnutí kotlíkové dotace</a:t>
            </a:r>
            <a:endParaRPr lang="cs-CZ" dirty="0">
              <a:solidFill>
                <a:srgbClr val="CB333B"/>
              </a:solidFill>
              <a:latin typeface="Gotham Medium" panose="02000604030000020004" pitchFamily="2" charset="-18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1003705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25414" y="172860"/>
            <a:ext cx="6808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CB333B"/>
                </a:solidFill>
                <a:latin typeface="Gotham Medium" pitchFamily="50" charset="0"/>
              </a:rPr>
              <a:t>Co </a:t>
            </a:r>
            <a:r>
              <a:rPr lang="cs-CZ" sz="2400" b="1" dirty="0" smtClean="0">
                <a:solidFill>
                  <a:srgbClr val="CB333B"/>
                </a:solidFill>
                <a:latin typeface="Gotham Medium" pitchFamily="50" charset="0"/>
              </a:rPr>
              <a:t>NELZE </a:t>
            </a:r>
            <a:r>
              <a:rPr lang="cs-CZ" sz="2400" b="1" dirty="0">
                <a:solidFill>
                  <a:srgbClr val="CB333B"/>
                </a:solidFill>
                <a:latin typeface="Gotham Medium" pitchFamily="50" charset="0"/>
              </a:rPr>
              <a:t>zaplatit z kotlíkové dotace?</a:t>
            </a:r>
          </a:p>
          <a:p>
            <a:pPr algn="ctr"/>
            <a:r>
              <a:rPr lang="cs-CZ" sz="2000" b="1" i="1" dirty="0">
                <a:solidFill>
                  <a:srgbClr val="CB333B"/>
                </a:solidFill>
                <a:latin typeface="Gotham Medium" pitchFamily="50" charset="0"/>
              </a:rPr>
              <a:t>tzv. </a:t>
            </a:r>
            <a:r>
              <a:rPr lang="cs-CZ" sz="2000" b="1" i="1" dirty="0" smtClean="0">
                <a:solidFill>
                  <a:srgbClr val="CB333B"/>
                </a:solidFill>
                <a:latin typeface="Gotham Medium" pitchFamily="50" charset="0"/>
              </a:rPr>
              <a:t>nezpůsobilé výdaje dílčího projektu</a:t>
            </a:r>
            <a:endParaRPr lang="cs-CZ" sz="2000" b="1" i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68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66270" y="1052736"/>
            <a:ext cx="878497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cs-CZ" dirty="0" smtClean="0">
                <a:latin typeface="Gotham Light" pitchFamily="50" charset="0"/>
              </a:rPr>
              <a:t>Dotaci </a:t>
            </a:r>
            <a:r>
              <a:rPr lang="cs-CZ" dirty="0">
                <a:latin typeface="Gotham Light" pitchFamily="50" charset="0"/>
              </a:rPr>
              <a:t>lze poskytnout pouze </a:t>
            </a:r>
            <a:r>
              <a:rPr lang="cs-CZ" dirty="0">
                <a:solidFill>
                  <a:srgbClr val="CB333B"/>
                </a:solidFill>
                <a:latin typeface="Gotham Medium" panose="02000604030000020004" pitchFamily="2" charset="-18"/>
              </a:rPr>
              <a:t>na základě řádně vyplněné, </a:t>
            </a:r>
            <a:r>
              <a:rPr lang="cs-CZ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podepsané a  </a:t>
            </a:r>
            <a:r>
              <a:rPr lang="cs-CZ" dirty="0">
                <a:solidFill>
                  <a:srgbClr val="CB333B"/>
                </a:solidFill>
                <a:latin typeface="Gotham Medium" panose="02000604030000020004" pitchFamily="2" charset="-18"/>
              </a:rPr>
              <a:t>doručené žádosti o poskytnutí dotace </a:t>
            </a:r>
            <a:r>
              <a:rPr lang="cs-CZ" dirty="0">
                <a:latin typeface="Gotham Light" pitchFamily="50" charset="0"/>
              </a:rPr>
              <a:t>(dále jen žádosti</a:t>
            </a:r>
            <a:r>
              <a:rPr lang="cs-CZ" dirty="0" smtClean="0">
                <a:latin typeface="Gotham Light" pitchFamily="50" charset="0"/>
              </a:rPr>
              <a:t>) </a:t>
            </a:r>
            <a:r>
              <a:rPr lang="cs-CZ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a jejích příloh</a:t>
            </a:r>
            <a:r>
              <a:rPr lang="cs-CZ" dirty="0" smtClean="0">
                <a:latin typeface="Gotham Light" pitchFamily="50" charset="0"/>
              </a:rPr>
              <a:t>. </a:t>
            </a:r>
            <a:r>
              <a:rPr lang="cs-CZ" dirty="0" smtClean="0">
                <a:latin typeface="Gotham Medium" panose="02000604030000020004" pitchFamily="2" charset="-18"/>
              </a:rPr>
              <a:t>Formulář žádosti naleznete společně </a:t>
            </a:r>
            <a:r>
              <a:rPr lang="cs-CZ" dirty="0">
                <a:latin typeface="Gotham Medium" panose="02000604030000020004" pitchFamily="2" charset="-18"/>
              </a:rPr>
              <a:t>s příslušnými formuláři příloh žádosti na webových stránkách Olomouckého </a:t>
            </a:r>
            <a:r>
              <a:rPr lang="cs-CZ" dirty="0" smtClean="0">
                <a:latin typeface="Gotham Medium" panose="02000604030000020004" pitchFamily="2" charset="-18"/>
              </a:rPr>
              <a:t>kraje </a:t>
            </a:r>
            <a:r>
              <a:rPr lang="cs-CZ" dirty="0" smtClean="0">
                <a:latin typeface="Gotham Light" pitchFamily="50" charset="0"/>
                <a:hlinkClick r:id="rId5"/>
              </a:rPr>
              <a:t>www.kr-olomoucky.cz/kotlikovedotace</a:t>
            </a:r>
            <a:r>
              <a:rPr lang="cs-CZ" dirty="0" smtClean="0">
                <a:latin typeface="Gotham Light" pitchFamily="50" charset="0"/>
              </a:rPr>
              <a:t> nebo na </a:t>
            </a:r>
            <a:r>
              <a:rPr lang="cs-CZ" dirty="0" smtClean="0">
                <a:latin typeface="Gotham Light" pitchFamily="50" charset="0"/>
                <a:hlinkClick r:id="rId6"/>
              </a:rPr>
              <a:t>www.kr-olomoucky.cz/dotace2016</a:t>
            </a:r>
            <a:r>
              <a:rPr lang="cs-CZ" dirty="0" smtClean="0">
                <a:latin typeface="Gotham Light" pitchFamily="50" charset="0"/>
              </a:rPr>
              <a:t>, konkrétně na odkazu, </a:t>
            </a:r>
            <a:r>
              <a:rPr lang="cs-CZ" u="sng" dirty="0">
                <a:latin typeface="Gotham Light" pitchFamily="50" charset="0"/>
                <a:hlinkClick r:id="rId7"/>
              </a:rPr>
              <a:t>https://</a:t>
            </a:r>
            <a:r>
              <a:rPr lang="cs-CZ" u="sng" dirty="0" smtClean="0">
                <a:latin typeface="Gotham Light" pitchFamily="50" charset="0"/>
                <a:hlinkClick r:id="rId7"/>
              </a:rPr>
              <a:t>www.kr-olomoucky.cz/kotlikove-dotace-v-olomouckem-kraji-i-prijem-zadosti-22-2-13-5-2016-cl-3395.html</a:t>
            </a:r>
            <a:r>
              <a:rPr lang="cs-CZ" dirty="0" smtClean="0">
                <a:latin typeface="Gotham Light" pitchFamily="50" charset="0"/>
              </a:rPr>
              <a:t>. </a:t>
            </a:r>
          </a:p>
          <a:p>
            <a:pPr>
              <a:spcBef>
                <a:spcPts val="1800"/>
              </a:spcBef>
            </a:pPr>
            <a:r>
              <a:rPr lang="cs-CZ" dirty="0" smtClean="0">
                <a:latin typeface="Gotham Medium" panose="02000604030000020004" pitchFamily="2" charset="-18"/>
              </a:rPr>
              <a:t>Formulář žádosti je v elektronické podobě. Na výše uvedených adresách naleznete také návod na vyplnění elektronického formuláře. </a:t>
            </a:r>
            <a:r>
              <a:rPr lang="cs-CZ" i="1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Na konci prezentace bude promítnuta žádost a dojde k předvedení způsobu vyplnění žádosti.  </a:t>
            </a:r>
          </a:p>
          <a:p>
            <a:endParaRPr lang="cs-CZ" sz="800" dirty="0" smtClean="0">
              <a:latin typeface="Gotham Light" pitchFamily="50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cs-CZ" dirty="0">
                <a:latin typeface="Gotham Light" pitchFamily="50" charset="0"/>
              </a:rPr>
              <a:t> Vyplnění elektronického</a:t>
            </a:r>
            <a:r>
              <a:rPr lang="cs-CZ" dirty="0">
                <a:latin typeface="Gotham Light" pitchFamily="50" charset="0"/>
                <a:sym typeface="Symbol"/>
              </a:rPr>
              <a:t> formuláře žádosti</a:t>
            </a:r>
          </a:p>
          <a:p>
            <a:pPr marL="442913" indent="-442913">
              <a:spcBef>
                <a:spcPts val="600"/>
              </a:spcBef>
              <a:buFont typeface="+mj-lt"/>
              <a:buAutoNum type="arabicPeriod"/>
            </a:pPr>
            <a:r>
              <a:rPr lang="cs-CZ" dirty="0" smtClean="0">
                <a:latin typeface="Gotham Light" pitchFamily="50" charset="0"/>
                <a:sym typeface="Symbol"/>
              </a:rPr>
              <a:t>Tisk </a:t>
            </a:r>
            <a:r>
              <a:rPr lang="cs-CZ" dirty="0">
                <a:latin typeface="Gotham Light" pitchFamily="50" charset="0"/>
                <a:sym typeface="Symbol"/>
              </a:rPr>
              <a:t>(v případě doručení v listinné podobě) a podpis vytištěné žádosti</a:t>
            </a:r>
          </a:p>
          <a:p>
            <a:pPr marL="442913" indent="-442913">
              <a:spcBef>
                <a:spcPts val="600"/>
              </a:spcBef>
              <a:buFont typeface="+mj-lt"/>
              <a:buAutoNum type="arabicPeriod"/>
            </a:pPr>
            <a:r>
              <a:rPr lang="cs-CZ" dirty="0">
                <a:latin typeface="Gotham Light" pitchFamily="50" charset="0"/>
              </a:rPr>
              <a:t>Doručení (podání) žádosti včetně relevantních příloh vyhlašovateli programu (Olomoucký kraj</a:t>
            </a:r>
            <a:r>
              <a:rPr lang="cs-CZ" dirty="0" smtClean="0">
                <a:latin typeface="Gotham Light" pitchFamily="50" charset="0"/>
              </a:rPr>
              <a:t>)</a:t>
            </a:r>
            <a:endParaRPr lang="cs-CZ" dirty="0">
              <a:latin typeface="Gotham Light" pitchFamily="50" charset="0"/>
            </a:endParaRPr>
          </a:p>
          <a:p>
            <a:endParaRPr lang="cs-CZ" sz="800" dirty="0">
              <a:latin typeface="Gotham Light" pitchFamily="50" charset="0"/>
            </a:endParaRPr>
          </a:p>
          <a:p>
            <a:endParaRPr lang="cs-CZ" dirty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434790" y="24221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Jak zažádat o kotlíkovou dotaci?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17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3528" y="1052736"/>
            <a:ext cx="8424936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cs-CZ" dirty="0" smtClean="0">
                <a:latin typeface="Gotham Medium" panose="02000604030000020004" pitchFamily="2" charset="-18"/>
              </a:rPr>
              <a:t>Podání žádosti je možno čtyřmi způsoby</a:t>
            </a:r>
            <a:r>
              <a:rPr lang="cs-CZ" dirty="0" smtClean="0">
                <a:latin typeface="Gotham Light" pitchFamily="50" charset="0"/>
              </a:rPr>
              <a:t>: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s-CZ" dirty="0" smtClean="0">
                <a:latin typeface="Gotham Medium" panose="02000604030000020004" pitchFamily="2" charset="-18"/>
              </a:rPr>
              <a:t>v listinné podobě osobně 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arenR"/>
            </a:pPr>
            <a:r>
              <a:rPr lang="cs-CZ" dirty="0" smtClean="0">
                <a:latin typeface="Gotham Light" pitchFamily="2" charset="-18"/>
              </a:rPr>
              <a:t>na </a:t>
            </a:r>
            <a:r>
              <a:rPr lang="cs-CZ" dirty="0">
                <a:latin typeface="Gotham Light" pitchFamily="2" charset="-18"/>
              </a:rPr>
              <a:t>podatelnu Krajského úřadu Olomouckého kraje, Jeremenkova </a:t>
            </a:r>
            <a:r>
              <a:rPr lang="cs-CZ" dirty="0" smtClean="0">
                <a:latin typeface="Gotham Light" pitchFamily="2" charset="-18"/>
              </a:rPr>
              <a:t>40a, Olomouc, </a:t>
            </a:r>
            <a:r>
              <a:rPr lang="pl-PL" dirty="0">
                <a:latin typeface="Gotham Light" pitchFamily="2" charset="-18"/>
              </a:rPr>
              <a:t>od 22. 2. 2016 do 13. 5. 2016 do 12:00 hod</a:t>
            </a:r>
            <a:r>
              <a:rPr lang="pl-PL" dirty="0" smtClean="0">
                <a:latin typeface="Gotham Light" pitchFamily="2" charset="-18"/>
              </a:rPr>
              <a:t>.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arenR"/>
            </a:pPr>
            <a:r>
              <a:rPr lang="pl-PL" dirty="0" smtClean="0">
                <a:latin typeface="Gotham Light" pitchFamily="2" charset="-18"/>
              </a:rPr>
              <a:t>na </a:t>
            </a:r>
            <a:r>
              <a:rPr lang="pl-PL" dirty="0">
                <a:latin typeface="Gotham Light" pitchFamily="2" charset="-18"/>
              </a:rPr>
              <a:t>podatelnu detašovaného pracoviště Krajského úřadu Olomouckého kraje v Šumperku v prostorách Střední školy železniční, technické a služeb, Šumperk, Bulharská </a:t>
            </a:r>
            <a:r>
              <a:rPr lang="pl-PL" dirty="0" smtClean="0">
                <a:latin typeface="Gotham Light" pitchFamily="2" charset="-18"/>
              </a:rPr>
              <a:t>8, a to ve dnech 22. až 24. 2., 29. 2., 2. 3. 2016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lphaLcParenR"/>
            </a:pPr>
            <a:r>
              <a:rPr lang="pl-PL" dirty="0" smtClean="0">
                <a:latin typeface="Gotham Light" pitchFamily="2" charset="-18"/>
              </a:rPr>
              <a:t>na </a:t>
            </a:r>
            <a:r>
              <a:rPr lang="pl-PL" dirty="0">
                <a:latin typeface="Gotham Light" pitchFamily="2" charset="-18"/>
              </a:rPr>
              <a:t>podatelnu detašovaného pracoviště Olomouckého kraje v Jeseníku na adrese Dukelská </a:t>
            </a:r>
            <a:r>
              <a:rPr lang="pl-PL" dirty="0" smtClean="0">
                <a:latin typeface="Gotham Light" pitchFamily="2" charset="-18"/>
              </a:rPr>
              <a:t>1240/27</a:t>
            </a:r>
            <a:r>
              <a:rPr lang="pl-PL" dirty="0">
                <a:latin typeface="Gotham Light" pitchFamily="2" charset="-18"/>
              </a:rPr>
              <a:t> 22. až 24. 2., </a:t>
            </a:r>
            <a:r>
              <a:rPr lang="pl-PL" dirty="0" smtClean="0">
                <a:latin typeface="Gotham Light" pitchFamily="2" charset="-18"/>
              </a:rPr>
              <a:t>1. 3., 3. </a:t>
            </a:r>
            <a:r>
              <a:rPr lang="pl-PL" dirty="0">
                <a:latin typeface="Gotham Light" pitchFamily="2" charset="-18"/>
              </a:rPr>
              <a:t>3. 2016</a:t>
            </a:r>
            <a:endParaRPr lang="cs-CZ" dirty="0" smtClean="0">
              <a:latin typeface="Gotham Light" pitchFamily="2" charset="-18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s-CZ" dirty="0" smtClean="0">
                <a:latin typeface="Gotham Medium" panose="02000604030000020004" pitchFamily="2" charset="-18"/>
              </a:rPr>
              <a:t>v listinné podobě poštou</a:t>
            </a:r>
            <a:r>
              <a:rPr lang="cs-CZ" dirty="0">
                <a:latin typeface="Gotham Light" pitchFamily="50" charset="0"/>
              </a:rPr>
              <a:t> </a:t>
            </a:r>
            <a:r>
              <a:rPr lang="cs-CZ" dirty="0" smtClean="0">
                <a:latin typeface="Gotham Light" pitchFamily="50" charset="0"/>
              </a:rPr>
              <a:t>na adresu </a:t>
            </a:r>
            <a:r>
              <a:rPr lang="cs-CZ" dirty="0">
                <a:latin typeface="Gotham Light" pitchFamily="50" charset="0"/>
              </a:rPr>
              <a:t>vyhlašovatele: Olomoucký kraj, Jeremenkova 40a, 779 11 Olomouc </a:t>
            </a:r>
            <a:endParaRPr lang="cs-CZ" dirty="0" smtClean="0">
              <a:latin typeface="Gotham Light" pitchFamily="50" charset="0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s-CZ" dirty="0" smtClean="0">
                <a:latin typeface="Gotham Medium" panose="02000604030000020004" pitchFamily="2" charset="-18"/>
                <a:sym typeface="Symbol"/>
              </a:rPr>
              <a:t>e-mailem se </a:t>
            </a:r>
            <a:r>
              <a:rPr lang="cs-CZ" dirty="0">
                <a:latin typeface="Gotham Medium" panose="02000604030000020004" pitchFamily="2" charset="-18"/>
                <a:sym typeface="Symbol"/>
              </a:rPr>
              <a:t>zaručeným elektronickým podpisem </a:t>
            </a:r>
            <a:r>
              <a:rPr lang="cs-CZ" dirty="0">
                <a:latin typeface="Gotham Light" pitchFamily="2" charset="-18"/>
                <a:sym typeface="Symbol"/>
              </a:rPr>
              <a:t>na adresu </a:t>
            </a:r>
            <a:r>
              <a:rPr lang="cs-CZ" dirty="0" smtClean="0">
                <a:latin typeface="Gotham Light" pitchFamily="2" charset="-18"/>
                <a:sym typeface="Symbol"/>
              </a:rPr>
              <a:t>e-podatelna@kr-olomoucky.cz</a:t>
            </a:r>
            <a:endParaRPr lang="cs-CZ" dirty="0" smtClean="0">
              <a:latin typeface="Gotham Light" pitchFamily="50" charset="0"/>
              <a:sym typeface="Symbol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cs-CZ" dirty="0" smtClean="0">
                <a:latin typeface="Gotham Medium" panose="02000604030000020004" pitchFamily="2" charset="-18"/>
                <a:sym typeface="Symbol"/>
              </a:rPr>
              <a:t>datovou zprávou </a:t>
            </a:r>
            <a:r>
              <a:rPr lang="cs-CZ" dirty="0" smtClean="0">
                <a:latin typeface="Gotham Light" pitchFamily="2" charset="-18"/>
                <a:sym typeface="Symbol"/>
              </a:rPr>
              <a:t>do </a:t>
            </a:r>
            <a:r>
              <a:rPr lang="cs-CZ" dirty="0">
                <a:latin typeface="Gotham Light" pitchFamily="2" charset="-18"/>
                <a:sym typeface="Symbol"/>
              </a:rPr>
              <a:t>datové </a:t>
            </a:r>
            <a:r>
              <a:rPr lang="cs-CZ" dirty="0" smtClean="0">
                <a:latin typeface="Gotham Light" pitchFamily="2" charset="-18"/>
                <a:sym typeface="Symbol"/>
              </a:rPr>
              <a:t>schránky ID</a:t>
            </a:r>
            <a:r>
              <a:rPr lang="cs-CZ" dirty="0">
                <a:latin typeface="Gotham Light" pitchFamily="2" charset="-18"/>
                <a:sym typeface="Symbol"/>
              </a:rPr>
              <a:t>: </a:t>
            </a:r>
            <a:r>
              <a:rPr lang="cs-CZ" dirty="0" err="1" smtClean="0">
                <a:latin typeface="Gotham Light" pitchFamily="2" charset="-18"/>
                <a:sym typeface="Symbol"/>
              </a:rPr>
              <a:t>qiabfmf</a:t>
            </a:r>
            <a:endParaRPr lang="cs-CZ" sz="2000" dirty="0" smtClean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434790" y="24221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Jak zažádat o kotlíkovou dotaci?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4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18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95536" y="1052736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700" dirty="0" smtClean="0">
                <a:latin typeface="Gotham Medium" panose="02000604030000020004" pitchFamily="2" charset="-18"/>
              </a:rPr>
              <a:t>V případě splnění všech podmínek dotačního programu bude rozhodujícím kritériem </a:t>
            </a:r>
            <a:r>
              <a:rPr lang="cs-CZ" sz="1700" dirty="0" smtClean="0">
                <a:latin typeface="Gotham Light" pitchFamily="50" charset="0"/>
              </a:rPr>
              <a:t>v případě, že bude zažádáno ze strany občanů o větší částku finančních prostředků, než je k dispozici v rámci dotačního programu, </a:t>
            </a:r>
            <a:r>
              <a:rPr lang="cs-CZ" sz="1700" dirty="0" smtClean="0">
                <a:latin typeface="Gotham Medium" panose="02000604030000020004" pitchFamily="2" charset="-18"/>
              </a:rPr>
              <a:t>datum a čas zaevidování žádosti do </a:t>
            </a:r>
            <a:r>
              <a:rPr lang="cs-CZ" sz="1700" dirty="0">
                <a:latin typeface="Gotham Medium" panose="02000604030000020004" pitchFamily="2" charset="-18"/>
              </a:rPr>
              <a:t>elektronického evidenčního systému pracovníkem podatelny </a:t>
            </a:r>
            <a:r>
              <a:rPr lang="cs-CZ" sz="1700" dirty="0" smtClean="0">
                <a:latin typeface="Gotham Medium" panose="02000604030000020004" pitchFamily="2" charset="-18"/>
              </a:rPr>
              <a:t>vyhlašovatele dotačního programu.</a:t>
            </a:r>
          </a:p>
          <a:p>
            <a:pPr lvl="0"/>
            <a:endParaRPr lang="cs-CZ" sz="1700" dirty="0" smtClean="0">
              <a:latin typeface="Gotham Light" pitchFamily="50" charset="0"/>
            </a:endParaRPr>
          </a:p>
          <a:p>
            <a:pPr lvl="0"/>
            <a:r>
              <a:rPr lang="cs-CZ" sz="1700" dirty="0">
                <a:latin typeface="Gotham Medium" panose="02000604030000020004" pitchFamily="2" charset="-18"/>
              </a:rPr>
              <a:t>V případě</a:t>
            </a:r>
            <a:r>
              <a:rPr lang="cs-CZ" sz="1700" dirty="0">
                <a:latin typeface="Gotham Light" pitchFamily="50" charset="0"/>
              </a:rPr>
              <a:t> způsobu </a:t>
            </a:r>
            <a:r>
              <a:rPr lang="cs-CZ" sz="1700" dirty="0">
                <a:latin typeface="Gotham Medium" panose="02000604030000020004" pitchFamily="2" charset="-18"/>
              </a:rPr>
              <a:t>doručení žádosti poštou v listinné podobě, datovou zprávou nebo emailem se zaručeným elektronickým </a:t>
            </a:r>
            <a:r>
              <a:rPr lang="cs-CZ" sz="1700" dirty="0" smtClean="0">
                <a:latin typeface="Gotham Medium" panose="02000604030000020004" pitchFamily="2" charset="-18"/>
              </a:rPr>
              <a:t>podpisem </a:t>
            </a:r>
            <a:r>
              <a:rPr lang="cs-CZ" sz="1700" dirty="0" smtClean="0">
                <a:latin typeface="Gotham Light" pitchFamily="50" charset="0"/>
              </a:rPr>
              <a:t>upozorňujeme</a:t>
            </a:r>
            <a:r>
              <a:rPr lang="cs-CZ" sz="1700" dirty="0">
                <a:latin typeface="Gotham Light" pitchFamily="50" charset="0"/>
              </a:rPr>
              <a:t>, že takto doručené žádosti budou </a:t>
            </a:r>
            <a:r>
              <a:rPr lang="cs-CZ" sz="1700" dirty="0">
                <a:latin typeface="Gotham Medium" panose="02000604030000020004" pitchFamily="2" charset="-18"/>
              </a:rPr>
              <a:t>zaevidovány</a:t>
            </a:r>
            <a:r>
              <a:rPr lang="cs-CZ" sz="1700" dirty="0">
                <a:latin typeface="Gotham Light" pitchFamily="50" charset="0"/>
              </a:rPr>
              <a:t> pracovníkem podatelny vyhlašovatele do elektronického evidenčního systému </a:t>
            </a:r>
            <a:r>
              <a:rPr lang="cs-CZ" sz="1700" dirty="0">
                <a:latin typeface="Gotham Medium" panose="02000604030000020004" pitchFamily="2" charset="-18"/>
              </a:rPr>
              <a:t>maximálně do 24 hodin od </a:t>
            </a:r>
            <a:r>
              <a:rPr lang="cs-CZ" sz="1700" dirty="0" smtClean="0">
                <a:latin typeface="Gotham Medium" panose="02000604030000020004" pitchFamily="2" charset="-18"/>
              </a:rPr>
              <a:t>doručení</a:t>
            </a:r>
            <a:r>
              <a:rPr lang="cs-CZ" sz="1700" dirty="0" smtClean="0">
                <a:latin typeface="Gotham Light" pitchFamily="50" charset="0"/>
              </a:rPr>
              <a:t>, přičemž </a:t>
            </a:r>
            <a:r>
              <a:rPr lang="cs-CZ" sz="1700" dirty="0">
                <a:latin typeface="Gotham Light" pitchFamily="50" charset="0"/>
              </a:rPr>
              <a:t>do těchto 24 hodin se započítávají </a:t>
            </a:r>
            <a:r>
              <a:rPr lang="cs-CZ" sz="1700" dirty="0" smtClean="0">
                <a:latin typeface="Gotham Light" pitchFamily="50" charset="0"/>
              </a:rPr>
              <a:t>pouze pracovní dny. </a:t>
            </a:r>
            <a:r>
              <a:rPr lang="cs-CZ" sz="1700" dirty="0" smtClean="0">
                <a:latin typeface="Gotham Medium" panose="02000604030000020004" pitchFamily="2" charset="-18"/>
              </a:rPr>
              <a:t>V případě osobního doručení </a:t>
            </a:r>
            <a:r>
              <a:rPr lang="cs-CZ" sz="1700" dirty="0" smtClean="0">
                <a:latin typeface="Gotham Light" pitchFamily="50" charset="0"/>
              </a:rPr>
              <a:t>žádosti bude zaevidování do systému probíhat </a:t>
            </a:r>
            <a:r>
              <a:rPr lang="cs-CZ" sz="1700" dirty="0" smtClean="0">
                <a:latin typeface="Gotham Medium" panose="02000604030000020004" pitchFamily="2" charset="-18"/>
              </a:rPr>
              <a:t>při převzetí žádosti </a:t>
            </a:r>
            <a:r>
              <a:rPr lang="cs-CZ" sz="1700" dirty="0" smtClean="0">
                <a:latin typeface="Gotham Light" pitchFamily="50" charset="0"/>
              </a:rPr>
              <a:t>pracovníkem podatelny.</a:t>
            </a:r>
          </a:p>
          <a:p>
            <a:pPr lvl="0"/>
            <a:endParaRPr lang="cs-CZ" sz="1700" dirty="0">
              <a:latin typeface="Gotham Light" pitchFamily="50" charset="0"/>
            </a:endParaRPr>
          </a:p>
          <a:p>
            <a:pPr lvl="0"/>
            <a:r>
              <a:rPr lang="cs-CZ" sz="1700" dirty="0" smtClean="0">
                <a:latin typeface="Gotham Light" pitchFamily="50" charset="0"/>
              </a:rPr>
              <a:t>Častý dotaz: Je možno, aby </a:t>
            </a:r>
            <a:r>
              <a:rPr lang="cs-CZ" sz="1700" dirty="0" smtClean="0">
                <a:latin typeface="Gotham Medium" panose="02000604030000020004" pitchFamily="2" charset="-18"/>
              </a:rPr>
              <a:t>za žadatele žádost podal někdo jiný (třetí osoba)? Ano, vždy však na základě plné moci od žadatele této třetí osobě. Pak je nutno plnou moc doručit společně s žádostí. </a:t>
            </a:r>
            <a:r>
              <a:rPr lang="cs-CZ" sz="1700" dirty="0" smtClean="0">
                <a:latin typeface="Gotham Light" pitchFamily="2" charset="-18"/>
              </a:rPr>
              <a:t>N</a:t>
            </a:r>
            <a:r>
              <a:rPr lang="cs-CZ" sz="1700" dirty="0" smtClean="0">
                <a:latin typeface="Gotham Light" pitchFamily="50" charset="0"/>
              </a:rPr>
              <a:t>a </a:t>
            </a:r>
            <a:r>
              <a:rPr lang="cs-CZ" sz="1700" dirty="0" smtClean="0">
                <a:latin typeface="Gotham Light" pitchFamily="50" charset="0"/>
                <a:hlinkClick r:id="rId5"/>
              </a:rPr>
              <a:t>www.kr-olomoucky.cz/kotlikovedotace</a:t>
            </a:r>
            <a:r>
              <a:rPr lang="cs-CZ" sz="1700" dirty="0" smtClean="0">
                <a:latin typeface="Gotham Light" pitchFamily="50" charset="0"/>
              </a:rPr>
              <a:t> bude zveřejněn příklad plné moci.</a:t>
            </a:r>
            <a:endParaRPr lang="cs-CZ" sz="1700" dirty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434790" y="24221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Jak zažádat o kotlíkovou dotaci?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4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3528" y="1052736"/>
            <a:ext cx="864096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Žádost </a:t>
            </a:r>
            <a:r>
              <a:rPr lang="cs-CZ" sz="1700" dirty="0">
                <a:latin typeface="Gotham Medium" panose="02000604030000020004" pitchFamily="2" charset="-18"/>
              </a:rPr>
              <a:t>o poskytnutí dotace</a:t>
            </a:r>
            <a:r>
              <a:rPr lang="cs-CZ" sz="1700" dirty="0">
                <a:latin typeface="Gotham Light" pitchFamily="50" charset="0"/>
              </a:rPr>
              <a:t> – originál podepsaný žadatelem. </a:t>
            </a:r>
            <a:endParaRPr lang="cs-CZ" sz="1700" dirty="0" smtClean="0">
              <a:latin typeface="Gotham Light" pitchFamily="50" charset="0"/>
            </a:endParaRPr>
          </a:p>
          <a:p>
            <a:pPr marL="0" lvl="1"/>
            <a:endParaRPr lang="cs-CZ" sz="1700" dirty="0" smtClean="0">
              <a:latin typeface="Gotham Light" pitchFamily="50" charset="0"/>
            </a:endParaRPr>
          </a:p>
          <a:p>
            <a:pPr marL="0" lvl="1"/>
            <a:r>
              <a:rPr lang="cs-CZ" sz="17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Přílohy žádosti o poskytnutí dotace: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Formulář </a:t>
            </a:r>
            <a:r>
              <a:rPr lang="cs-CZ" sz="1700" dirty="0">
                <a:latin typeface="Gotham Medium" panose="02000604030000020004" pitchFamily="2" charset="-18"/>
              </a:rPr>
              <a:t>pro potvrzení vhodnosti "mikro" energetického opatření energetickým specialistou </a:t>
            </a:r>
            <a:r>
              <a:rPr lang="cs-CZ" sz="1700" dirty="0" smtClean="0">
                <a:latin typeface="Gotham Light" pitchFamily="50" charset="0"/>
              </a:rPr>
              <a:t>(vyplněný </a:t>
            </a:r>
            <a:r>
              <a:rPr lang="cs-CZ" sz="1700" dirty="0">
                <a:latin typeface="Gotham Light" pitchFamily="50" charset="0"/>
              </a:rPr>
              <a:t>a potvrzený energetickým specialistou) - </a:t>
            </a:r>
            <a:r>
              <a:rPr lang="cs-CZ" sz="1700" dirty="0" smtClean="0">
                <a:latin typeface="Gotham Light" pitchFamily="50" charset="0"/>
              </a:rPr>
              <a:t>povinnou </a:t>
            </a:r>
            <a:r>
              <a:rPr lang="cs-CZ" sz="1700" dirty="0">
                <a:latin typeface="Gotham Light" pitchFamily="50" charset="0"/>
              </a:rPr>
              <a:t>přílohou je pouze, pokud nebude doložen průkaz energetické náročnosti budovy </a:t>
            </a:r>
            <a:r>
              <a:rPr lang="cs-CZ" sz="1700" dirty="0" smtClean="0">
                <a:latin typeface="Gotham Light" pitchFamily="50" charset="0"/>
              </a:rPr>
              <a:t>prokazující energetickou náročnost </a:t>
            </a:r>
            <a:r>
              <a:rPr lang="cs-CZ" sz="1700" dirty="0">
                <a:latin typeface="Gotham Light" pitchFamily="50" charset="0"/>
              </a:rPr>
              <a:t>budovy minimální úrovně klasifikační třídy „C</a:t>
            </a:r>
            <a:r>
              <a:rPr lang="cs-CZ" sz="1700" dirty="0" smtClean="0">
                <a:latin typeface="Gotham Light" pitchFamily="50" charset="0"/>
              </a:rPr>
              <a:t>“, </a:t>
            </a:r>
            <a:r>
              <a:rPr lang="cs-CZ" sz="1700" dirty="0">
                <a:latin typeface="Gotham Light" pitchFamily="50" charset="0"/>
              </a:rPr>
              <a:t>nebo pokud nebude </a:t>
            </a:r>
            <a:r>
              <a:rPr lang="cs-CZ" sz="1700" dirty="0" smtClean="0">
                <a:latin typeface="Gotham Light" pitchFamily="50" charset="0"/>
              </a:rPr>
              <a:t>doložena Žádost </a:t>
            </a:r>
            <a:r>
              <a:rPr lang="cs-CZ" sz="1700" dirty="0">
                <a:latin typeface="Gotham Light" pitchFamily="50" charset="0"/>
              </a:rPr>
              <a:t>z programu Nová zelená úsporám (3. výzva vyhlášená Státním fondem životního prostředí dne 22. 10. 2015). </a:t>
            </a:r>
            <a:r>
              <a:rPr lang="cs-CZ" sz="1400" dirty="0" smtClean="0">
                <a:latin typeface="Gotham Light" pitchFamily="50" charset="0"/>
              </a:rPr>
              <a:t>Vzor na </a:t>
            </a:r>
            <a:r>
              <a:rPr lang="cs-CZ" sz="1400" dirty="0" smtClean="0">
                <a:latin typeface="Gotham Light" pitchFamily="50" charset="0"/>
                <a:hlinkClick r:id="rId5"/>
              </a:rPr>
              <a:t>www.kr-olomoucky.cz/</a:t>
            </a:r>
            <a:r>
              <a:rPr lang="cs-CZ" sz="1400" dirty="0" err="1" smtClean="0">
                <a:latin typeface="Gotham Light" pitchFamily="50" charset="0"/>
                <a:hlinkClick r:id="rId5"/>
              </a:rPr>
              <a:t>kotlikovedotace</a:t>
            </a:r>
            <a:r>
              <a:rPr lang="cs-CZ" sz="1400" dirty="0" smtClean="0">
                <a:latin typeface="Gotham Light" pitchFamily="50" charset="0"/>
              </a:rPr>
              <a:t>. </a:t>
            </a:r>
            <a:endParaRPr lang="cs-CZ" sz="1400" b="1" dirty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Kopie </a:t>
            </a:r>
            <a:r>
              <a:rPr lang="cs-CZ" sz="1700" dirty="0">
                <a:latin typeface="Gotham Medium" panose="02000604030000020004" pitchFamily="2" charset="-18"/>
              </a:rPr>
              <a:t>průkazu energetické náročnosti budovy (PENB)</a:t>
            </a:r>
            <a:r>
              <a:rPr lang="cs-CZ" sz="1700" dirty="0">
                <a:latin typeface="Gotham Light" pitchFamily="50" charset="0"/>
              </a:rPr>
              <a:t> </a:t>
            </a:r>
            <a:r>
              <a:rPr lang="cs-CZ" sz="1700" dirty="0" smtClean="0">
                <a:latin typeface="Gotham Light" pitchFamily="50" charset="0"/>
              </a:rPr>
              <a:t>– pouze </a:t>
            </a:r>
            <a:r>
              <a:rPr lang="cs-CZ" sz="1700" dirty="0">
                <a:latin typeface="Gotham Light" pitchFamily="50" charset="0"/>
              </a:rPr>
              <a:t>pokud slouží k prokázání energetické náročnosti budovy minimální úrovně klasifikační třídy „C“. </a:t>
            </a: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Kopie Žádosti </a:t>
            </a:r>
            <a:r>
              <a:rPr lang="cs-CZ" sz="1700" dirty="0">
                <a:latin typeface="Gotham Medium" panose="02000604030000020004" pitchFamily="2" charset="-18"/>
              </a:rPr>
              <a:t>z programu Nová zelená </a:t>
            </a:r>
            <a:r>
              <a:rPr lang="cs-CZ" sz="1700" dirty="0" smtClean="0">
                <a:latin typeface="Gotham Medium" panose="02000604030000020004" pitchFamily="2" charset="-18"/>
              </a:rPr>
              <a:t>úsporám </a:t>
            </a:r>
            <a:r>
              <a:rPr lang="cs-CZ" sz="1700" dirty="0" smtClean="0">
                <a:latin typeface="Gotham Light" pitchFamily="50" charset="0"/>
              </a:rPr>
              <a:t>(</a:t>
            </a:r>
            <a:r>
              <a:rPr lang="cs-CZ" sz="1700" dirty="0">
                <a:latin typeface="Gotham Light" pitchFamily="50" charset="0"/>
              </a:rPr>
              <a:t>3. výzva vyhlášená Státním fondem životního prostředí dne 22. 10. 2015</a:t>
            </a:r>
            <a:r>
              <a:rPr lang="cs-CZ" sz="1700" dirty="0" smtClean="0">
                <a:latin typeface="Gotham Light" pitchFamily="50" charset="0"/>
              </a:rPr>
              <a:t>) – povinnou </a:t>
            </a:r>
            <a:r>
              <a:rPr lang="cs-CZ" sz="1700" dirty="0">
                <a:latin typeface="Gotham Light" pitchFamily="50" charset="0"/>
              </a:rPr>
              <a:t>přílohou </a:t>
            </a:r>
            <a:r>
              <a:rPr lang="cs-CZ" sz="1700" dirty="0" smtClean="0">
                <a:latin typeface="Gotham Light" pitchFamily="50" charset="0"/>
              </a:rPr>
              <a:t>je pouze, </a:t>
            </a:r>
            <a:r>
              <a:rPr lang="cs-CZ" sz="1700" dirty="0">
                <a:latin typeface="Gotham Light" pitchFamily="50" charset="0"/>
              </a:rPr>
              <a:t>pokud nebude doložen </a:t>
            </a:r>
            <a:r>
              <a:rPr lang="cs-CZ" sz="1700" dirty="0" smtClean="0">
                <a:latin typeface="Gotham Light" pitchFamily="50" charset="0"/>
              </a:rPr>
              <a:t>PENB </a:t>
            </a:r>
            <a:r>
              <a:rPr lang="cs-CZ" sz="1700" dirty="0">
                <a:latin typeface="Gotham Light" pitchFamily="50" charset="0"/>
              </a:rPr>
              <a:t>nebo pokud nebude realizováno „mikro“ energetické opatření.   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CB333B"/>
                </a:solidFill>
                <a:latin typeface="Gotham Medium" pitchFamily="50" charset="0"/>
              </a:rPr>
              <a:t>Dokumenty k podání žádosti</a:t>
            </a:r>
          </a:p>
        </p:txBody>
      </p:sp>
    </p:spTree>
    <p:extLst>
      <p:ext uri="{BB962C8B-B14F-4D97-AF65-F5344CB8AC3E}">
        <p14:creationId xmlns:p14="http://schemas.microsoft.com/office/powerpoint/2010/main" val="17560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4508" y="1460600"/>
            <a:ext cx="8712968" cy="4920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b="1" dirty="0" smtClean="0">
                <a:latin typeface="Gotham Light" pitchFamily="50" charset="0"/>
              </a:rPr>
              <a:t>. </a:t>
            </a:r>
            <a:endParaRPr lang="cs-CZ" sz="2000" b="1" dirty="0">
              <a:latin typeface="Gotham Light" pitchFamily="50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051720" y="296429"/>
            <a:ext cx="6767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Informační semináře pro občany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</a:t>
            </a:fld>
            <a:endParaRPr lang="cs-CZ"/>
          </a:p>
        </p:txBody>
      </p:sp>
      <p:pic>
        <p:nvPicPr>
          <p:cNvPr id="2050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8" y="9712"/>
            <a:ext cx="2082856" cy="90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92048"/>
              </p:ext>
            </p:extLst>
          </p:nvPr>
        </p:nvGraphicFramePr>
        <p:xfrm>
          <a:off x="179512" y="1052731"/>
          <a:ext cx="8784976" cy="5195666"/>
        </p:xfrm>
        <a:graphic>
          <a:graphicData uri="http://schemas.openxmlformats.org/drawingml/2006/table">
            <a:tbl>
              <a:tblPr firstRow="1" firstCol="1" bandRow="1"/>
              <a:tblGrid>
                <a:gridCol w="897292"/>
                <a:gridCol w="6663548"/>
                <a:gridCol w="1224136"/>
              </a:tblGrid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b="1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Město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b="1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Místo konání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b="1">
                          <a:effectLst/>
                          <a:latin typeface="Gotham Light"/>
                          <a:ea typeface="Times New Roman"/>
                          <a:cs typeface="Arial"/>
                        </a:rPr>
                        <a:t>Termín konání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Hranice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Zámecký klub Hranice, Pernštejnské náměstí, (nad zámeckou zahradou), 753 01 Hranice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11. 1. 2016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Konice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Městské kulturní středisko Konice (Zámek Konice), zasedací místnost v 1. patře, Kostelní 46, </a:t>
                      </a:r>
                      <a:endParaRPr lang="cs-CZ" sz="1100" dirty="0" smtClean="0">
                        <a:effectLst/>
                        <a:latin typeface="Gotham Ligh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798 </a:t>
                      </a: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52 Konice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12. 1. 2016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Jeseník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Městský úřad Jeseník (budova IPOS), velká zasedací místnost, Karla Čapka 1147/10, </a:t>
                      </a:r>
                      <a:endParaRPr lang="cs-CZ" sz="1100" dirty="0" smtClean="0">
                        <a:effectLst/>
                        <a:latin typeface="Gotham Ligh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790 </a:t>
                      </a: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01 Jeseník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13. 1. 2016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Zábřeh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Kulturní dům, velký sál, Československé armády 835/1, 789 01 Zábřeh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18. 1. 2016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Litovel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Malý sál Záložny - 1. patro, budova Záložny - nám. Přemysla Otakara 762, 784 01 Litovel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19. 1. 2016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06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Prostějov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Městské divadlo v Prostějově, (Národní dům Prostějov), přednáškový sál, Vojáčkovo nám. 218/1, 796 01 Prostějov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20. 1. 2016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Šumperk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Městský úřad Šumperk, velká zasedací místnost v budově Jesenická 31, Jesenická 31, </a:t>
                      </a:r>
                      <a:endParaRPr lang="cs-CZ" sz="1100" dirty="0" smtClean="0">
                        <a:effectLst/>
                        <a:latin typeface="Gotham Ligh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Šumperk </a:t>
                      </a: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787 01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25. 1. 2016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Šternberk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Kulturní dům, konferenční sál, Masarykova 307/20, Šternberk 785 01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26. 1. 2016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06">
                <a:tc>
                  <a:txBody>
                    <a:bodyPr/>
                    <a:lstStyle/>
                    <a:p>
                      <a:pPr marL="21590" indent="-21590" algn="ctr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Lipník nad Bečvou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Kulturní dům Echo, společenský sál, Novosady 1380, 751 31 Lipník nad Bečvou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27. 1. 2016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Javorník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Městské kulturní středisko Javorník, nový sál, Nádražní 160, 790 70 Javorník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28. 1. 2016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Mohelnice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Mohelnické kulturní a sportovní centrum, s.r.o., MALÝ SÁL - KINO, Lazebnická 974/2, </a:t>
                      </a:r>
                      <a:endParaRPr lang="cs-CZ" sz="1100" dirty="0" smtClean="0">
                        <a:effectLst/>
                        <a:latin typeface="Gotham Ligh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789 </a:t>
                      </a: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85 Mohelnice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1. 2. 2016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06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Přerov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Magistrát města Přerova, zasedací místnost v budově Smetanova 7, dvorní trakt (1. patro), Smetanova 7, </a:t>
                      </a:r>
                      <a:r>
                        <a:rPr lang="cs-CZ" sz="1100" dirty="0" smtClean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 750 </a:t>
                      </a: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02 Přerov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2. 2. 2016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04"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Uničov</a:t>
                      </a:r>
                      <a:endParaRPr lang="cs-CZ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Městské kulturní zařízení Uničov, malý sál, Moravské náměstí 1143, 783 91 Uničov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9875" indent="-269875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cs-CZ" sz="1100" dirty="0">
                          <a:effectLst/>
                          <a:latin typeface="Gotham Light"/>
                          <a:ea typeface="Times New Roman"/>
                          <a:cs typeface="Arial"/>
                        </a:rPr>
                        <a:t>3. 2. 2016</a:t>
                      </a:r>
                      <a:endParaRPr lang="cs-CZ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021" marR="640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4" name="Přímá spojnice 13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2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20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22104" y="1124744"/>
            <a:ext cx="892899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Fotodokumentace </a:t>
            </a:r>
            <a:r>
              <a:rPr lang="cs-CZ" sz="1700" dirty="0">
                <a:latin typeface="Gotham Medium" panose="02000604030000020004" pitchFamily="2" charset="-18"/>
              </a:rPr>
              <a:t>stávajícího (vyměňovaného) kotle </a:t>
            </a:r>
            <a:r>
              <a:rPr lang="cs-CZ" sz="1700" dirty="0">
                <a:latin typeface="Gotham Light" pitchFamily="50" charset="0"/>
              </a:rPr>
              <a:t>na pevná paliva  s ručním přikládáním (včetně štítku s uvedením typu a výkonu kotle, pokud na kotli je), jeho napojení na otopnou soustavu a na komínové těleso. Dále </a:t>
            </a:r>
            <a:r>
              <a:rPr lang="cs-CZ" sz="1700" dirty="0" smtClean="0">
                <a:latin typeface="Gotham Light" pitchFamily="50" charset="0"/>
              </a:rPr>
              <a:t>je potřeba doložit fotodokumentaci samotné kotelny </a:t>
            </a:r>
            <a:r>
              <a:rPr lang="cs-CZ" sz="1700" dirty="0">
                <a:latin typeface="Gotham Light" pitchFamily="50" charset="0"/>
              </a:rPr>
              <a:t>(</a:t>
            </a:r>
            <a:r>
              <a:rPr lang="cs-CZ" sz="1700" dirty="0" smtClean="0">
                <a:latin typeface="Gotham Light" pitchFamily="50" charset="0"/>
              </a:rPr>
              <a:t>prostor, </a:t>
            </a:r>
            <a:r>
              <a:rPr lang="cs-CZ" sz="1700" dirty="0">
                <a:latin typeface="Gotham Light" pitchFamily="50" charset="0"/>
              </a:rPr>
              <a:t>kde se kotel nachází) a </a:t>
            </a:r>
            <a:r>
              <a:rPr lang="cs-CZ" sz="1700" dirty="0" smtClean="0">
                <a:latin typeface="Gotham Light" pitchFamily="50" charset="0"/>
              </a:rPr>
              <a:t>rodinného domu, </a:t>
            </a:r>
            <a:r>
              <a:rPr lang="cs-CZ" sz="1700" dirty="0">
                <a:latin typeface="Gotham Light" pitchFamily="50" charset="0"/>
              </a:rPr>
              <a:t>ve kterém se kotelna nachází. </a:t>
            </a:r>
            <a:r>
              <a:rPr lang="cs-CZ" sz="1700" dirty="0" smtClean="0">
                <a:latin typeface="Gotham Medium" panose="02000604030000020004" pitchFamily="2" charset="-18"/>
              </a:rPr>
              <a:t>Fotodokumentace bude přiložena vždy! </a:t>
            </a:r>
            <a:r>
              <a:rPr lang="cs-CZ" sz="17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Jako jediná z příloh se přikládá pouze elektronicky při vyplňování elektronického formuláře žádosti o poskytnutí dotace.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Originál </a:t>
            </a:r>
            <a:r>
              <a:rPr lang="cs-CZ" sz="1700" dirty="0">
                <a:latin typeface="Gotham Medium" panose="02000604030000020004" pitchFamily="2" charset="-18"/>
              </a:rPr>
              <a:t>písemného souhlasu spoluvlastníků většinového podílu </a:t>
            </a:r>
            <a:r>
              <a:rPr lang="cs-CZ" sz="1700" dirty="0">
                <a:latin typeface="Gotham Light" pitchFamily="50" charset="0"/>
              </a:rPr>
              <a:t>k realizaci nového zdroje tepla a dalších souvisejících opatření („mikro“ energetická opatření apod.) </a:t>
            </a:r>
            <a:r>
              <a:rPr lang="cs-CZ" sz="1700" dirty="0">
                <a:latin typeface="Gotham Medium" panose="02000604030000020004" pitchFamily="2" charset="-18"/>
              </a:rPr>
              <a:t>v rodinném domě</a:t>
            </a:r>
            <a:r>
              <a:rPr lang="cs-CZ" sz="1700" dirty="0">
                <a:latin typeface="Gotham Light" pitchFamily="50" charset="0"/>
              </a:rPr>
              <a:t>, a to v </a:t>
            </a:r>
            <a:r>
              <a:rPr lang="cs-CZ" sz="1700" u="sng" dirty="0">
                <a:latin typeface="Gotham Light" pitchFamily="50" charset="0"/>
              </a:rPr>
              <a:t>případě více spoluvlastníků rodinného domu</a:t>
            </a:r>
            <a:r>
              <a:rPr lang="cs-CZ" sz="1700" dirty="0">
                <a:latin typeface="Gotham Light" pitchFamily="50" charset="0"/>
              </a:rPr>
              <a:t>. Písemný souhlas nesmí být dřívějšího data, než je datum vyhlášení tohoto dotačního </a:t>
            </a:r>
            <a:r>
              <a:rPr lang="cs-CZ" sz="1700" dirty="0" smtClean="0">
                <a:latin typeface="Gotham Light" pitchFamily="50" charset="0"/>
              </a:rPr>
              <a:t>programu. </a:t>
            </a:r>
            <a:r>
              <a:rPr lang="cs-CZ" sz="1600" dirty="0">
                <a:latin typeface="Gotham Light" pitchFamily="50" charset="0"/>
              </a:rPr>
              <a:t>Vzor na </a:t>
            </a:r>
            <a:r>
              <a:rPr lang="cs-CZ" sz="1600" dirty="0" smtClean="0">
                <a:latin typeface="Gotham Light" pitchFamily="50" charset="0"/>
                <a:hlinkClick r:id="rId5"/>
              </a:rPr>
              <a:t>www.kr-olomoucky.cz/</a:t>
            </a:r>
            <a:r>
              <a:rPr lang="cs-CZ" sz="1600" dirty="0" err="1" smtClean="0">
                <a:latin typeface="Gotham Light" pitchFamily="50" charset="0"/>
                <a:hlinkClick r:id="rId5"/>
              </a:rPr>
              <a:t>kotlikovedotace</a:t>
            </a:r>
            <a:r>
              <a:rPr lang="cs-CZ" sz="1600" dirty="0" smtClean="0">
                <a:latin typeface="Gotham Light" pitchFamily="50" charset="0"/>
              </a:rPr>
              <a:t>.</a:t>
            </a: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Originál </a:t>
            </a:r>
            <a:r>
              <a:rPr lang="cs-CZ" sz="1700" dirty="0">
                <a:latin typeface="Gotham Medium" panose="02000604030000020004" pitchFamily="2" charset="-18"/>
              </a:rPr>
              <a:t>písemného souhlasu spoluvlastníků většinového podílu k bytové jednotce a rovněž k rodinnému domu</a:t>
            </a:r>
            <a:r>
              <a:rPr lang="cs-CZ" sz="1700" dirty="0">
                <a:latin typeface="Gotham Light" pitchFamily="50" charset="0"/>
              </a:rPr>
              <a:t> k realizaci nového zdroje tepla a dalších souvisejících opatření („mikro“ energetická opatření apod.) v rodinném domě, a to </a:t>
            </a:r>
            <a:r>
              <a:rPr lang="cs-CZ" sz="1700" u="sng" dirty="0">
                <a:latin typeface="Gotham Light" pitchFamily="50" charset="0"/>
              </a:rPr>
              <a:t>v případě více spoluvlastníků bytové jednotky</a:t>
            </a:r>
            <a:r>
              <a:rPr lang="cs-CZ" sz="1700" dirty="0">
                <a:latin typeface="Gotham Light" pitchFamily="50" charset="0"/>
              </a:rPr>
              <a:t>. Písemný souhlas nesmí být dřívějšího data, než je datum vyhlášení tohoto dotačního programu. </a:t>
            </a:r>
            <a:r>
              <a:rPr lang="cs-CZ" sz="1600" dirty="0">
                <a:latin typeface="Gotham Light" pitchFamily="50" charset="0"/>
              </a:rPr>
              <a:t>Vzor na </a:t>
            </a:r>
            <a:r>
              <a:rPr lang="cs-CZ" sz="1600" dirty="0">
                <a:latin typeface="Gotham Light" pitchFamily="50" charset="0"/>
                <a:hlinkClick r:id="rId5"/>
              </a:rPr>
              <a:t>www.kr-olomoucky.cz/kotlikovedotace</a:t>
            </a:r>
            <a:endParaRPr lang="cs-CZ" sz="1700" dirty="0">
              <a:latin typeface="Gotham Light" pitchFamily="50" charset="0"/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CB333B"/>
                </a:solidFill>
                <a:latin typeface="Gotham Medium" pitchFamily="50" charset="0"/>
              </a:rPr>
              <a:t>Dokumenty k podání žádosti</a:t>
            </a:r>
          </a:p>
        </p:txBody>
      </p:sp>
    </p:spTree>
    <p:extLst>
      <p:ext uri="{BB962C8B-B14F-4D97-AF65-F5344CB8AC3E}">
        <p14:creationId xmlns:p14="http://schemas.microsoft.com/office/powerpoint/2010/main" val="16433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21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95536" y="1151417"/>
            <a:ext cx="8409932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Originál </a:t>
            </a:r>
            <a:r>
              <a:rPr lang="cs-CZ" sz="1700" dirty="0">
                <a:latin typeface="Gotham Medium" panose="02000604030000020004" pitchFamily="2" charset="-18"/>
              </a:rPr>
              <a:t>písemného souhlasu druhého z manželů v případě vlastnictví rodinného domu/bytové jednotky nebo podílu na nich v rámci společného jmění manželů a písemný souhlas ostatních spoluvlastníků většinového podílu na předmětném rodinném domě</a:t>
            </a:r>
            <a:r>
              <a:rPr lang="cs-CZ" sz="1700" dirty="0">
                <a:latin typeface="Gotham Light" pitchFamily="50" charset="0"/>
              </a:rPr>
              <a:t> k realizaci nového zdroje tepla a dalších souvisejících opatření („mikro“ energetická opatření apod.) v rodinném domě. Písemný souhlas nesmí být dřívějšího data, než je datum vyhlášením tohoto dotačního programu. </a:t>
            </a:r>
            <a:r>
              <a:rPr lang="cs-CZ" sz="1600" dirty="0">
                <a:latin typeface="Gotham Light" pitchFamily="50" charset="0"/>
              </a:rPr>
              <a:t>Vzor na </a:t>
            </a:r>
            <a:r>
              <a:rPr lang="cs-CZ" sz="1600" dirty="0">
                <a:latin typeface="Gotham Light" pitchFamily="50" charset="0"/>
                <a:hlinkClick r:id="rId5"/>
              </a:rPr>
              <a:t>www.kr-olomoucky.cz/kotlikovedotace</a:t>
            </a:r>
            <a:r>
              <a:rPr lang="cs-CZ" sz="1700" dirty="0" smtClean="0">
                <a:latin typeface="Gotham Light" pitchFamily="50" charset="0"/>
              </a:rPr>
              <a:t/>
            </a:r>
            <a:br>
              <a:rPr lang="cs-CZ" sz="1700" dirty="0" smtClean="0">
                <a:latin typeface="Gotham Light" pitchFamily="50" charset="0"/>
              </a:rPr>
            </a:b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Gotham Medium" panose="02000604030000020004" pitchFamily="2" charset="-18"/>
              </a:rPr>
              <a:t>Originál </a:t>
            </a:r>
            <a:r>
              <a:rPr lang="cs-CZ" sz="1700" dirty="0">
                <a:latin typeface="Gotham Medium" panose="02000604030000020004" pitchFamily="2" charset="-18"/>
              </a:rPr>
              <a:t>písemného souhlasu vlastníka pozemku </a:t>
            </a:r>
            <a:r>
              <a:rPr lang="cs-CZ" sz="1700" dirty="0">
                <a:latin typeface="Gotham Light" pitchFamily="50" charset="0"/>
              </a:rPr>
              <a:t>k realizaci nového zdroje tepla a dalších souvisejících opatření („mikro“ energetická opatření apod.) v případě, kdy vlastník nemovitosti je odlišný od vlastníka pozemku, na němž se rodinný dům nachází. Písemný souhlas nesmí být dřívějšího data, než je datum </a:t>
            </a:r>
            <a:r>
              <a:rPr lang="cs-CZ" sz="1700" dirty="0" smtClean="0">
                <a:latin typeface="Gotham Light" pitchFamily="50" charset="0"/>
              </a:rPr>
              <a:t>vyhlášení </a:t>
            </a:r>
            <a:r>
              <a:rPr lang="cs-CZ" sz="1700" dirty="0">
                <a:latin typeface="Gotham Light" pitchFamily="50" charset="0"/>
              </a:rPr>
              <a:t>tohoto dotačního programu. </a:t>
            </a:r>
            <a:r>
              <a:rPr lang="cs-CZ" sz="1600" dirty="0">
                <a:latin typeface="Gotham Light" pitchFamily="50" charset="0"/>
              </a:rPr>
              <a:t>Vzor na </a:t>
            </a:r>
            <a:r>
              <a:rPr lang="cs-CZ" sz="1600" dirty="0">
                <a:latin typeface="Gotham Light" pitchFamily="50" charset="0"/>
                <a:hlinkClick r:id="rId5"/>
              </a:rPr>
              <a:t>www.kr-olomoucky.cz/kotlikovedotace</a:t>
            </a:r>
            <a:endParaRPr lang="cs-CZ" sz="1700" dirty="0" smtClean="0">
              <a:latin typeface="Gotham Light" pitchFamily="50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cs-CZ" sz="1700" dirty="0">
              <a:latin typeface="Gotham Light" pitchFamily="50" charset="0"/>
            </a:endParaRPr>
          </a:p>
          <a:p>
            <a:pPr marL="0" lvl="1"/>
            <a:r>
              <a:rPr lang="cs-CZ" sz="17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Z</a:t>
            </a:r>
            <a:r>
              <a:rPr lang="cs-CZ" sz="1700" dirty="0">
                <a:solidFill>
                  <a:srgbClr val="CB333B"/>
                </a:solidFill>
                <a:latin typeface="Gotham Medium" panose="02000604030000020004" pitchFamily="2" charset="-18"/>
              </a:rPr>
              <a:t> výše </a:t>
            </a:r>
            <a:r>
              <a:rPr lang="cs-CZ" sz="17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uvedených příloh dokládá žadatel pouze ty přílohy, které  jsou v jeho případě relevantní (kromě fotodokumentace, která se přikládá vždy)</a:t>
            </a:r>
            <a:r>
              <a:rPr lang="cs-CZ" sz="1700" dirty="0" smtClean="0">
                <a:latin typeface="Gotham Light" pitchFamily="50" charset="0"/>
              </a:rPr>
              <a:t>.</a:t>
            </a:r>
            <a:endParaRPr lang="cs-CZ" sz="1700" dirty="0">
              <a:latin typeface="Gotham Light" pitchFamily="50" charset="0"/>
            </a:endParaRPr>
          </a:p>
          <a:p>
            <a:pPr marL="0" lvl="1"/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rgbClr val="CB333B"/>
                </a:solidFill>
                <a:latin typeface="Gotham Medium" pitchFamily="50" charset="0"/>
              </a:rPr>
              <a:t>Dokumenty k podání žádosti</a:t>
            </a:r>
          </a:p>
        </p:txBody>
      </p:sp>
    </p:spTree>
    <p:extLst>
      <p:ext uri="{BB962C8B-B14F-4D97-AF65-F5344CB8AC3E}">
        <p14:creationId xmlns:p14="http://schemas.microsoft.com/office/powerpoint/2010/main" val="11389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22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37270" y="1124744"/>
            <a:ext cx="849694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50" charset="0"/>
              </a:rPr>
              <a:t>Bude prováděna průběžná </a:t>
            </a:r>
            <a:r>
              <a:rPr lang="cs-CZ" sz="2000" dirty="0" smtClean="0">
                <a:latin typeface="Gotham Medium" panose="02000604030000020004" pitchFamily="2" charset="-18"/>
              </a:rPr>
              <a:t>kontrola přijatých žádostí pracovníky krajského úřadu po stránce formální a z hlediska splnění podmínek dotačního programu</a:t>
            </a:r>
            <a:r>
              <a:rPr lang="cs-CZ" sz="2000" dirty="0" smtClean="0">
                <a:latin typeface="Gotham Light" pitchFamily="50" charset="0"/>
              </a:rPr>
              <a:t>. V </a:t>
            </a:r>
            <a:r>
              <a:rPr lang="cs-CZ" sz="2000" dirty="0">
                <a:latin typeface="Gotham Light" pitchFamily="50" charset="0"/>
              </a:rPr>
              <a:t>případě identifikace nedostatků formálního charakteru </a:t>
            </a:r>
            <a:r>
              <a:rPr lang="cs-CZ" sz="2000" dirty="0" smtClean="0">
                <a:latin typeface="Gotham Light" pitchFamily="50" charset="0"/>
              </a:rPr>
              <a:t>bude </a:t>
            </a:r>
            <a:r>
              <a:rPr lang="cs-CZ" sz="2000" dirty="0">
                <a:latin typeface="Gotham Light" pitchFamily="50" charset="0"/>
              </a:rPr>
              <a:t>příjemce </a:t>
            </a:r>
            <a:r>
              <a:rPr lang="cs-CZ" sz="2000" dirty="0" smtClean="0">
                <a:latin typeface="Gotham Light" pitchFamily="50" charset="0"/>
              </a:rPr>
              <a:t>vyzván </a:t>
            </a:r>
            <a:r>
              <a:rPr lang="cs-CZ" sz="2000" dirty="0">
                <a:latin typeface="Gotham Light" pitchFamily="50" charset="0"/>
              </a:rPr>
              <a:t>k doplnění </a:t>
            </a:r>
            <a:r>
              <a:rPr lang="cs-CZ" sz="2000" dirty="0" smtClean="0">
                <a:latin typeface="Gotham Light" pitchFamily="50" charset="0"/>
              </a:rPr>
              <a:t>žádosti</a:t>
            </a:r>
            <a:r>
              <a:rPr lang="cs-CZ" sz="2000" dirty="0">
                <a:latin typeface="Gotham Light" pitchFamily="50" charset="0"/>
              </a:rPr>
              <a:t> </a:t>
            </a:r>
            <a:r>
              <a:rPr lang="cs-CZ" sz="2000" dirty="0" smtClean="0">
                <a:latin typeface="Gotham Light" pitchFamily="50" charset="0"/>
              </a:rPr>
              <a:t>– musí doplnit, jinak bude vyřazen.</a:t>
            </a:r>
          </a:p>
          <a:p>
            <a:pPr marL="342900" lvl="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Light" pitchFamily="50" charset="0"/>
              </a:rPr>
              <a:t>Žádosti, </a:t>
            </a:r>
            <a:r>
              <a:rPr lang="cs-CZ" sz="2000" dirty="0" smtClean="0">
                <a:latin typeface="Gotham Light" pitchFamily="50" charset="0"/>
              </a:rPr>
              <a:t>které neprojdou </a:t>
            </a:r>
            <a:r>
              <a:rPr lang="cs-CZ" sz="2000" dirty="0">
                <a:latin typeface="Gotham Light" pitchFamily="50" charset="0"/>
              </a:rPr>
              <a:t>úspěšně procesem kontroly žádosti, budou vyřazeny a žadatel bude o nesplnění podmínek stanovených dotačním programem písemně </a:t>
            </a:r>
            <a:r>
              <a:rPr lang="cs-CZ" sz="2000" dirty="0" smtClean="0">
                <a:latin typeface="Gotham Light" pitchFamily="50" charset="0"/>
              </a:rPr>
              <a:t>vyrozuměn.</a:t>
            </a:r>
          </a:p>
          <a:p>
            <a:pPr marL="342900" lvl="0" indent="-3429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Medium" panose="02000604030000020004" pitchFamily="2" charset="-18"/>
              </a:rPr>
              <a:t>Žádosti, které vyhověly procesu průběžné kontroly, budou </a:t>
            </a:r>
            <a:r>
              <a:rPr lang="cs-CZ" sz="2000" dirty="0">
                <a:latin typeface="Gotham Medium" panose="02000604030000020004" pitchFamily="2" charset="-18"/>
              </a:rPr>
              <a:t>předkládány ke schválení </a:t>
            </a:r>
            <a:r>
              <a:rPr lang="cs-CZ" sz="2000" dirty="0" smtClean="0">
                <a:latin typeface="Gotham Medium" panose="02000604030000020004" pitchFamily="2" charset="-18"/>
              </a:rPr>
              <a:t>orgánům kraje (Rada Olomouckého kraje) </a:t>
            </a:r>
            <a:r>
              <a:rPr lang="cs-CZ" sz="2000" dirty="0" smtClean="0">
                <a:latin typeface="Gotham Light" pitchFamily="50" charset="0"/>
              </a:rPr>
              <a:t>v </a:t>
            </a:r>
            <a:r>
              <a:rPr lang="cs-CZ" sz="2000" dirty="0">
                <a:latin typeface="Gotham Light" pitchFamily="50" charset="0"/>
              </a:rPr>
              <a:t>pořadí dle data a času zaevidování do elektronického evidenčního systému, a to od nejdříve zaevidované žádosti po nejpozději zaevidovanou </a:t>
            </a:r>
            <a:r>
              <a:rPr lang="cs-CZ" sz="2000" dirty="0" smtClean="0">
                <a:latin typeface="Gotham Light" pitchFamily="50" charset="0"/>
              </a:rPr>
              <a:t>žádost.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Co nastane po podání žádosti?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2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23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3527" y="1124744"/>
            <a:ext cx="84969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2" charset="-18"/>
              </a:rPr>
              <a:t>Po </a:t>
            </a:r>
            <a:r>
              <a:rPr lang="cs-CZ" sz="2000" dirty="0">
                <a:latin typeface="Gotham Light" pitchFamily="2" charset="-18"/>
              </a:rPr>
              <a:t>vyčerpání celkové částky dotačního programu budou žádosti, které splní podmínky programu, zařazeny do tzv. zásobníku projektů a mohou být </a:t>
            </a:r>
            <a:r>
              <a:rPr lang="cs-CZ" sz="2000" dirty="0" smtClean="0">
                <a:latin typeface="Gotham Light" pitchFamily="2" charset="-18"/>
              </a:rPr>
              <a:t>dodatečně podpořeny </a:t>
            </a:r>
            <a:r>
              <a:rPr lang="cs-CZ" sz="2000" dirty="0">
                <a:latin typeface="Gotham Light" pitchFamily="2" charset="-18"/>
              </a:rPr>
              <a:t>např. v případě pozdějšího odstoupení dříve podpořených žadatelů od smlouvy a </a:t>
            </a:r>
            <a:r>
              <a:rPr lang="cs-CZ" sz="2000" dirty="0" err="1">
                <a:latin typeface="Gotham Light" pitchFamily="2" charset="-18"/>
              </a:rPr>
              <a:t>nerealizace</a:t>
            </a:r>
            <a:r>
              <a:rPr lang="cs-CZ" sz="2000" dirty="0">
                <a:latin typeface="Gotham Light" pitchFamily="2" charset="-18"/>
              </a:rPr>
              <a:t> dílčího projektu, </a:t>
            </a:r>
            <a:r>
              <a:rPr lang="cs-CZ" sz="2000" dirty="0" smtClean="0">
                <a:latin typeface="Gotham Light" pitchFamily="2" charset="-18"/>
              </a:rPr>
              <a:t>finančních úspor v realizovaných dílčích projektech úspěšných žadatelů, nebo </a:t>
            </a:r>
            <a:r>
              <a:rPr lang="cs-CZ" sz="2000" dirty="0">
                <a:latin typeface="Gotham Light" pitchFamily="2" charset="-18"/>
              </a:rPr>
              <a:t>např. v případě navýšení celkové částky na </a:t>
            </a:r>
            <a:r>
              <a:rPr lang="cs-CZ" sz="2000" dirty="0" smtClean="0">
                <a:latin typeface="Gotham Light" pitchFamily="2" charset="-18"/>
              </a:rPr>
              <a:t>dotační program</a:t>
            </a:r>
            <a:r>
              <a:rPr lang="cs-CZ" sz="2000" dirty="0">
                <a:latin typeface="Gotham Light" pitchFamily="2" charset="-18"/>
              </a:rPr>
              <a:t>.</a:t>
            </a:r>
            <a:endParaRPr lang="cs-CZ" sz="2000" dirty="0" smtClean="0">
              <a:latin typeface="Gotham Light" pitchFamily="2" charset="-18"/>
            </a:endParaRPr>
          </a:p>
          <a:p>
            <a:pPr marL="342900" lvl="0" indent="-34290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Light" pitchFamily="2" charset="-18"/>
              </a:rPr>
              <a:t>Každý </a:t>
            </a:r>
            <a:r>
              <a:rPr lang="cs-CZ" sz="2000" dirty="0">
                <a:latin typeface="Gotham Medium" panose="02000604030000020004" pitchFamily="2" charset="-18"/>
              </a:rPr>
              <a:t>žadatel bude </a:t>
            </a:r>
            <a:r>
              <a:rPr lang="cs-CZ" sz="2000" dirty="0" smtClean="0">
                <a:latin typeface="Gotham Medium" panose="02000604030000020004" pitchFamily="2" charset="-18"/>
              </a:rPr>
              <a:t>po projednání žádosti v orgánech kraje o </a:t>
            </a:r>
            <a:r>
              <a:rPr lang="cs-CZ" sz="2000" dirty="0">
                <a:latin typeface="Gotham Medium" panose="02000604030000020004" pitchFamily="2" charset="-18"/>
              </a:rPr>
              <a:t>schválení poskytnutí dotace </a:t>
            </a:r>
            <a:r>
              <a:rPr lang="cs-CZ" sz="2000" dirty="0">
                <a:latin typeface="Gotham Light" pitchFamily="2" charset="-18"/>
              </a:rPr>
              <a:t>či o schválení zařazení do zásobníku </a:t>
            </a:r>
            <a:r>
              <a:rPr lang="cs-CZ" sz="2000" dirty="0">
                <a:latin typeface="Gotham Medium" panose="02000604030000020004" pitchFamily="2" charset="-18"/>
              </a:rPr>
              <a:t>písemně </a:t>
            </a:r>
            <a:r>
              <a:rPr lang="cs-CZ" sz="2000" dirty="0" smtClean="0">
                <a:latin typeface="Gotham Medium" panose="02000604030000020004" pitchFamily="2" charset="-18"/>
              </a:rPr>
              <a:t>vyrozuměn.</a:t>
            </a:r>
          </a:p>
          <a:p>
            <a:pPr marL="342900" lvl="0" indent="-34290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Gotham Light" pitchFamily="2" charset="-18"/>
              </a:rPr>
              <a:t>Žadatel, kterému bude schváleno poskytnutí dotace, bude vyzván k </a:t>
            </a:r>
            <a:r>
              <a:rPr lang="cs-CZ" sz="2000" dirty="0" smtClean="0">
                <a:latin typeface="Gotham Medium" panose="02000604030000020004" pitchFamily="2" charset="-18"/>
              </a:rPr>
              <a:t>podpisu smlouvy o poskytnutí dotace.</a:t>
            </a:r>
            <a:endParaRPr lang="cs-CZ" sz="2000" dirty="0" smtClean="0">
              <a:latin typeface="Gotham Light" pitchFamily="2" charset="-18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Co nastane po podání žádosti?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24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3527" y="1124744"/>
            <a:ext cx="849694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Gotham Medium" panose="02000604030000020004" pitchFamily="2" charset="-18"/>
              </a:rPr>
              <a:t>Rozhodnutí </a:t>
            </a:r>
            <a:r>
              <a:rPr lang="cs-CZ" sz="2200" dirty="0">
                <a:latin typeface="Gotham Medium" panose="02000604030000020004" pitchFamily="2" charset="-18"/>
              </a:rPr>
              <a:t>o </a:t>
            </a:r>
            <a:r>
              <a:rPr lang="cs-CZ" sz="2200" dirty="0" smtClean="0">
                <a:latin typeface="Gotham Medium" panose="02000604030000020004" pitchFamily="2" charset="-18"/>
              </a:rPr>
              <a:t>předložené žádosti </a:t>
            </a:r>
            <a:r>
              <a:rPr lang="cs-CZ" sz="2200" dirty="0">
                <a:latin typeface="Gotham Light" pitchFamily="2" charset="-18"/>
              </a:rPr>
              <a:t>o poskytnutí dotace (schválení žádosti, schválení zařazení do zásobníku žádostí, vyřazení žádosti z důvodu nesplnění dotačním programem stanovených podmínek ve fázi kontroly žádosti) bude učiněno </a:t>
            </a:r>
            <a:r>
              <a:rPr lang="cs-CZ" sz="2200" dirty="0">
                <a:latin typeface="Gotham Medium" panose="02000604030000020004" pitchFamily="2" charset="-18"/>
              </a:rPr>
              <a:t>nejpozději do 30. 9. 2016</a:t>
            </a:r>
            <a:r>
              <a:rPr lang="cs-CZ" sz="2200" dirty="0" smtClean="0">
                <a:latin typeface="Gotham Medium" panose="02000604030000020004" pitchFamily="2" charset="-18"/>
              </a:rPr>
              <a:t>. V praxi však očekáváme, že u naprosté většiny žadatelů bude dříve</a:t>
            </a:r>
            <a:r>
              <a:rPr lang="cs-CZ" sz="2200" dirty="0" smtClean="0">
                <a:latin typeface="Gotham Light" pitchFamily="2" charset="-18"/>
              </a:rPr>
              <a:t>. Bude odvislé od množství předkládaných žádostí.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cs-CZ" sz="2200" dirty="0" smtClean="0">
              <a:latin typeface="Gotham Light" pitchFamily="2" charset="-18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Gotham Medium" panose="02000604030000020004" pitchFamily="2" charset="-18"/>
              </a:rPr>
              <a:t>Úspěšný žadatel musí zrealizovat </a:t>
            </a:r>
            <a:r>
              <a:rPr lang="cs-CZ" sz="2200" dirty="0" smtClean="0">
                <a:latin typeface="Gotham Light" pitchFamily="2" charset="-18"/>
              </a:rPr>
              <a:t>dílčí projekt (</a:t>
            </a:r>
            <a:r>
              <a:rPr lang="cs-CZ" sz="2200" dirty="0" smtClean="0">
                <a:latin typeface="Gotham Medium" panose="02000604030000020004" pitchFamily="2" charset="-18"/>
              </a:rPr>
              <a:t>výměnu kotle + doprovodná opatřen</a:t>
            </a:r>
            <a:r>
              <a:rPr lang="cs-CZ" sz="2200" dirty="0" smtClean="0">
                <a:latin typeface="Gotham Light" pitchFamily="2" charset="-18"/>
              </a:rPr>
              <a:t>í) </a:t>
            </a:r>
            <a:r>
              <a:rPr lang="cs-CZ" sz="2200" dirty="0" smtClean="0">
                <a:latin typeface="Gotham Medium" panose="02000604030000020004" pitchFamily="2" charset="-18"/>
              </a:rPr>
              <a:t>nejpozději do 31. 5. 2017</a:t>
            </a:r>
            <a:r>
              <a:rPr lang="cs-CZ" sz="2200" dirty="0" smtClean="0">
                <a:latin typeface="Gotham Light" pitchFamily="2" charset="-18"/>
              </a:rPr>
              <a:t>. Nejpozději do 30. 6. 2017 pak musí předložit doklady k vyúčtování projektu.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Co nastane po podání žádosti?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61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25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23528" y="1000375"/>
            <a:ext cx="847880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cs-CZ" sz="400" b="1" dirty="0" smtClean="0"/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Light" pitchFamily="50" charset="0"/>
              </a:rPr>
              <a:t>Kopie </a:t>
            </a:r>
            <a:r>
              <a:rPr lang="cs-CZ" sz="2000" dirty="0">
                <a:latin typeface="Gotham Medium" panose="02000604030000020004" pitchFamily="2" charset="-18"/>
              </a:rPr>
              <a:t>faktury</a:t>
            </a:r>
            <a:r>
              <a:rPr lang="cs-CZ" sz="2000" dirty="0">
                <a:latin typeface="Gotham Light" pitchFamily="50" charset="0"/>
              </a:rPr>
              <a:t> (daňového dokladu) od </a:t>
            </a:r>
            <a:r>
              <a:rPr lang="cs-CZ" sz="2000" dirty="0" smtClean="0">
                <a:latin typeface="Gotham Light" pitchFamily="50" charset="0"/>
              </a:rPr>
              <a:t>dodavatele.</a:t>
            </a:r>
            <a:endParaRPr lang="cs-CZ" sz="2000" dirty="0">
              <a:latin typeface="Gotham Light" pitchFamily="50" charset="0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Light" pitchFamily="50" charset="0"/>
              </a:rPr>
              <a:t>Kopie </a:t>
            </a:r>
            <a:r>
              <a:rPr lang="cs-CZ" sz="2000" dirty="0">
                <a:latin typeface="Gotham Medium" panose="02000604030000020004" pitchFamily="2" charset="-18"/>
              </a:rPr>
              <a:t>dokladu o zaplacení faktury </a:t>
            </a:r>
            <a:r>
              <a:rPr lang="cs-CZ" sz="2000" dirty="0">
                <a:latin typeface="Gotham Light" pitchFamily="50" charset="0"/>
              </a:rPr>
              <a:t>(daňového dokladu) - výpis z bankovního účtu nebo příjmový pokladní doklad od dodavatele v případě platby v </a:t>
            </a:r>
            <a:r>
              <a:rPr lang="cs-CZ" sz="2000" dirty="0" smtClean="0">
                <a:latin typeface="Gotham Light" pitchFamily="50" charset="0"/>
              </a:rPr>
              <a:t>hotovosti.</a:t>
            </a:r>
            <a:endParaRPr lang="cs-CZ" sz="2000" dirty="0">
              <a:latin typeface="Gotham Light" pitchFamily="50" charset="0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Light" pitchFamily="50" charset="0"/>
              </a:rPr>
              <a:t>Kopie </a:t>
            </a:r>
            <a:r>
              <a:rPr lang="cs-CZ" sz="2000" dirty="0">
                <a:latin typeface="Gotham Medium" panose="02000604030000020004" pitchFamily="2" charset="-18"/>
              </a:rPr>
              <a:t>dokladu o uvedení zařízení </a:t>
            </a:r>
            <a:r>
              <a:rPr lang="cs-CZ" sz="2000" dirty="0">
                <a:latin typeface="Gotham Light" pitchFamily="50" charset="0"/>
              </a:rPr>
              <a:t>(z dotace pořízeného zdroje tepla) </a:t>
            </a:r>
            <a:r>
              <a:rPr lang="cs-CZ" sz="2000" dirty="0">
                <a:latin typeface="Gotham Medium" panose="02000604030000020004" pitchFamily="2" charset="-18"/>
              </a:rPr>
              <a:t>do </a:t>
            </a:r>
            <a:r>
              <a:rPr lang="cs-CZ" sz="2000" dirty="0" smtClean="0">
                <a:latin typeface="Gotham Medium" panose="02000604030000020004" pitchFamily="2" charset="-18"/>
              </a:rPr>
              <a:t>provozu</a:t>
            </a:r>
            <a:r>
              <a:rPr lang="cs-CZ" sz="2000" dirty="0" smtClean="0">
                <a:latin typeface="Gotham Light" pitchFamily="50" charset="0"/>
              </a:rPr>
              <a:t>.</a:t>
            </a:r>
            <a:endParaRPr lang="cs-CZ" sz="2000" dirty="0">
              <a:latin typeface="Gotham Light" pitchFamily="50" charset="0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Medium" panose="02000604030000020004" pitchFamily="2" charset="-18"/>
              </a:rPr>
              <a:t>Fotodokumentace odstranění vyměňovaného (starého) a instalace nového zdroje tepla </a:t>
            </a:r>
            <a:r>
              <a:rPr lang="cs-CZ" sz="2000" dirty="0">
                <a:latin typeface="Gotham Light" pitchFamily="50" charset="0"/>
              </a:rPr>
              <a:t>a </a:t>
            </a:r>
            <a:r>
              <a:rPr lang="cs-CZ" sz="2000" dirty="0" smtClean="0">
                <a:latin typeface="Gotham Light" pitchFamily="50" charset="0"/>
              </a:rPr>
              <a:t>jeho </a:t>
            </a:r>
            <a:r>
              <a:rPr lang="cs-CZ" sz="2000" dirty="0">
                <a:latin typeface="Gotham Light" pitchFamily="50" charset="0"/>
              </a:rPr>
              <a:t>napojení na otopnou soustavu a na komínové </a:t>
            </a:r>
            <a:r>
              <a:rPr lang="cs-CZ" sz="2000" dirty="0" smtClean="0">
                <a:latin typeface="Gotham Light" pitchFamily="50" charset="0"/>
              </a:rPr>
              <a:t>těleso. </a:t>
            </a:r>
            <a:endParaRPr lang="cs-CZ" sz="2000" dirty="0">
              <a:latin typeface="Gotham Light" pitchFamily="50" charset="0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latin typeface="Gotham Medium" panose="02000604030000020004" pitchFamily="2" charset="-18"/>
              </a:rPr>
              <a:t>Fotodokumentace provedeného </a:t>
            </a:r>
            <a:r>
              <a:rPr lang="cs-CZ" sz="2000" dirty="0" smtClean="0">
                <a:latin typeface="Gotham Medium" panose="02000604030000020004" pitchFamily="2" charset="-18"/>
              </a:rPr>
              <a:t>„</a:t>
            </a:r>
            <a:r>
              <a:rPr lang="cs-CZ" sz="2000" dirty="0">
                <a:latin typeface="Gotham Medium" panose="02000604030000020004" pitchFamily="2" charset="-18"/>
              </a:rPr>
              <a:t>mikro“ energetického </a:t>
            </a:r>
            <a:r>
              <a:rPr lang="cs-CZ" sz="2000" dirty="0" smtClean="0">
                <a:latin typeface="Gotham Medium" panose="02000604030000020004" pitchFamily="2" charset="-18"/>
              </a:rPr>
              <a:t>opatření </a:t>
            </a:r>
            <a:r>
              <a:rPr lang="cs-CZ" sz="2000" dirty="0">
                <a:latin typeface="Gotham Light" pitchFamily="50" charset="0"/>
              </a:rPr>
              <a:t>před a po jeho provedení, případně i </a:t>
            </a:r>
            <a:r>
              <a:rPr lang="cs-CZ" sz="2000" dirty="0" smtClean="0">
                <a:latin typeface="Gotham Light" pitchFamily="50" charset="0"/>
              </a:rPr>
              <a:t> v </a:t>
            </a:r>
            <a:r>
              <a:rPr lang="cs-CZ" sz="2000" dirty="0">
                <a:latin typeface="Gotham Light" pitchFamily="50" charset="0"/>
              </a:rPr>
              <a:t>průběhu jeho </a:t>
            </a:r>
            <a:r>
              <a:rPr lang="cs-CZ" sz="2000" dirty="0" smtClean="0">
                <a:latin typeface="Gotham Light" pitchFamily="50" charset="0"/>
              </a:rPr>
              <a:t>provádění (pouze v relevantních případech).</a:t>
            </a:r>
            <a:endParaRPr lang="cs-CZ" sz="2000" dirty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94711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267744" y="107823"/>
            <a:ext cx="651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Dokumenty potřebné k </a:t>
            </a:r>
          </a:p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vyúčtování dílčího projektu</a:t>
            </a:r>
            <a:endParaRPr lang="cs-CZ" sz="26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5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26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45192" y="1196752"/>
            <a:ext cx="846067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 smtClean="0">
                <a:latin typeface="Gotham Light" pitchFamily="50" charset="0"/>
              </a:rPr>
              <a:t>Kopie </a:t>
            </a:r>
            <a:r>
              <a:rPr lang="cs-CZ" dirty="0">
                <a:latin typeface="Gotham Medium" panose="02000604030000020004" pitchFamily="2" charset="-18"/>
              </a:rPr>
              <a:t>dokladu o likvidaci kotle </a:t>
            </a:r>
            <a:r>
              <a:rPr lang="cs-CZ" dirty="0">
                <a:latin typeface="Gotham Light" pitchFamily="50" charset="0"/>
              </a:rPr>
              <a:t>(kotlového tělesa). Doklad o likvidaci musí být </a:t>
            </a:r>
            <a:r>
              <a:rPr lang="cs-CZ" dirty="0">
                <a:latin typeface="Gotham Medium" panose="02000604030000020004" pitchFamily="2" charset="-18"/>
              </a:rPr>
              <a:t>potvrzen ze strany výkupny kovů nebo sběrného dvora.</a:t>
            </a:r>
            <a:r>
              <a:rPr lang="cs-CZ" dirty="0">
                <a:latin typeface="Gotham Light" pitchFamily="50" charset="0"/>
              </a:rPr>
              <a:t> </a:t>
            </a:r>
            <a:r>
              <a:rPr lang="cs-CZ" dirty="0">
                <a:latin typeface="Gotham Medium" panose="02000604030000020004" pitchFamily="2" charset="-18"/>
              </a:rPr>
              <a:t>Formulář Potvrzení o likvidaci kotle </a:t>
            </a:r>
            <a:r>
              <a:rPr lang="cs-CZ" dirty="0">
                <a:latin typeface="Gotham Light" pitchFamily="50" charset="0"/>
              </a:rPr>
              <a:t>(kotlového tělesa) je uveřejněn </a:t>
            </a:r>
            <a:r>
              <a:rPr lang="cs-CZ" dirty="0">
                <a:latin typeface="Gotham Medium" panose="02000604030000020004" pitchFamily="2" charset="-18"/>
              </a:rPr>
              <a:t>na webových </a:t>
            </a:r>
            <a:r>
              <a:rPr lang="cs-CZ" dirty="0" smtClean="0">
                <a:latin typeface="Gotham Medium" panose="02000604030000020004" pitchFamily="2" charset="-18"/>
              </a:rPr>
              <a:t>stránkách </a:t>
            </a:r>
            <a:r>
              <a:rPr lang="cs-CZ" dirty="0" smtClean="0">
                <a:latin typeface="Gotham Light" pitchFamily="2" charset="-18"/>
                <a:hlinkClick r:id="rId5"/>
              </a:rPr>
              <a:t>www.kr-olomoucky/</a:t>
            </a:r>
            <a:r>
              <a:rPr lang="cs-CZ" dirty="0" err="1" smtClean="0">
                <a:latin typeface="Gotham Light" pitchFamily="2" charset="-18"/>
                <a:hlinkClick r:id="rId5"/>
              </a:rPr>
              <a:t>kotlikovedotace</a:t>
            </a:r>
            <a:r>
              <a:rPr lang="cs-CZ" dirty="0" smtClean="0">
                <a:latin typeface="Gotham Light" pitchFamily="2" charset="-18"/>
              </a:rPr>
              <a:t>.</a:t>
            </a:r>
            <a:endParaRPr lang="cs-CZ" dirty="0">
              <a:latin typeface="Gotham Light" pitchFamily="2" charset="-18"/>
            </a:endParaRP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Light" pitchFamily="50" charset="0"/>
              </a:rPr>
              <a:t>Kopie </a:t>
            </a:r>
            <a:r>
              <a:rPr lang="cs-CZ" dirty="0">
                <a:latin typeface="Gotham Medium" panose="02000604030000020004" pitchFamily="2" charset="-18"/>
              </a:rPr>
              <a:t>osvědčení o získání profesní kvalifikace </a:t>
            </a:r>
            <a:r>
              <a:rPr lang="cs-CZ" dirty="0">
                <a:latin typeface="Gotham Light" pitchFamily="50" charset="0"/>
              </a:rPr>
              <a:t>podle zákona č. 179/2006 Sb., o ověřování a uznávání výsledků dalšího vzdělávání a o změně některých zákonů, ne starší 5 let, fyzické osoby, která prováděla fyzickou instalaci vybraných zařízení </a:t>
            </a:r>
            <a:r>
              <a:rPr lang="cs-CZ" dirty="0" smtClean="0">
                <a:latin typeface="Gotham Light" pitchFamily="50" charset="0"/>
              </a:rPr>
              <a:t>vyrábějících energii  </a:t>
            </a:r>
            <a:r>
              <a:rPr lang="cs-CZ" dirty="0">
                <a:latin typeface="Gotham Light" pitchFamily="50" charset="0"/>
              </a:rPr>
              <a:t>z </a:t>
            </a:r>
            <a:r>
              <a:rPr lang="cs-CZ" dirty="0" smtClean="0">
                <a:latin typeface="Gotham Light" pitchFamily="50" charset="0"/>
              </a:rPr>
              <a:t>OZE (pouze v relevantních případech).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 smtClean="0">
                <a:latin typeface="Gotham Light" pitchFamily="50" charset="0"/>
              </a:rPr>
              <a:t>Kopie </a:t>
            </a:r>
            <a:r>
              <a:rPr lang="cs-CZ" dirty="0" smtClean="0">
                <a:latin typeface="Gotham Medium" panose="02000604030000020004" pitchFamily="2" charset="-18"/>
              </a:rPr>
              <a:t>Registračního listu a Rozhodnutí o poskytnutí dotace z programu Nová zelená úsporám </a:t>
            </a:r>
            <a:r>
              <a:rPr lang="cs-CZ" dirty="0" smtClean="0">
                <a:latin typeface="Gotham Light" pitchFamily="50" charset="0"/>
              </a:rPr>
              <a:t>(pouze v relevantních případech).</a:t>
            </a:r>
            <a:endParaRPr lang="cs-CZ" dirty="0">
              <a:latin typeface="Gotham Light" pitchFamily="50" charset="0"/>
            </a:endParaRPr>
          </a:p>
          <a:p>
            <a:endParaRPr lang="cs-CZ" dirty="0" smtClean="0">
              <a:latin typeface="Gotham Light" pitchFamily="50" charset="0"/>
            </a:endParaRPr>
          </a:p>
          <a:p>
            <a:pPr algn="ctr"/>
            <a:r>
              <a:rPr lang="cs-CZ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Originály </a:t>
            </a:r>
            <a:r>
              <a:rPr lang="cs-CZ" dirty="0">
                <a:solidFill>
                  <a:srgbClr val="CB333B"/>
                </a:solidFill>
                <a:latin typeface="Gotham Medium" panose="02000604030000020004" pitchFamily="2" charset="-18"/>
              </a:rPr>
              <a:t>všech dokladů si příjemce dotace uschová pro případ kontroly, a to do 31. 12. </a:t>
            </a:r>
            <a:r>
              <a:rPr lang="cs-CZ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2023</a:t>
            </a:r>
            <a:r>
              <a:rPr lang="cs-CZ" dirty="0" smtClean="0">
                <a:latin typeface="Gotham Light" pitchFamily="50" charset="0"/>
              </a:rPr>
              <a:t> (tj</a:t>
            </a:r>
            <a:r>
              <a:rPr lang="cs-CZ" dirty="0">
                <a:latin typeface="Gotham Light" pitchFamily="50" charset="0"/>
              </a:rPr>
              <a:t>. do konce udržitelnost dílčího projektu, která bude stanovena ve smlouvě uzavřené mezi </a:t>
            </a:r>
            <a:r>
              <a:rPr lang="cs-CZ" dirty="0" smtClean="0">
                <a:latin typeface="Gotham Light" pitchFamily="50" charset="0"/>
              </a:rPr>
              <a:t>úspěšným žadatelem (příjemcem) </a:t>
            </a:r>
            <a:r>
              <a:rPr lang="cs-CZ" dirty="0">
                <a:latin typeface="Gotham Light" pitchFamily="50" charset="0"/>
              </a:rPr>
              <a:t>a poskytovatelem </a:t>
            </a:r>
            <a:r>
              <a:rPr lang="cs-CZ" dirty="0" smtClean="0">
                <a:latin typeface="Gotham Light" pitchFamily="50" charset="0"/>
              </a:rPr>
              <a:t>dotace – Olomouckým krajem).</a:t>
            </a:r>
            <a:endParaRPr lang="cs-CZ" dirty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94711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267744" y="107823"/>
            <a:ext cx="651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Dokumenty potřené k </a:t>
            </a:r>
          </a:p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vyúčtování dílčího projektu</a:t>
            </a:r>
            <a:endParaRPr lang="cs-CZ" sz="26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27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45192" y="1196752"/>
            <a:ext cx="846067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Poskytovatel </a:t>
            </a:r>
            <a:r>
              <a:rPr lang="cs-CZ" dirty="0" smtClean="0">
                <a:latin typeface="Gotham Medium" panose="02000604030000020004" pitchFamily="2" charset="-18"/>
              </a:rPr>
              <a:t>dotace bude </a:t>
            </a:r>
            <a:r>
              <a:rPr lang="cs-CZ" dirty="0">
                <a:latin typeface="Gotham Medium" panose="02000604030000020004" pitchFamily="2" charset="-18"/>
              </a:rPr>
              <a:t>oprávněn provádět fyzickou kontrolu realizace dílčího projektu na místě realizace dílčího projektu</a:t>
            </a:r>
            <a:r>
              <a:rPr lang="cs-CZ" dirty="0">
                <a:latin typeface="Gotham Light" pitchFamily="50" charset="0"/>
              </a:rPr>
              <a:t>. Kontrola fyzické realizace dílčího projektu na místě bude prováděna dle zákona č. 320/2001 Sb. a zákona č. 255/2012 Sb. s přihlédnutím ke stávajícím interním předpisům poskytovatele. </a:t>
            </a:r>
          </a:p>
          <a:p>
            <a:pPr marL="285750" lvl="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Účelem kontroly je poznání skutečného stavu</a:t>
            </a:r>
            <a:r>
              <a:rPr lang="cs-CZ" dirty="0">
                <a:latin typeface="Gotham Light" pitchFamily="50" charset="0"/>
              </a:rPr>
              <a:t>, porovnání se stavem plánovaným v žádosti a deklarovaným v realizaci a v udržitelnosti. </a:t>
            </a:r>
            <a:r>
              <a:rPr lang="cs-CZ" dirty="0">
                <a:latin typeface="Gotham Medium" panose="02000604030000020004" pitchFamily="2" charset="-18"/>
              </a:rPr>
              <a:t>V případě zjištění nežádoucích odchylek či jiných nedostatků jsou krajem zahájeny činnosti vedoucí k jejich odstranění či nápravě, případně je uživatel vyzván k vrácení dotačních prostředků</a:t>
            </a:r>
            <a:r>
              <a:rPr lang="cs-CZ" dirty="0" smtClean="0">
                <a:latin typeface="Gotham Light" pitchFamily="50" charset="0"/>
              </a:rPr>
              <a:t>.</a:t>
            </a:r>
          </a:p>
          <a:p>
            <a:pPr marL="285750" lvl="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cs-CZ" dirty="0">
                <a:latin typeface="Gotham Medium" panose="02000604030000020004" pitchFamily="2" charset="-18"/>
              </a:rPr>
              <a:t>Udržitelnost dílčího projektu </a:t>
            </a:r>
            <a:r>
              <a:rPr lang="cs-CZ" dirty="0">
                <a:latin typeface="Gotham Light" pitchFamily="50" charset="0"/>
              </a:rPr>
              <a:t>je stanovena </a:t>
            </a:r>
            <a:r>
              <a:rPr lang="cs-CZ" dirty="0">
                <a:latin typeface="Gotham Medium" panose="02000604030000020004" pitchFamily="2" charset="-18"/>
              </a:rPr>
              <a:t>do 31. 12. 2023</a:t>
            </a:r>
            <a:r>
              <a:rPr lang="cs-CZ" dirty="0">
                <a:latin typeface="Gotham Light" pitchFamily="50" charset="0"/>
              </a:rPr>
              <a:t>. </a:t>
            </a:r>
            <a:r>
              <a:rPr lang="cs-CZ" dirty="0" smtClean="0">
                <a:latin typeface="Gotham Medium" panose="02000604030000020004" pitchFamily="2" charset="-18"/>
              </a:rPr>
              <a:t>Do této doby </a:t>
            </a:r>
            <a:r>
              <a:rPr lang="cs-CZ" dirty="0">
                <a:latin typeface="Gotham Medium" panose="02000604030000020004" pitchFamily="2" charset="-18"/>
              </a:rPr>
              <a:t>musí žadatel zajistit řádný provoz a údržbu nového zdroje tepla v místě realizace dílčího projektu. </a:t>
            </a:r>
            <a:r>
              <a:rPr lang="cs-CZ" dirty="0">
                <a:latin typeface="Gotham Light" pitchFamily="50" charset="0"/>
              </a:rPr>
              <a:t>Příjemce je oprávněn vyměnit předmět dotace za zdroj tepla se stejnými nebo lepšími ekologickými parametry, pokud jde o emise látek znečišťujících ovzduší.</a:t>
            </a:r>
          </a:p>
          <a:p>
            <a:pPr marL="285750" lvl="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endParaRPr lang="cs-CZ" dirty="0">
              <a:latin typeface="Gotham Light" pitchFamily="50" charset="0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94711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309401" y="311372"/>
            <a:ext cx="65164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Kontroly na místě a udržitelnost</a:t>
            </a:r>
            <a:endParaRPr lang="cs-CZ" sz="26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78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88875"/>
            <a:ext cx="8352928" cy="5184576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cs-CZ" sz="4200" dirty="0" smtClean="0">
                <a:latin typeface="Gotham Medium" pitchFamily="50" charset="0"/>
                <a:hlinkClick r:id="rId5"/>
              </a:rPr>
              <a:t>www.kr-olomoucky.cz/kotlikovedotace</a:t>
            </a:r>
            <a:endParaRPr lang="cs-CZ" sz="4200" dirty="0" smtClean="0">
              <a:latin typeface="Gotham Medium" pitchFamily="50" charset="0"/>
            </a:endParaRPr>
          </a:p>
          <a:p>
            <a:pPr marL="0" indent="0" algn="ctr">
              <a:buNone/>
            </a:pPr>
            <a:r>
              <a:rPr lang="cs-CZ" sz="4200" dirty="0" smtClean="0">
                <a:latin typeface="Gotham Medium" pitchFamily="50" charset="0"/>
                <a:hlinkClick r:id="rId6"/>
              </a:rPr>
              <a:t>www.kr-olomoucky.cz/dotace2016</a:t>
            </a:r>
            <a:endParaRPr lang="cs-CZ" sz="4200" dirty="0" smtClean="0">
              <a:latin typeface="Gotham Medium" pitchFamily="50" charset="0"/>
            </a:endParaRPr>
          </a:p>
          <a:p>
            <a:pPr marL="0" indent="0" algn="ctr">
              <a:buNone/>
            </a:pPr>
            <a:endParaRPr lang="cs-CZ" sz="4200" dirty="0" smtClean="0">
              <a:latin typeface="Gotham Medium" pitchFamily="50" charset="0"/>
              <a:hlinkClick r:id="rId7"/>
            </a:endParaRPr>
          </a:p>
          <a:p>
            <a:pPr marL="0" indent="0" algn="ctr">
              <a:buNone/>
            </a:pPr>
            <a:r>
              <a:rPr lang="cs-CZ" sz="4200" dirty="0" smtClean="0">
                <a:latin typeface="Gotham Medium" pitchFamily="50" charset="0"/>
                <a:hlinkClick r:id="rId7"/>
              </a:rPr>
              <a:t>kotlikovedotace@kr-olomoucky.cz</a:t>
            </a:r>
            <a:endParaRPr lang="cs-CZ" sz="4200" dirty="0" smtClean="0">
              <a:latin typeface="Gotham Medium" pitchFamily="50" charset="0"/>
            </a:endParaRPr>
          </a:p>
          <a:p>
            <a:pPr marL="0" indent="0" algn="ctr">
              <a:buNone/>
            </a:pPr>
            <a:endParaRPr lang="cs-CZ" sz="2600" dirty="0" smtClean="0">
              <a:latin typeface="Gotham Light" pitchFamily="50" charset="0"/>
            </a:endParaRPr>
          </a:p>
          <a:p>
            <a:pPr marL="0" indent="0" algn="ctr">
              <a:buNone/>
            </a:pPr>
            <a:endParaRPr lang="cs-CZ" sz="2600" dirty="0" smtClean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Ing. Stanislava Palová</a:t>
            </a:r>
            <a:r>
              <a:rPr lang="cs-CZ" sz="2900" dirty="0">
                <a:latin typeface="Gotham Light" pitchFamily="50" charset="0"/>
              </a:rPr>
              <a:t>	</a:t>
            </a:r>
            <a:r>
              <a:rPr lang="cs-CZ" sz="2900" dirty="0" smtClean="0">
                <a:latin typeface="Gotham Light" pitchFamily="50" charset="0"/>
              </a:rPr>
              <a:t>585 </a:t>
            </a:r>
            <a:r>
              <a:rPr lang="cs-CZ" sz="2900" dirty="0">
                <a:latin typeface="Gotham Light" pitchFamily="50" charset="0"/>
              </a:rPr>
              <a:t>508 </a:t>
            </a:r>
            <a:r>
              <a:rPr lang="cs-CZ" sz="2900" dirty="0" smtClean="0">
                <a:latin typeface="Gotham Light" pitchFamily="50" charset="0"/>
              </a:rPr>
              <a:t>233	</a:t>
            </a:r>
            <a:r>
              <a:rPr lang="cs-CZ" sz="2900" dirty="0" smtClean="0">
                <a:latin typeface="Gotham Light" pitchFamily="50" charset="0"/>
                <a:hlinkClick r:id="rId8"/>
              </a:rPr>
              <a:t>s.palova@kr-olomoucky.cz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</a:t>
            </a:r>
            <a:r>
              <a:rPr lang="cs-CZ" sz="2900" dirty="0">
                <a:latin typeface="Gotham Light" pitchFamily="50" charset="0"/>
              </a:rPr>
              <a:t>. Martin </a:t>
            </a:r>
            <a:r>
              <a:rPr lang="cs-CZ" sz="2900" dirty="0" smtClean="0">
                <a:latin typeface="Gotham Light" pitchFamily="50" charset="0"/>
              </a:rPr>
              <a:t>Hrubý		585 </a:t>
            </a:r>
            <a:r>
              <a:rPr lang="cs-CZ" sz="2900" dirty="0">
                <a:latin typeface="Gotham Light" pitchFamily="50" charset="0"/>
              </a:rPr>
              <a:t>508 </a:t>
            </a:r>
            <a:r>
              <a:rPr lang="cs-CZ" sz="2900" dirty="0" smtClean="0">
                <a:latin typeface="Gotham Light" pitchFamily="50" charset="0"/>
              </a:rPr>
              <a:t>697	</a:t>
            </a:r>
            <a:r>
              <a:rPr lang="cs-CZ" sz="2900" dirty="0" smtClean="0">
                <a:latin typeface="Gotham Light" pitchFamily="50" charset="0"/>
                <a:hlinkClick r:id="rId9"/>
              </a:rPr>
              <a:t>m.hruby@kr-olomoucky.cz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  <a:endParaRPr lang="cs-CZ" sz="2900" dirty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Ing. Hana Bezděková, </a:t>
            </a:r>
            <a:r>
              <a:rPr lang="cs-CZ" sz="2900" dirty="0" err="1" smtClean="0">
                <a:latin typeface="Gotham Light" pitchFamily="50" charset="0"/>
              </a:rPr>
              <a:t>DiS</a:t>
            </a:r>
            <a:r>
              <a:rPr lang="cs-CZ" sz="2900" dirty="0" smtClean="0">
                <a:latin typeface="Gotham Light" pitchFamily="50" charset="0"/>
              </a:rPr>
              <a:t>.  	585 508 393	</a:t>
            </a:r>
            <a:r>
              <a:rPr lang="cs-CZ" sz="2900" dirty="0" smtClean="0">
                <a:latin typeface="Gotham Light" pitchFamily="50" charset="0"/>
                <a:hlinkClick r:id="rId10"/>
              </a:rPr>
              <a:t>h.bezdekova@kr-olomoucky.cz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Ing. Bohumila Čechová	585 508 447	</a:t>
            </a:r>
            <a:r>
              <a:rPr lang="cs-CZ" sz="2900" dirty="0" smtClean="0">
                <a:latin typeface="Gotham Light" pitchFamily="50" charset="0"/>
                <a:hlinkClick r:id="rId11"/>
              </a:rPr>
              <a:t>b.cechova@kr-olomoucky.cz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</a:p>
          <a:p>
            <a:pPr marL="0" indent="0">
              <a:buNone/>
            </a:pPr>
            <a:r>
              <a:rPr lang="cs-CZ" sz="2900" dirty="0">
                <a:latin typeface="Gotham Light" pitchFamily="50" charset="0"/>
              </a:rPr>
              <a:t>Ing. Martin Černocký	</a:t>
            </a:r>
            <a:r>
              <a:rPr lang="cs-CZ" sz="2900" dirty="0" smtClean="0">
                <a:latin typeface="Gotham Light" pitchFamily="50" charset="0"/>
              </a:rPr>
              <a:t>	585 </a:t>
            </a:r>
            <a:r>
              <a:rPr lang="cs-CZ" sz="2900" dirty="0">
                <a:latin typeface="Gotham Light" pitchFamily="50" charset="0"/>
              </a:rPr>
              <a:t>508 342	</a:t>
            </a:r>
            <a:r>
              <a:rPr lang="cs-CZ" sz="2900" dirty="0">
                <a:latin typeface="Gotham Light" pitchFamily="50" charset="0"/>
                <a:hlinkClick r:id="rId12"/>
              </a:rPr>
              <a:t>m.cernocky@kr-olomoucky.cz</a:t>
            </a:r>
            <a:r>
              <a:rPr lang="cs-CZ" sz="2900" dirty="0">
                <a:latin typeface="Gotham Light" pitchFamily="50" charset="0"/>
              </a:rPr>
              <a:t> </a:t>
            </a: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</a:t>
            </a:r>
            <a:r>
              <a:rPr lang="cs-CZ" sz="2900" dirty="0">
                <a:latin typeface="Gotham Light" pitchFamily="50" charset="0"/>
              </a:rPr>
              <a:t>. Aneta </a:t>
            </a:r>
            <a:r>
              <a:rPr lang="cs-CZ" sz="2900" dirty="0" smtClean="0">
                <a:latin typeface="Gotham Light" pitchFamily="50" charset="0"/>
              </a:rPr>
              <a:t>Havlíčková 	585 </a:t>
            </a:r>
            <a:r>
              <a:rPr lang="cs-CZ" sz="2900" dirty="0">
                <a:latin typeface="Gotham Light" pitchFamily="50" charset="0"/>
              </a:rPr>
              <a:t>508 </a:t>
            </a:r>
            <a:r>
              <a:rPr lang="cs-CZ" sz="2900" dirty="0" smtClean="0">
                <a:latin typeface="Gotham Light" pitchFamily="50" charset="0"/>
              </a:rPr>
              <a:t>382 	</a:t>
            </a:r>
            <a:r>
              <a:rPr lang="cs-CZ" sz="2900" dirty="0" smtClean="0">
                <a:latin typeface="Gotham Light" pitchFamily="50" charset="0"/>
                <a:hlinkClick r:id="rId13"/>
              </a:rPr>
              <a:t>a.havlickova@kr-olomoucky.cz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  <a:endParaRPr lang="cs-CZ" sz="2900" dirty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Ing. Jana Skoumalová	585 508 441	</a:t>
            </a:r>
            <a:r>
              <a:rPr lang="cs-CZ" sz="2900" dirty="0" smtClean="0">
                <a:latin typeface="Gotham Light" pitchFamily="50" charset="0"/>
                <a:hlinkClick r:id="rId14"/>
              </a:rPr>
              <a:t>j.skoumalova@kr-olomoucky.cz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</a:p>
          <a:p>
            <a:pPr marL="0" indent="0">
              <a:buNone/>
            </a:pPr>
            <a:r>
              <a:rPr lang="cs-CZ" sz="2900" dirty="0" smtClean="0">
                <a:latin typeface="Gotham Light" pitchFamily="50" charset="0"/>
              </a:rPr>
              <a:t>Zdenka </a:t>
            </a:r>
            <a:r>
              <a:rPr lang="cs-CZ" sz="2900" dirty="0">
                <a:latin typeface="Gotham Light" pitchFamily="50" charset="0"/>
              </a:rPr>
              <a:t>Valentová, </a:t>
            </a:r>
            <a:r>
              <a:rPr lang="cs-CZ" sz="2900" dirty="0" err="1">
                <a:latin typeface="Gotham Light" pitchFamily="50" charset="0"/>
              </a:rPr>
              <a:t>DiS</a:t>
            </a:r>
            <a:r>
              <a:rPr lang="cs-CZ" sz="2900" dirty="0" smtClean="0">
                <a:latin typeface="Gotham Light" pitchFamily="50" charset="0"/>
              </a:rPr>
              <a:t>. 	585 </a:t>
            </a:r>
            <a:r>
              <a:rPr lang="cs-CZ" sz="2900" dirty="0">
                <a:latin typeface="Gotham Light" pitchFamily="50" charset="0"/>
              </a:rPr>
              <a:t>508 </a:t>
            </a:r>
            <a:r>
              <a:rPr lang="cs-CZ" sz="2900" dirty="0" smtClean="0">
                <a:latin typeface="Gotham Light" pitchFamily="50" charset="0"/>
              </a:rPr>
              <a:t>439	</a:t>
            </a:r>
            <a:r>
              <a:rPr lang="cs-CZ" sz="2900" dirty="0" smtClean="0">
                <a:latin typeface="Gotham Light" pitchFamily="50" charset="0"/>
                <a:hlinkClick r:id="rId15"/>
              </a:rPr>
              <a:t>z.valentova@kr-olomoucky.cz</a:t>
            </a:r>
            <a:r>
              <a:rPr lang="cs-CZ" sz="2900" dirty="0" smtClean="0">
                <a:latin typeface="Gotham Light" pitchFamily="50" charset="0"/>
              </a:rPr>
              <a:t> </a:t>
            </a:r>
          </a:p>
          <a:p>
            <a:pPr marL="0" indent="0" algn="ctr">
              <a:buNone/>
            </a:pPr>
            <a:endParaRPr lang="cs-CZ" sz="2600" dirty="0">
              <a:latin typeface="Gotham Light" pitchFamily="50" charset="0"/>
            </a:endParaRPr>
          </a:p>
          <a:p>
            <a:pPr marL="0" indent="0">
              <a:buNone/>
            </a:pPr>
            <a:endParaRPr lang="cs-CZ" sz="2600" dirty="0" smtClean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3400" dirty="0" smtClean="0">
                <a:latin typeface="Gotham Medium" panose="02000604030000020004" pitchFamily="2" charset="-18"/>
              </a:rPr>
              <a:t>Krajský úřad Olomouckého kraje</a:t>
            </a:r>
          </a:p>
          <a:p>
            <a:pPr marL="0" indent="0">
              <a:buNone/>
            </a:pPr>
            <a:r>
              <a:rPr lang="cs-CZ" sz="3400" dirty="0" smtClean="0">
                <a:latin typeface="Gotham Light" pitchFamily="50" charset="0"/>
              </a:rPr>
              <a:t>Odbor strategického rozvoje kraje, územního plánování a stavebního řádu</a:t>
            </a:r>
          </a:p>
          <a:p>
            <a:pPr marL="0" indent="0">
              <a:buNone/>
            </a:pPr>
            <a:r>
              <a:rPr lang="cs-CZ" sz="3400" dirty="0" smtClean="0">
                <a:latin typeface="Gotham Light" pitchFamily="50" charset="0"/>
              </a:rPr>
              <a:t>Oddělení grantových schémat </a:t>
            </a:r>
          </a:p>
          <a:p>
            <a:pPr marL="0" indent="0" algn="ctr">
              <a:buNone/>
            </a:pPr>
            <a:endParaRPr lang="cs-CZ" sz="3400" dirty="0" smtClean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3400" dirty="0" smtClean="0">
                <a:latin typeface="Gotham Medium" panose="02000604030000020004" pitchFamily="2" charset="-18"/>
              </a:rPr>
              <a:t>Budova RCO</a:t>
            </a:r>
            <a:r>
              <a:rPr lang="cs-CZ" sz="3400" dirty="0" smtClean="0">
                <a:latin typeface="Gotham Light" pitchFamily="50" charset="0"/>
              </a:rPr>
              <a:t>, </a:t>
            </a:r>
            <a:r>
              <a:rPr lang="cs-CZ" sz="3400" dirty="0">
                <a:latin typeface="Gotham Light" pitchFamily="50" charset="0"/>
              </a:rPr>
              <a:t>Jeremenkova 40b, 779 00 Olomouc, </a:t>
            </a:r>
            <a:r>
              <a:rPr lang="cs-CZ" sz="3400" dirty="0" smtClean="0">
                <a:latin typeface="Gotham Medium" panose="02000604030000020004" pitchFamily="2" charset="-18"/>
              </a:rPr>
              <a:t>6</a:t>
            </a:r>
            <a:r>
              <a:rPr lang="cs-CZ" sz="3400" dirty="0">
                <a:latin typeface="Gotham Medium" panose="02000604030000020004" pitchFamily="2" charset="-18"/>
              </a:rPr>
              <a:t>. </a:t>
            </a:r>
            <a:r>
              <a:rPr lang="cs-CZ" sz="3400" dirty="0" smtClean="0">
                <a:latin typeface="Gotham Medium" panose="02000604030000020004" pitchFamily="2" charset="-18"/>
              </a:rPr>
              <a:t>patro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28</a:t>
            </a:fld>
            <a:endParaRPr lang="cs-CZ"/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2227369" y="214651"/>
            <a:ext cx="651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CB333B"/>
                </a:solidFill>
                <a:latin typeface="Gotham Medium" pitchFamily="50" charset="0"/>
              </a:rPr>
              <a:t>Kontaktní údaje</a:t>
            </a:r>
            <a:endParaRPr lang="cs-CZ" sz="32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29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51520" y="1700808"/>
            <a:ext cx="878497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s-CZ" sz="28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Následuje PŘÍKLAD vyplnění </a:t>
            </a:r>
          </a:p>
          <a:p>
            <a:pPr lvl="0" algn="ctr"/>
            <a:r>
              <a:rPr lang="cs-CZ" sz="28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žádosti o poskytnutí dotace</a:t>
            </a:r>
          </a:p>
          <a:p>
            <a:pPr lvl="0" algn="ctr"/>
            <a:endParaRPr lang="cs-CZ" sz="2800" dirty="0">
              <a:solidFill>
                <a:srgbClr val="CB333B"/>
              </a:solidFill>
              <a:latin typeface="Gotham Medium" panose="02000604030000020004" pitchFamily="2" charset="-18"/>
            </a:endParaRPr>
          </a:p>
          <a:p>
            <a:pPr lvl="0" algn="ctr"/>
            <a:r>
              <a:rPr lang="cs-CZ" sz="2800" dirty="0">
                <a:latin typeface="Gotham Light" pitchFamily="2" charset="-18"/>
              </a:rPr>
              <a:t>ž</a:t>
            </a:r>
            <a:r>
              <a:rPr lang="cs-CZ" sz="2800" dirty="0" smtClean="0">
                <a:latin typeface="Gotham Light" pitchFamily="2" charset="-18"/>
              </a:rPr>
              <a:t>ádost naleznete na </a:t>
            </a:r>
          </a:p>
          <a:p>
            <a:pPr lvl="0" algn="ctr"/>
            <a:r>
              <a:rPr lang="cs-CZ" sz="2800" dirty="0" smtClean="0">
                <a:latin typeface="Gotham Medium" panose="02000604030000020004" pitchFamily="2" charset="-18"/>
                <a:hlinkClick r:id="rId5"/>
              </a:rPr>
              <a:t>www.kr-olomoucky.cz/kotlikovedotace</a:t>
            </a:r>
            <a:endParaRPr lang="cs-CZ" sz="2800" dirty="0" smtClean="0">
              <a:latin typeface="Gotham Medium" panose="02000604030000020004" pitchFamily="2" charset="-18"/>
            </a:endParaRPr>
          </a:p>
          <a:p>
            <a:pPr lvl="0" algn="ctr"/>
            <a:r>
              <a:rPr lang="cs-CZ" sz="2000" dirty="0" smtClean="0">
                <a:latin typeface="Gotham Light" pitchFamily="2" charset="-18"/>
              </a:rPr>
              <a:t>nebo</a:t>
            </a:r>
          </a:p>
          <a:p>
            <a:pPr lvl="0" algn="ctr"/>
            <a:r>
              <a:rPr lang="cs-CZ" sz="2800" dirty="0" smtClean="0">
                <a:latin typeface="Gotham Medium" panose="02000604030000020004" pitchFamily="2" charset="-18"/>
                <a:hlinkClick r:id="rId6"/>
              </a:rPr>
              <a:t>www.kr-olomoucky.cz/dotace2016</a:t>
            </a:r>
            <a:r>
              <a:rPr lang="cs-CZ" sz="2800" dirty="0" smtClean="0">
                <a:latin typeface="Gotham Medium" panose="02000604030000020004" pitchFamily="2" charset="-18"/>
              </a:rPr>
              <a:t> </a:t>
            </a:r>
            <a:r>
              <a:rPr lang="cs-CZ" sz="2800" dirty="0" smtClean="0">
                <a:latin typeface="Gotham Light" pitchFamily="50" charset="0"/>
              </a:rPr>
              <a:t>  </a:t>
            </a:r>
            <a:endParaRPr lang="cs-CZ" sz="2800" dirty="0">
              <a:latin typeface="Gotham Light" pitchFamily="50" charset="0"/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1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516" y="968600"/>
            <a:ext cx="8712968" cy="49207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cs-CZ" sz="1600" b="1" dirty="0" smtClean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1800" dirty="0" smtClean="0">
                <a:latin typeface="Gotham Light" pitchFamily="50" charset="0"/>
              </a:rPr>
              <a:t>Vyhlášení</a:t>
            </a:r>
            <a:r>
              <a:rPr lang="cs-CZ" sz="1800" b="1" dirty="0" smtClean="0">
                <a:latin typeface="Gotham Light" pitchFamily="50" charset="0"/>
              </a:rPr>
              <a:t>:</a:t>
            </a:r>
            <a:r>
              <a:rPr lang="cs-CZ" sz="2000" b="1" dirty="0" smtClean="0">
                <a:latin typeface="Gotham Light" pitchFamily="50" charset="0"/>
              </a:rPr>
              <a:t>	</a:t>
            </a:r>
            <a:r>
              <a:rPr lang="cs-CZ" sz="2000" dirty="0" smtClean="0">
                <a:latin typeface="Gotham Light" pitchFamily="50" charset="0"/>
              </a:rPr>
              <a:t>od</a:t>
            </a:r>
            <a:r>
              <a:rPr lang="cs-CZ" sz="2000" b="1" dirty="0" smtClean="0">
                <a:latin typeface="Gotham Light" pitchFamily="50" charset="0"/>
              </a:rPr>
              <a:t> </a:t>
            </a:r>
            <a:r>
              <a:rPr lang="cs-CZ" sz="2000" dirty="0" smtClean="0">
                <a:latin typeface="Gotham Medium" panose="02000604030000020004" pitchFamily="2" charset="-18"/>
              </a:rPr>
              <a:t>6. 1. 2016 </a:t>
            </a:r>
            <a:r>
              <a:rPr lang="cs-CZ" sz="2000" dirty="0" smtClean="0">
                <a:latin typeface="Gotham Light" pitchFamily="50" charset="0"/>
              </a:rPr>
              <a:t>do</a:t>
            </a:r>
            <a:r>
              <a:rPr lang="cs-CZ" sz="2000" b="1" dirty="0" smtClean="0">
                <a:latin typeface="Gotham Light" pitchFamily="50" charset="0"/>
              </a:rPr>
              <a:t> </a:t>
            </a:r>
            <a:r>
              <a:rPr lang="cs-CZ" sz="2000" dirty="0" smtClean="0">
                <a:latin typeface="Gotham Medium" panose="02000604030000020004" pitchFamily="2" charset="-18"/>
              </a:rPr>
              <a:t>13. 5. 2016 </a:t>
            </a:r>
          </a:p>
          <a:p>
            <a:pPr marL="0" indent="0">
              <a:buNone/>
            </a:pPr>
            <a:endParaRPr lang="cs-CZ" sz="2000" dirty="0" smtClean="0">
              <a:latin typeface="Gotham Light" pitchFamily="2" charset="-18"/>
            </a:endParaRPr>
          </a:p>
          <a:p>
            <a:pPr marL="0" indent="0">
              <a:buNone/>
            </a:pPr>
            <a:r>
              <a:rPr lang="cs-CZ" sz="1800" dirty="0" smtClean="0">
                <a:latin typeface="Gotham Light" pitchFamily="2" charset="-18"/>
              </a:rPr>
              <a:t>Příjem žádostí:</a:t>
            </a:r>
            <a:r>
              <a:rPr lang="cs-CZ" sz="2000" dirty="0" smtClean="0">
                <a:latin typeface="Gotham Light" pitchFamily="2" charset="-18"/>
              </a:rPr>
              <a:t>	</a:t>
            </a:r>
            <a:r>
              <a:rPr lang="cs-CZ" sz="2000" dirty="0" smtClean="0">
                <a:latin typeface="Gotham Medium" panose="02000604030000020004" pitchFamily="2" charset="-18"/>
              </a:rPr>
              <a:t>od </a:t>
            </a:r>
            <a:r>
              <a:rPr lang="cs-CZ" sz="2000" dirty="0">
                <a:latin typeface="Gotham Medium" panose="02000604030000020004" pitchFamily="2" charset="-18"/>
              </a:rPr>
              <a:t>22. 2. 2016 do 13. 5. 2016 do 12:00 hod.</a:t>
            </a:r>
          </a:p>
          <a:p>
            <a:pPr marL="0" indent="0">
              <a:buNone/>
            </a:pPr>
            <a:endParaRPr lang="cs-CZ" sz="2000" dirty="0" smtClean="0">
              <a:latin typeface="Gotham Light" pitchFamily="2" charset="-18"/>
            </a:endParaRPr>
          </a:p>
          <a:p>
            <a:pPr marL="0" indent="0">
              <a:buNone/>
            </a:pPr>
            <a:r>
              <a:rPr lang="cs-CZ" sz="1800" dirty="0" smtClean="0">
                <a:latin typeface="Gotham Light" pitchFamily="2" charset="-18"/>
              </a:rPr>
              <a:t>Alokace: </a:t>
            </a:r>
            <a:r>
              <a:rPr lang="cs-CZ" sz="2000" dirty="0" smtClean="0">
                <a:latin typeface="Gotham Light" pitchFamily="2" charset="-18"/>
              </a:rPr>
              <a:t>	</a:t>
            </a:r>
            <a:r>
              <a:rPr lang="cs-CZ" sz="2000" dirty="0" smtClean="0">
                <a:latin typeface="Gotham Medium" panose="02000604030000020004" pitchFamily="2" charset="-18"/>
              </a:rPr>
              <a:t>124</a:t>
            </a:r>
            <a:r>
              <a:rPr lang="cs-CZ" sz="2000" dirty="0">
                <a:latin typeface="Gotham Medium" panose="02000604030000020004" pitchFamily="2" charset="-18"/>
              </a:rPr>
              <a:t> 000 000,00 Kč </a:t>
            </a:r>
          </a:p>
          <a:p>
            <a:pPr marL="0" indent="0">
              <a:buNone/>
            </a:pPr>
            <a:endParaRPr lang="cs-CZ" sz="2000" dirty="0" smtClean="0">
              <a:latin typeface="Gotham Light" pitchFamily="2" charset="-18"/>
            </a:endParaRPr>
          </a:p>
          <a:p>
            <a:pPr marL="0" indent="0" algn="just">
              <a:buNone/>
            </a:pPr>
            <a:r>
              <a:rPr lang="cs-CZ" sz="1800" dirty="0" smtClean="0">
                <a:latin typeface="Gotham Light" pitchFamily="2" charset="-18"/>
              </a:rPr>
              <a:t>Účel:	</a:t>
            </a:r>
            <a:r>
              <a:rPr lang="cs-CZ" sz="2000" dirty="0" smtClean="0">
                <a:latin typeface="Gotham Light" pitchFamily="2" charset="-18"/>
              </a:rPr>
              <a:t>	Snížení </a:t>
            </a:r>
            <a:r>
              <a:rPr lang="cs-CZ" sz="2000" dirty="0">
                <a:latin typeface="Gotham Light" pitchFamily="2" charset="-18"/>
              </a:rPr>
              <a:t>úrovně znečištění ovzduší v Olomouckém </a:t>
            </a:r>
            <a:r>
              <a:rPr lang="cs-CZ" sz="2000" dirty="0" smtClean="0">
                <a:latin typeface="Gotham Light" pitchFamily="2" charset="-18"/>
              </a:rPr>
              <a:t>			kraji prostřednictvím </a:t>
            </a:r>
            <a:r>
              <a:rPr lang="cs-CZ" sz="2000" dirty="0">
                <a:latin typeface="Gotham Light" pitchFamily="2" charset="-18"/>
              </a:rPr>
              <a:t>výměny </a:t>
            </a:r>
            <a:r>
              <a:rPr lang="cs-CZ" sz="2000" dirty="0" smtClean="0">
                <a:latin typeface="Gotham Light" pitchFamily="2" charset="-18"/>
              </a:rPr>
              <a:t>kotlů na pevná 			paliva s</a:t>
            </a:r>
            <a:r>
              <a:rPr lang="cs-CZ" sz="2000" dirty="0">
                <a:latin typeface="Gotham Light" pitchFamily="2" charset="-18"/>
              </a:rPr>
              <a:t> ručním </a:t>
            </a:r>
            <a:r>
              <a:rPr lang="cs-CZ" sz="2000" dirty="0" smtClean="0">
                <a:latin typeface="Gotham Light" pitchFamily="2" charset="-18"/>
              </a:rPr>
              <a:t>přikládáním </a:t>
            </a:r>
            <a:r>
              <a:rPr lang="cs-CZ" sz="2000" dirty="0">
                <a:latin typeface="Gotham Light" pitchFamily="2" charset="-18"/>
              </a:rPr>
              <a:t>v rodinných domech </a:t>
            </a:r>
            <a:r>
              <a:rPr lang="cs-CZ" sz="2000" dirty="0" smtClean="0">
                <a:latin typeface="Gotham Light" pitchFamily="2" charset="-18"/>
              </a:rPr>
              <a:t>			na </a:t>
            </a:r>
            <a:r>
              <a:rPr lang="cs-CZ" sz="2000" dirty="0">
                <a:latin typeface="Gotham Light" pitchFamily="2" charset="-18"/>
              </a:rPr>
              <a:t>území </a:t>
            </a:r>
            <a:r>
              <a:rPr lang="cs-CZ" sz="2000" dirty="0" smtClean="0">
                <a:latin typeface="Gotham Light" pitchFamily="2" charset="-18"/>
              </a:rPr>
              <a:t>Olomouckého </a:t>
            </a:r>
            <a:r>
              <a:rPr lang="cs-CZ" sz="2000" dirty="0">
                <a:latin typeface="Gotham Light" pitchFamily="2" charset="-18"/>
              </a:rPr>
              <a:t>kraje, </a:t>
            </a:r>
            <a:r>
              <a:rPr lang="cs-CZ" sz="2000" dirty="0" smtClean="0">
                <a:latin typeface="Gotham Light" pitchFamily="2" charset="-18"/>
              </a:rPr>
              <a:t>a </a:t>
            </a:r>
            <a:r>
              <a:rPr lang="cs-CZ" sz="2000" dirty="0">
                <a:latin typeface="Gotham Light" pitchFamily="2" charset="-18"/>
              </a:rPr>
              <a:t>to </a:t>
            </a:r>
            <a:r>
              <a:rPr lang="cs-CZ" sz="2000" dirty="0" smtClean="0">
                <a:latin typeface="Gotham Light" pitchFamily="2" charset="-18"/>
              </a:rPr>
              <a:t>prostřednictvím 			omezení primárních emisí znečišťujících látek        			z lokálního </a:t>
            </a:r>
            <a:r>
              <a:rPr lang="cs-CZ" sz="2000" dirty="0">
                <a:latin typeface="Gotham Light" pitchFamily="2" charset="-18"/>
              </a:rPr>
              <a:t>vytápění </a:t>
            </a:r>
            <a:r>
              <a:rPr lang="cs-CZ" sz="2000" dirty="0" smtClean="0">
                <a:latin typeface="Gotham Light" pitchFamily="2" charset="-18"/>
              </a:rPr>
              <a:t>rodinných domů. </a:t>
            </a:r>
          </a:p>
          <a:p>
            <a:pPr marL="0" indent="0" algn="just">
              <a:buNone/>
            </a:pPr>
            <a:r>
              <a:rPr lang="cs-CZ" sz="2000" dirty="0" smtClean="0">
                <a:latin typeface="Gotham Light" pitchFamily="2" charset="-18"/>
              </a:rPr>
              <a:t>Zveřejněn na:	</a:t>
            </a:r>
            <a:r>
              <a:rPr lang="cs-CZ" sz="2000" dirty="0" smtClean="0">
                <a:latin typeface="Gotham Light" pitchFamily="2" charset="-18"/>
                <a:hlinkClick r:id="rId4"/>
              </a:rPr>
              <a:t>www.kr-olomoucky.cz/kotlikovedotace</a:t>
            </a:r>
            <a:r>
              <a:rPr lang="cs-CZ" sz="2000" dirty="0" smtClean="0">
                <a:latin typeface="Gotham Light" pitchFamily="2" charset="-18"/>
              </a:rPr>
              <a:t> nebo</a:t>
            </a:r>
          </a:p>
          <a:p>
            <a:pPr marL="0" indent="0" algn="just">
              <a:buNone/>
            </a:pPr>
            <a:r>
              <a:rPr lang="cs-CZ" sz="2000" dirty="0">
                <a:latin typeface="Gotham Light" pitchFamily="2" charset="-18"/>
              </a:rPr>
              <a:t>	</a:t>
            </a:r>
            <a:r>
              <a:rPr lang="cs-CZ" sz="2000" dirty="0" smtClean="0">
                <a:latin typeface="Gotham Light" pitchFamily="2" charset="-18"/>
              </a:rPr>
              <a:t>	</a:t>
            </a:r>
            <a:r>
              <a:rPr lang="cs-CZ" sz="2000" dirty="0" smtClean="0">
                <a:latin typeface="Gotham Light" pitchFamily="2" charset="-18"/>
                <a:hlinkClick r:id="rId5"/>
              </a:rPr>
              <a:t>www.kr-olomoucky.cz/dotace2016</a:t>
            </a:r>
            <a:r>
              <a:rPr lang="cs-CZ" sz="2000" dirty="0" smtClean="0">
                <a:latin typeface="Gotham Light" pitchFamily="2" charset="-18"/>
              </a:rPr>
              <a:t> </a:t>
            </a:r>
            <a:endParaRPr lang="cs-CZ" sz="2000" dirty="0">
              <a:latin typeface="Gotham Light" pitchFamily="2" charset="-18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Vyhlášení dotačního programu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2050" name="Picture 2" descr="C:\Users\cernocky\Downloads\logo-kraje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991142" cy="86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Přímá spojnice 8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5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49971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Na co lze získat kotlíkovou dotaci? </a:t>
            </a:r>
          </a:p>
          <a:p>
            <a:pPr marL="0" lvl="0" indent="0">
              <a:buNone/>
            </a:pPr>
            <a:r>
              <a:rPr lang="cs-CZ" sz="2000" dirty="0" smtClean="0">
                <a:latin typeface="Gotham Medium" panose="02000604030000020004" pitchFamily="2" charset="-18"/>
              </a:rPr>
              <a:t>Na výměnu stávajících zdrojů </a:t>
            </a:r>
            <a:r>
              <a:rPr lang="cs-CZ" sz="2000" dirty="0">
                <a:latin typeface="Gotham Medium" panose="02000604030000020004" pitchFamily="2" charset="-18"/>
              </a:rPr>
              <a:t>tepla (kotlů) na pevná paliva s ručním přikládáním </a:t>
            </a:r>
            <a:r>
              <a:rPr lang="cs-CZ" sz="2000" dirty="0" smtClean="0">
                <a:latin typeface="Gotham Medium" panose="02000604030000020004" pitchFamily="2" charset="-18"/>
              </a:rPr>
              <a:t>za:</a:t>
            </a:r>
          </a:p>
          <a:p>
            <a:pPr marL="892175">
              <a:spcBef>
                <a:spcPts val="1200"/>
              </a:spcBef>
            </a:pPr>
            <a:r>
              <a:rPr lang="cs-CZ" sz="2000" dirty="0">
                <a:latin typeface="Gotham Medium" panose="02000604030000020004" pitchFamily="2" charset="-18"/>
              </a:rPr>
              <a:t>Kotel na pevná </a:t>
            </a:r>
            <a:r>
              <a:rPr lang="cs-CZ" sz="2000" dirty="0" smtClean="0">
                <a:latin typeface="Gotham Medium" panose="02000604030000020004" pitchFamily="2" charset="-18"/>
              </a:rPr>
              <a:t>paliva </a:t>
            </a:r>
            <a:r>
              <a:rPr lang="cs-CZ" sz="2000" dirty="0" smtClean="0">
                <a:latin typeface="Gotham Light" pitchFamily="50" charset="0"/>
              </a:rPr>
              <a:t>(uhlí, biomasa, uhlí + biomasa)</a:t>
            </a:r>
          </a:p>
          <a:p>
            <a:pPr marL="892175" lvl="0"/>
            <a:r>
              <a:rPr lang="cs-CZ" sz="2000" dirty="0" smtClean="0">
                <a:latin typeface="Gotham Medium" panose="02000604030000020004" pitchFamily="2" charset="-18"/>
              </a:rPr>
              <a:t>Tepelné </a:t>
            </a:r>
            <a:r>
              <a:rPr lang="cs-CZ" sz="2000" dirty="0">
                <a:latin typeface="Gotham Medium" panose="02000604030000020004" pitchFamily="2" charset="-18"/>
              </a:rPr>
              <a:t>čerpadlo</a:t>
            </a:r>
          </a:p>
          <a:p>
            <a:pPr marL="892175" lvl="0"/>
            <a:r>
              <a:rPr lang="cs-CZ" sz="2000" dirty="0">
                <a:latin typeface="Gotham Medium" panose="02000604030000020004" pitchFamily="2" charset="-18"/>
              </a:rPr>
              <a:t>Plynový kondenzační </a:t>
            </a:r>
            <a:r>
              <a:rPr lang="cs-CZ" sz="2000" dirty="0" smtClean="0">
                <a:latin typeface="Gotham Medium" panose="02000604030000020004" pitchFamily="2" charset="-18"/>
              </a:rPr>
              <a:t>kotel</a:t>
            </a:r>
            <a:endParaRPr lang="cs-CZ" sz="2000" dirty="0">
              <a:latin typeface="Gotham Medium" panose="02000604030000020004" pitchFamily="2" charset="-18"/>
            </a:endParaRPr>
          </a:p>
          <a:p>
            <a:pPr marL="0" lvl="0" indent="0">
              <a:buNone/>
            </a:pPr>
            <a:endParaRPr lang="cs-CZ" sz="2000" dirty="0" smtClean="0">
              <a:latin typeface="Gotham Light" pitchFamily="50" charset="0"/>
            </a:endParaRPr>
          </a:p>
          <a:p>
            <a:pPr marL="0" lvl="0" indent="0">
              <a:buNone/>
            </a:pPr>
            <a:r>
              <a:rPr lang="cs-CZ" sz="2000" dirty="0" smtClean="0">
                <a:latin typeface="Gotham Medium" panose="02000604030000020004" pitchFamily="2" charset="-18"/>
              </a:rPr>
              <a:t>V </a:t>
            </a:r>
            <a:r>
              <a:rPr lang="cs-CZ" sz="2000" dirty="0">
                <a:latin typeface="Gotham Medium" panose="02000604030000020004" pitchFamily="2" charset="-18"/>
              </a:rPr>
              <a:t>souvislosti s výměnou zdroje tepla </a:t>
            </a:r>
            <a:r>
              <a:rPr lang="cs-CZ" sz="2000" dirty="0">
                <a:latin typeface="Gotham Light" pitchFamily="50" charset="0"/>
              </a:rPr>
              <a:t>je možno provést také </a:t>
            </a:r>
            <a:r>
              <a:rPr lang="cs-CZ" sz="2000" dirty="0">
                <a:latin typeface="Gotham Medium" panose="02000604030000020004" pitchFamily="2" charset="-18"/>
              </a:rPr>
              <a:t>instalaci solárně-termické soustavy pro přitápění nebo přípravu teplé vody</a:t>
            </a:r>
            <a:r>
              <a:rPr lang="cs-CZ" sz="2000" dirty="0">
                <a:latin typeface="Gotham Light" pitchFamily="50" charset="0"/>
              </a:rPr>
              <a:t> a další doprovodná opatření, tj. technická opatření vedoucí ke snížení energetické náročnosti rodinného domu (tzv. </a:t>
            </a:r>
            <a:r>
              <a:rPr lang="cs-CZ" sz="2000" dirty="0">
                <a:latin typeface="Gotham Medium" panose="02000604030000020004" pitchFamily="2" charset="-18"/>
              </a:rPr>
              <a:t>„mikro“ energetická opatření</a:t>
            </a:r>
            <a:r>
              <a:rPr lang="cs-CZ" sz="2000" dirty="0">
                <a:latin typeface="Gotham Light" pitchFamily="50" charset="0"/>
              </a:rPr>
              <a:t>).</a:t>
            </a:r>
          </a:p>
          <a:p>
            <a:pPr marL="549275" indent="0">
              <a:buNone/>
            </a:pPr>
            <a:endParaRPr lang="cs-CZ" sz="2000" dirty="0">
              <a:latin typeface="Gotham Light" pitchFamily="50" charset="0"/>
            </a:endParaRPr>
          </a:p>
          <a:p>
            <a:pPr marL="0" indent="0">
              <a:buNone/>
            </a:pPr>
            <a:r>
              <a:rPr lang="cs-CZ" sz="2000" dirty="0" smtClean="0">
                <a:latin typeface="Gotham Light" pitchFamily="50" charset="0"/>
              </a:rPr>
              <a:t>Výměna zdroje tepla + doprovodná opatření = </a:t>
            </a:r>
            <a:r>
              <a:rPr lang="cs-CZ" sz="2000" dirty="0" smtClean="0">
                <a:latin typeface="Gotham Medium" panose="02000604030000020004" pitchFamily="2" charset="-18"/>
              </a:rPr>
              <a:t>dílčí projekt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4</a:t>
            </a:fld>
            <a:endParaRPr lang="cs-CZ"/>
          </a:p>
        </p:txBody>
      </p:sp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Předmět dotačního programu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215516" y="1196752"/>
            <a:ext cx="8712968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dirty="0" smtClean="0">
                <a:latin typeface="Gotham Medium" panose="02000604030000020004" pitchFamily="2" charset="-18"/>
              </a:rPr>
              <a:t>Kotlíkovou dotaci</a:t>
            </a:r>
            <a:r>
              <a:rPr lang="cs-CZ" sz="2200" dirty="0" smtClean="0">
                <a:latin typeface="Gotham Light" pitchFamily="50" charset="0"/>
              </a:rPr>
              <a:t> na </a:t>
            </a:r>
            <a:r>
              <a:rPr lang="cs-CZ" sz="2200" dirty="0">
                <a:latin typeface="Gotham Light" pitchFamily="50" charset="0"/>
              </a:rPr>
              <a:t>výměnu zdroje tepla </a:t>
            </a:r>
            <a:r>
              <a:rPr lang="cs-CZ" sz="2200" dirty="0" smtClean="0">
                <a:latin typeface="Gotham Medium" panose="02000604030000020004" pitchFamily="2" charset="-18"/>
              </a:rPr>
              <a:t>NELZE  získat</a:t>
            </a:r>
            <a:r>
              <a:rPr lang="cs-CZ" sz="2200" dirty="0" smtClean="0">
                <a:latin typeface="Gotham Light" pitchFamily="50" charset="0"/>
              </a:rPr>
              <a:t>:</a:t>
            </a:r>
          </a:p>
          <a:p>
            <a:pPr marL="0" indent="0">
              <a:buNone/>
            </a:pPr>
            <a:endParaRPr lang="cs-CZ" sz="2200" dirty="0">
              <a:latin typeface="Gotham Light" pitchFamily="50" charset="0"/>
            </a:endParaRPr>
          </a:p>
          <a:p>
            <a:pPr marL="892175" lvl="0"/>
            <a:r>
              <a:rPr lang="cs-CZ" sz="2200" dirty="0">
                <a:latin typeface="Gotham Light" pitchFamily="50" charset="0"/>
              </a:rPr>
              <a:t>na výměnu </a:t>
            </a:r>
            <a:r>
              <a:rPr lang="cs-CZ" sz="2200" dirty="0" smtClean="0">
                <a:latin typeface="Gotham Light" pitchFamily="50" charset="0"/>
              </a:rPr>
              <a:t> </a:t>
            </a:r>
            <a:r>
              <a:rPr lang="cs-CZ" sz="2200" dirty="0" smtClean="0">
                <a:latin typeface="Gotham Medium" panose="02000604030000020004" pitchFamily="2" charset="-18"/>
              </a:rPr>
              <a:t>stávajícího zdroje </a:t>
            </a:r>
            <a:r>
              <a:rPr lang="cs-CZ" sz="2200" dirty="0">
                <a:latin typeface="Gotham Medium" panose="02000604030000020004" pitchFamily="2" charset="-18"/>
              </a:rPr>
              <a:t>tepla (kotle) spalujícího výhradně biomasu za kotel spalující uhlí, ani za kotel spalující uhlí a biomasu</a:t>
            </a:r>
            <a:r>
              <a:rPr lang="cs-CZ" sz="2200" dirty="0">
                <a:latin typeface="Gotham Light" pitchFamily="50" charset="0"/>
              </a:rPr>
              <a:t>, </a:t>
            </a:r>
            <a:endParaRPr lang="cs-CZ" sz="2200" dirty="0" smtClean="0">
              <a:latin typeface="Gotham Light" pitchFamily="50" charset="0"/>
            </a:endParaRPr>
          </a:p>
          <a:p>
            <a:pPr marL="549275" lvl="0" indent="0">
              <a:buNone/>
            </a:pPr>
            <a:endParaRPr lang="cs-CZ" sz="2200" dirty="0">
              <a:latin typeface="Gotham Light" pitchFamily="50" charset="0"/>
            </a:endParaRPr>
          </a:p>
          <a:p>
            <a:pPr marL="892175" lvl="0"/>
            <a:r>
              <a:rPr lang="cs-CZ" sz="2200" dirty="0">
                <a:latin typeface="Gotham Light" pitchFamily="50" charset="0"/>
              </a:rPr>
              <a:t>na </a:t>
            </a:r>
            <a:r>
              <a:rPr lang="cs-CZ" sz="2200" dirty="0" smtClean="0">
                <a:latin typeface="Gotham Light" pitchFamily="50" charset="0"/>
              </a:rPr>
              <a:t>výměnu </a:t>
            </a:r>
            <a:r>
              <a:rPr lang="cs-CZ" sz="2200" dirty="0">
                <a:latin typeface="Gotham Light" pitchFamily="50" charset="0"/>
              </a:rPr>
              <a:t>stávajícího zdroje tepla (kotle) s </a:t>
            </a:r>
            <a:r>
              <a:rPr lang="cs-CZ" sz="2200" dirty="0">
                <a:latin typeface="Gotham Medium" panose="02000604030000020004" pitchFamily="2" charset="-18"/>
              </a:rPr>
              <a:t>automatickým přikládáním </a:t>
            </a:r>
            <a:r>
              <a:rPr lang="cs-CZ" sz="2200" dirty="0">
                <a:latin typeface="Gotham Light" pitchFamily="50" charset="0"/>
              </a:rPr>
              <a:t>paliva</a:t>
            </a:r>
            <a:r>
              <a:rPr lang="cs-CZ" sz="2200" dirty="0" smtClean="0">
                <a:latin typeface="Gotham Light" pitchFamily="50" charset="0"/>
              </a:rPr>
              <a:t>,</a:t>
            </a:r>
          </a:p>
          <a:p>
            <a:pPr marL="549275" lvl="0" indent="0">
              <a:buNone/>
            </a:pPr>
            <a:endParaRPr lang="cs-CZ" sz="2200" dirty="0">
              <a:latin typeface="Gotham Light" pitchFamily="50" charset="0"/>
            </a:endParaRPr>
          </a:p>
          <a:p>
            <a:pPr marL="892175" lvl="0"/>
            <a:r>
              <a:rPr lang="cs-CZ" sz="2200" dirty="0">
                <a:latin typeface="Gotham Light" pitchFamily="50" charset="0"/>
              </a:rPr>
              <a:t>na výměnu stávajícího </a:t>
            </a:r>
            <a:r>
              <a:rPr lang="cs-CZ" sz="2200" dirty="0">
                <a:latin typeface="Gotham Medium" panose="02000604030000020004" pitchFamily="2" charset="-18"/>
              </a:rPr>
              <a:t>plynového kotle, krbových kamen, kamen</a:t>
            </a:r>
            <a:r>
              <a:rPr lang="cs-CZ" sz="2200" dirty="0">
                <a:latin typeface="Gotham Light" pitchFamily="50" charset="0"/>
              </a:rPr>
              <a:t> (vytápějících jednotlivé místnosti RD) apod</a:t>
            </a:r>
            <a:r>
              <a:rPr lang="cs-CZ" sz="2200" dirty="0" smtClean="0">
                <a:latin typeface="Gotham Light" pitchFamily="50" charset="0"/>
              </a:rPr>
              <a:t>.</a:t>
            </a:r>
          </a:p>
          <a:p>
            <a:pPr marL="549275" lvl="0" indent="0">
              <a:buNone/>
            </a:pPr>
            <a:endParaRPr lang="cs-CZ" sz="2000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5</a:t>
            </a:fld>
            <a:endParaRPr lang="cs-CZ"/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Předmět dotačního programu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9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97152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None/>
            </a:pPr>
            <a:r>
              <a:rPr lang="cs-CZ" sz="1800" dirty="0" smtClean="0">
                <a:latin typeface="Gotham Medium" panose="02000604030000020004" pitchFamily="2" charset="-18"/>
              </a:rPr>
              <a:t>Nově z kotlíkové dotace pořizovaný </a:t>
            </a:r>
            <a:r>
              <a:rPr lang="cs-CZ" sz="1800" dirty="0">
                <a:latin typeface="Gotham Medium" panose="02000604030000020004" pitchFamily="2" charset="-18"/>
              </a:rPr>
              <a:t>kotel/tepelné čerpadlo (ale také např. solární kolektory) musí být uveden v seznamu registrovaných výrobků vedeném </a:t>
            </a:r>
            <a:r>
              <a:rPr lang="cs-CZ" sz="1800" dirty="0" smtClean="0">
                <a:latin typeface="Gotham Medium" panose="02000604030000020004" pitchFamily="2" charset="-18"/>
              </a:rPr>
              <a:t>SFŽP</a:t>
            </a:r>
            <a:r>
              <a:rPr lang="cs-CZ" sz="1800" dirty="0" smtClean="0">
                <a:latin typeface="Gotham Light" pitchFamily="2" charset="-18"/>
              </a:rPr>
              <a:t> dostupném na </a:t>
            </a:r>
            <a:r>
              <a:rPr lang="cs-CZ" sz="1800" dirty="0" smtClean="0">
                <a:latin typeface="Gotham Light" pitchFamily="2" charset="-18"/>
                <a:hlinkClick r:id="rId5"/>
              </a:rPr>
              <a:t>www.sfzp.cz/kotlikovedotace</a:t>
            </a:r>
            <a:r>
              <a:rPr lang="cs-CZ" sz="1800" dirty="0" smtClean="0">
                <a:latin typeface="Gotham Light" pitchFamily="2" charset="-18"/>
              </a:rPr>
              <a:t> nebo na </a:t>
            </a:r>
            <a:r>
              <a:rPr lang="cs-CZ" sz="1800" dirty="0" smtClean="0">
                <a:latin typeface="Gotham Light" pitchFamily="2" charset="-18"/>
                <a:hlinkClick r:id="rId6"/>
              </a:rPr>
              <a:t>www.opzp.cz</a:t>
            </a:r>
            <a:r>
              <a:rPr lang="cs-CZ" sz="1800" dirty="0" smtClean="0">
                <a:latin typeface="Gotham Light" pitchFamily="2" charset="-18"/>
              </a:rPr>
              <a:t> (pořízený kotel musí být nejpozději </a:t>
            </a:r>
            <a:r>
              <a:rPr lang="cs-CZ" sz="1800" dirty="0">
                <a:latin typeface="Gotham Light" pitchFamily="2" charset="-18"/>
              </a:rPr>
              <a:t>v den předložení závěrečného vyúčtování dílčího projektu poskytovateli </a:t>
            </a:r>
            <a:r>
              <a:rPr lang="cs-CZ" sz="1800" dirty="0" smtClean="0">
                <a:latin typeface="Gotham Light" pitchFamily="2" charset="-18"/>
              </a:rPr>
              <a:t>dotace).</a:t>
            </a:r>
          </a:p>
          <a:p>
            <a:pPr marL="0" lvl="0" indent="0" algn="just">
              <a:buNone/>
            </a:pPr>
            <a:endParaRPr lang="cs-CZ" sz="1800" dirty="0" smtClean="0">
              <a:latin typeface="Gotham Light" pitchFamily="2" charset="-18"/>
            </a:endParaRPr>
          </a:p>
          <a:p>
            <a:pPr marL="0" lvl="0" indent="0" algn="just">
              <a:buNone/>
            </a:pPr>
            <a:r>
              <a:rPr lang="cs-CZ" sz="1800" dirty="0" smtClean="0">
                <a:latin typeface="Gotham Light" pitchFamily="2" charset="-18"/>
              </a:rPr>
              <a:t>Všechny </a:t>
            </a:r>
            <a:r>
              <a:rPr lang="cs-CZ" sz="1800" dirty="0">
                <a:latin typeface="Gotham Light" pitchFamily="2" charset="-18"/>
              </a:rPr>
              <a:t>nově pořizované zdroje tepla musí splňovat požadavky Směrnice Evropského parlamentu a Rady 2009/125/ES (EKODESIGN) a jejich prováděcích předpisů. </a:t>
            </a:r>
            <a:endParaRPr lang="cs-CZ" sz="1800" dirty="0" smtClean="0">
              <a:latin typeface="Gotham Light" pitchFamily="2" charset="-18"/>
            </a:endParaRPr>
          </a:p>
          <a:p>
            <a:pPr marL="0" lvl="0" indent="0" algn="just">
              <a:buNone/>
            </a:pPr>
            <a:endParaRPr lang="cs-CZ" sz="1800" dirty="0" smtClean="0">
              <a:latin typeface="Gotham Light" pitchFamily="2" charset="-18"/>
            </a:endParaRPr>
          </a:p>
          <a:p>
            <a:pPr marL="0" lvl="0" indent="0" algn="just">
              <a:buNone/>
            </a:pPr>
            <a:r>
              <a:rPr lang="cs-CZ" sz="18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V</a:t>
            </a:r>
            <a:r>
              <a:rPr lang="cs-CZ" sz="1800" dirty="0">
                <a:solidFill>
                  <a:srgbClr val="CB333B"/>
                </a:solidFill>
                <a:latin typeface="Gotham Medium" panose="02000604030000020004" pitchFamily="2" charset="-18"/>
              </a:rPr>
              <a:t> případě, že výrobek nebude v seznamu uveden, nelze získat podporu na výměnu starého kotle (zdroje tepla</a:t>
            </a:r>
            <a:r>
              <a:rPr lang="cs-CZ" sz="18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) v rámci kotlíkových dotací! </a:t>
            </a:r>
            <a:r>
              <a:rPr lang="cs-CZ" sz="1800" dirty="0" smtClean="0">
                <a:solidFill>
                  <a:srgbClr val="CB333B"/>
                </a:solidFill>
                <a:latin typeface="Gotham Light" pitchFamily="2" charset="-18"/>
              </a:rPr>
              <a:t>I když Vám tedy bude schválena dotace, uzavřete smlouvu na poskytnutí dotace a pak nám předložíte s vyúčtováním doklad, který prokazuje nákup kotle, který není na seznamu, pak nebude možné dotaci proplatit!</a:t>
            </a:r>
          </a:p>
          <a:p>
            <a:pPr marL="0" lvl="0" indent="0" algn="just">
              <a:buNone/>
            </a:pPr>
            <a:endParaRPr lang="cs-CZ" sz="1800" dirty="0" smtClean="0">
              <a:latin typeface="Gotham Light" pitchFamily="2" charset="-18"/>
            </a:endParaRPr>
          </a:p>
          <a:p>
            <a:pPr marL="0" lvl="0" indent="0" algn="just">
              <a:buNone/>
            </a:pPr>
            <a:r>
              <a:rPr lang="cs-CZ" sz="1800" dirty="0">
                <a:latin typeface="Gotham Medium" panose="02000604030000020004" pitchFamily="2" charset="-18"/>
              </a:rPr>
              <a:t>Instalaci</a:t>
            </a:r>
            <a:r>
              <a:rPr lang="cs-CZ" sz="1800" dirty="0">
                <a:latin typeface="Gotham Light" pitchFamily="2" charset="-18"/>
              </a:rPr>
              <a:t> </a:t>
            </a:r>
            <a:r>
              <a:rPr lang="cs-CZ" sz="1800" dirty="0" smtClean="0">
                <a:latin typeface="Gotham Light" pitchFamily="2" charset="-18"/>
              </a:rPr>
              <a:t>zařízení </a:t>
            </a:r>
            <a:r>
              <a:rPr lang="cs-CZ" sz="1800" dirty="0">
                <a:latin typeface="Gotham Light" pitchFamily="2" charset="-18"/>
              </a:rPr>
              <a:t>vyrábějící energii z </a:t>
            </a:r>
            <a:r>
              <a:rPr lang="cs-CZ" sz="1800" dirty="0" smtClean="0">
                <a:latin typeface="Gotham Light" pitchFamily="2" charset="-18"/>
              </a:rPr>
              <a:t>OZE – obnovitelný zdroj energie </a:t>
            </a:r>
            <a:r>
              <a:rPr lang="cs-CZ" sz="1800" dirty="0">
                <a:latin typeface="Gotham Light" pitchFamily="2" charset="-18"/>
              </a:rPr>
              <a:t>(</a:t>
            </a:r>
            <a:r>
              <a:rPr lang="cs-CZ" sz="1800" dirty="0">
                <a:latin typeface="Gotham Medium" panose="02000604030000020004" pitchFamily="2" charset="-18"/>
              </a:rPr>
              <a:t>kotle na biomasu, solární tepelné systémy a tepelná </a:t>
            </a:r>
            <a:r>
              <a:rPr lang="cs-CZ" sz="1800" dirty="0" smtClean="0">
                <a:latin typeface="Gotham Medium" panose="02000604030000020004" pitchFamily="2" charset="-18"/>
              </a:rPr>
              <a:t>čerpadla</a:t>
            </a:r>
            <a:r>
              <a:rPr lang="cs-CZ" sz="1800" dirty="0" smtClean="0">
                <a:latin typeface="Gotham Light" pitchFamily="2" charset="-18"/>
              </a:rPr>
              <a:t>) </a:t>
            </a:r>
            <a:r>
              <a:rPr lang="cs-CZ" sz="1800" dirty="0" smtClean="0">
                <a:latin typeface="Gotham Medium" panose="02000604030000020004" pitchFamily="2" charset="-18"/>
              </a:rPr>
              <a:t>může provádět pouze oprávněná osoba</a:t>
            </a:r>
            <a:r>
              <a:rPr lang="cs-CZ" sz="1800" dirty="0" smtClean="0">
                <a:latin typeface="Gotham Light" pitchFamily="2" charset="-18"/>
              </a:rPr>
              <a:t> – jmenný seznam na webu </a:t>
            </a:r>
            <a:r>
              <a:rPr lang="cs-CZ" sz="1800" dirty="0" smtClean="0">
                <a:latin typeface="Gotham Light" pitchFamily="2" charset="-18"/>
                <a:hlinkClick r:id="rId7"/>
              </a:rPr>
              <a:t>www.mpo.cz</a:t>
            </a:r>
            <a:r>
              <a:rPr lang="cs-CZ" sz="1800" dirty="0" smtClean="0">
                <a:latin typeface="Gotham Light" pitchFamily="2" charset="-18"/>
              </a:rPr>
              <a:t>. </a:t>
            </a:r>
            <a:r>
              <a:rPr lang="cs-CZ" sz="1800" smtClean="0">
                <a:latin typeface="Gotham Light" pitchFamily="2" charset="-18"/>
              </a:rPr>
              <a:t>(</a:t>
            </a:r>
            <a:r>
              <a:rPr lang="cs-CZ" sz="1800" u="sng">
                <a:hlinkClick r:id="rId8"/>
              </a:rPr>
              <a:t>http</a:t>
            </a:r>
            <a:r>
              <a:rPr lang="cs-CZ" sz="1800" u="sng">
                <a:hlinkClick r:id="rId8"/>
              </a:rPr>
              <a:t>://</a:t>
            </a:r>
            <a:r>
              <a:rPr lang="cs-CZ" sz="1800" u="sng" smtClean="0">
                <a:hlinkClick r:id="rId8"/>
              </a:rPr>
              <a:t>www.mpo.cz/dokument167893.html</a:t>
            </a:r>
            <a:r>
              <a:rPr lang="cs-CZ" sz="1800" smtClean="0"/>
              <a:t>)</a:t>
            </a:r>
            <a:r>
              <a:rPr lang="cs-CZ" sz="1800" smtClean="0">
                <a:latin typeface="Gotham Light" pitchFamily="2" charset="-18"/>
              </a:rPr>
              <a:t> </a:t>
            </a:r>
            <a:endParaRPr lang="cs-CZ" sz="1800" dirty="0">
              <a:latin typeface="Gotham Light" pitchFamily="2" charset="-18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6</a:t>
            </a:fld>
            <a:endParaRPr lang="cs-CZ"/>
          </a:p>
        </p:txBody>
      </p:sp>
      <p:cxnSp>
        <p:nvCxnSpPr>
          <p:cNvPr id="9" name="Přímá spojnice 8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ek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Předmět dotačního programu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9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24"/>
            <a:ext cx="8496944" cy="4320480"/>
          </a:xfrm>
        </p:spPr>
        <p:txBody>
          <a:bodyPr>
            <a:noAutofit/>
          </a:bodyPr>
          <a:lstStyle/>
          <a:p>
            <a:pPr marL="0" lvl="0" indent="0">
              <a:spcBef>
                <a:spcPts val="1200"/>
              </a:spcBef>
              <a:buNone/>
            </a:pPr>
            <a:r>
              <a:rPr lang="cs-CZ" sz="2000" dirty="0" smtClean="0">
                <a:latin typeface="Gotham Medium" panose="02000604030000020004" pitchFamily="2" charset="-18"/>
              </a:rPr>
              <a:t>Kdo může žádat?</a:t>
            </a:r>
          </a:p>
          <a:p>
            <a:pPr marL="0" lvl="0" indent="0">
              <a:spcBef>
                <a:spcPts val="1200"/>
              </a:spcBef>
              <a:buNone/>
            </a:pPr>
            <a:r>
              <a:rPr lang="cs-CZ" sz="2000" dirty="0" smtClean="0">
                <a:latin typeface="Gotham Light" pitchFamily="50" charset="0"/>
              </a:rPr>
              <a:t>Oprávněnou osobou může být </a:t>
            </a:r>
            <a:r>
              <a:rPr lang="cs-CZ" sz="2000" dirty="0" smtClean="0">
                <a:latin typeface="Gotham Medium" panose="02000604030000020004" pitchFamily="2" charset="-18"/>
              </a:rPr>
              <a:t>fyzická osoba, která je vlastníkem/spoluvlastníkem rodinného domu nebo bytové jednotky v rodinném domě (RD)</a:t>
            </a:r>
            <a:r>
              <a:rPr lang="cs-CZ" sz="2000" dirty="0">
                <a:latin typeface="Gotham Light" pitchFamily="50" charset="0"/>
              </a:rPr>
              <a:t> </a:t>
            </a:r>
            <a:r>
              <a:rPr lang="cs-CZ" sz="2000" dirty="0" smtClean="0">
                <a:latin typeface="Gotham Medium" panose="02000604030000020004" pitchFamily="2" charset="-18"/>
              </a:rPr>
              <a:t>na území Olomouckého kraje</a:t>
            </a:r>
          </a:p>
          <a:p>
            <a:pPr marL="0" lvl="0" indent="0">
              <a:spcBef>
                <a:spcPts val="2400"/>
              </a:spcBef>
              <a:buNone/>
            </a:pPr>
            <a:r>
              <a:rPr lang="cs-CZ" sz="2000" dirty="0" smtClean="0">
                <a:latin typeface="Gotham Medium" panose="02000604030000020004" pitchFamily="2" charset="-18"/>
              </a:rPr>
              <a:t>Dále je nutno splnit tyto podmínky: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AutoNum type="arabicParenR"/>
            </a:pPr>
            <a:r>
              <a:rPr lang="cs-CZ" sz="2000" dirty="0" smtClean="0">
                <a:latin typeface="Gotham Medium" panose="02000604030000020004" pitchFamily="2" charset="-18"/>
              </a:rPr>
              <a:t>RD</a:t>
            </a:r>
            <a:r>
              <a:rPr lang="cs-CZ" sz="2000" dirty="0" smtClean="0">
                <a:latin typeface="Gotham Light" pitchFamily="50" charset="0"/>
              </a:rPr>
              <a:t>, ve </a:t>
            </a:r>
            <a:r>
              <a:rPr lang="cs-CZ" sz="2000" dirty="0">
                <a:latin typeface="Gotham Light" pitchFamily="50" charset="0"/>
              </a:rPr>
              <a:t>kterém bude provedena výměna </a:t>
            </a:r>
            <a:r>
              <a:rPr lang="cs-CZ" sz="2000" dirty="0" smtClean="0">
                <a:latin typeface="Gotham Light" pitchFamily="50" charset="0"/>
              </a:rPr>
              <a:t>zdroje vytápění, </a:t>
            </a:r>
            <a:r>
              <a:rPr lang="cs-CZ" sz="2000" dirty="0">
                <a:latin typeface="Gotham Light" pitchFamily="50" charset="0"/>
              </a:rPr>
              <a:t>je </a:t>
            </a:r>
            <a:r>
              <a:rPr lang="cs-CZ" sz="2000" dirty="0">
                <a:latin typeface="Gotham Medium" panose="02000604030000020004" pitchFamily="2" charset="-18"/>
              </a:rPr>
              <a:t>vytápěn převážně kotlem na pevná paliva s ručním </a:t>
            </a:r>
            <a:r>
              <a:rPr lang="cs-CZ" sz="2000" dirty="0" smtClean="0">
                <a:latin typeface="Gotham Medium" panose="02000604030000020004" pitchFamily="2" charset="-18"/>
              </a:rPr>
              <a:t>přikládáním</a:t>
            </a:r>
            <a:r>
              <a:rPr lang="cs-CZ" sz="2000" dirty="0" smtClean="0">
                <a:latin typeface="Gotham Light" pitchFamily="50" charset="0"/>
              </a:rPr>
              <a:t>.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AutoNum type="arabicParenR"/>
            </a:pPr>
            <a:r>
              <a:rPr lang="cs-CZ" sz="2000" dirty="0" smtClean="0">
                <a:latin typeface="Gotham Medium" panose="02000604030000020004" pitchFamily="2" charset="-18"/>
              </a:rPr>
              <a:t>Stávající kotel na </a:t>
            </a:r>
            <a:r>
              <a:rPr lang="cs-CZ" sz="2000" dirty="0">
                <a:latin typeface="Gotham Medium" panose="02000604030000020004" pitchFamily="2" charset="-18"/>
              </a:rPr>
              <a:t>pevná paliva </a:t>
            </a:r>
            <a:r>
              <a:rPr lang="cs-CZ" sz="2000" dirty="0" smtClean="0">
                <a:latin typeface="Gotham Medium" panose="02000604030000020004" pitchFamily="2" charset="-18"/>
              </a:rPr>
              <a:t>s ručním přikládáním v </a:t>
            </a:r>
            <a:r>
              <a:rPr lang="cs-CZ" sz="2000" dirty="0">
                <a:latin typeface="Gotham Medium" panose="02000604030000020004" pitchFamily="2" charset="-18"/>
              </a:rPr>
              <a:t>RD nebyl v minulosti </a:t>
            </a:r>
            <a:r>
              <a:rPr lang="cs-CZ" sz="2000" dirty="0">
                <a:latin typeface="Gotham Light" pitchFamily="50" charset="0"/>
              </a:rPr>
              <a:t>(nejdříve od 1. 1. 2009) podpořen z programu Zelená úsporám, Nová zelená úsporám nebo ze společných programů na podporu výměny kotle (kraje a MŽP</a:t>
            </a:r>
            <a:r>
              <a:rPr lang="cs-CZ" sz="2000" dirty="0" smtClean="0">
                <a:latin typeface="Gotham Light" pitchFamily="50" charset="0"/>
              </a:rPr>
              <a:t>).</a:t>
            </a:r>
          </a:p>
        </p:txBody>
      </p:sp>
      <p:cxnSp>
        <p:nvCxnSpPr>
          <p:cNvPr id="10" name="Přímá spojnice 9"/>
          <p:cNvCxnSpPr/>
          <p:nvPr/>
        </p:nvCxnSpPr>
        <p:spPr>
          <a:xfrm>
            <a:off x="0" y="1052736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2160000" y="111304"/>
            <a:ext cx="651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rgbClr val="CB333B"/>
                </a:solidFill>
                <a:latin typeface="Gotham Medium" pitchFamily="50" charset="0"/>
              </a:rPr>
              <a:t>Základní podmínky </a:t>
            </a:r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pro</a:t>
            </a:r>
          </a:p>
          <a:p>
            <a:pPr algn="ctr"/>
            <a:r>
              <a:rPr lang="cs-CZ" sz="2600" b="1" dirty="0" smtClean="0">
                <a:solidFill>
                  <a:srgbClr val="CB333B"/>
                </a:solidFill>
                <a:latin typeface="Gotham Medium" pitchFamily="50" charset="0"/>
              </a:rPr>
              <a:t>možnost </a:t>
            </a:r>
            <a:r>
              <a:rPr lang="cs-CZ" sz="2600" b="1" dirty="0">
                <a:solidFill>
                  <a:srgbClr val="CB333B"/>
                </a:solidFill>
                <a:latin typeface="Gotham Medium" pitchFamily="50" charset="0"/>
              </a:rPr>
              <a:t>získání dotace</a:t>
            </a:r>
          </a:p>
        </p:txBody>
      </p:sp>
    </p:spTree>
    <p:extLst>
      <p:ext uri="{BB962C8B-B14F-4D97-AF65-F5344CB8AC3E}">
        <p14:creationId xmlns:p14="http://schemas.microsoft.com/office/powerpoint/2010/main" val="6366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cernocky\Downloads\logo-kraje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280920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900" dirty="0" smtClean="0">
                <a:latin typeface="Gotham Light" pitchFamily="50" charset="0"/>
              </a:rPr>
              <a:t>Pro možnost získat kotlíkovou dotací, </a:t>
            </a:r>
            <a:r>
              <a:rPr lang="cs-CZ" sz="1900" dirty="0" smtClean="0">
                <a:solidFill>
                  <a:srgbClr val="CB333B"/>
                </a:solidFill>
                <a:latin typeface="Gotham Medium" panose="02000604030000020004" pitchFamily="2" charset="-18"/>
              </a:rPr>
              <a:t>je nutno splnit jednu ze tří níže uvedených podmínek:</a:t>
            </a:r>
          </a:p>
          <a:p>
            <a:pPr marL="457200" indent="-457200">
              <a:spcBef>
                <a:spcPts val="600"/>
              </a:spcBef>
              <a:buFont typeface="+mj-lt"/>
              <a:buAutoNum type="alphaLcParenR"/>
            </a:pPr>
            <a:r>
              <a:rPr lang="cs-CZ" sz="1900" dirty="0" smtClean="0">
                <a:latin typeface="Gotham Medium" panose="02000604030000020004" pitchFamily="2" charset="-18"/>
              </a:rPr>
              <a:t>došlo ke snížené energetické náročnosti v minulosti</a:t>
            </a:r>
            <a:r>
              <a:rPr lang="cs-CZ" sz="1900" dirty="0" smtClean="0">
                <a:latin typeface="Gotham Light" pitchFamily="50" charset="0"/>
              </a:rPr>
              <a:t> (zateplení, výměna oken apod.) na úroveň požadavku vyhlášky 78/2013 Sb., o energetické náročnosti budov, tj. </a:t>
            </a:r>
            <a:r>
              <a:rPr lang="cs-CZ" sz="1900" dirty="0" smtClean="0">
                <a:latin typeface="Gotham Medium" panose="02000604030000020004" pitchFamily="2" charset="-18"/>
              </a:rPr>
              <a:t>minimálně na úroveň klasifikační třídy energetické náročnosti budovy „C“ </a:t>
            </a:r>
            <a:r>
              <a:rPr lang="cs-CZ" sz="1900" dirty="0" smtClean="0">
                <a:latin typeface="Gotham Light" pitchFamily="50" charset="0"/>
              </a:rPr>
              <a:t>– úsporná pro ukazatel celkové dodané energie nebo celkové primární neobnovitelné energie, anebo průměrného součinitele prostupu tepla, NEBO</a:t>
            </a:r>
          </a:p>
          <a:p>
            <a:pPr marL="457200" indent="-457200">
              <a:spcBef>
                <a:spcPts val="600"/>
              </a:spcBef>
              <a:buFont typeface="+mj-lt"/>
              <a:buAutoNum type="alphaLcParenR"/>
            </a:pPr>
            <a:r>
              <a:rPr lang="cs-CZ" sz="1900" dirty="0" smtClean="0">
                <a:latin typeface="Gotham Light" pitchFamily="50" charset="0"/>
              </a:rPr>
              <a:t>je </a:t>
            </a:r>
            <a:r>
              <a:rPr lang="cs-CZ" sz="1900" dirty="0" smtClean="0">
                <a:latin typeface="Gotham Medium" panose="02000604030000020004" pitchFamily="2" charset="-18"/>
              </a:rPr>
              <a:t>současně</a:t>
            </a:r>
            <a:r>
              <a:rPr lang="cs-CZ" sz="1900" dirty="0" smtClean="0">
                <a:latin typeface="Gotham Light" pitchFamily="50" charset="0"/>
              </a:rPr>
              <a:t> na realizaci opatření vedoucích ke snížení energetické náročnosti budovy </a:t>
            </a:r>
            <a:r>
              <a:rPr lang="cs-CZ" sz="1900" dirty="0" smtClean="0">
                <a:latin typeface="Gotham Medium" panose="02000604030000020004" pitchFamily="2" charset="-18"/>
              </a:rPr>
              <a:t>žádáno v programu Nová zelená úsporám (3. výzva </a:t>
            </a:r>
            <a:r>
              <a:rPr lang="cs-CZ" sz="1900" dirty="0" smtClean="0">
                <a:latin typeface="Gotham Light" pitchFamily="50" charset="0"/>
              </a:rPr>
              <a:t>vyhlášená Státním fondem životního prostředí dne </a:t>
            </a:r>
            <a:r>
              <a:rPr lang="cs-CZ" sz="1900" dirty="0" smtClean="0">
                <a:latin typeface="Gotham Medium" panose="02000604030000020004" pitchFamily="2" charset="-18"/>
              </a:rPr>
              <a:t>22. 10. 2015), </a:t>
            </a:r>
            <a:r>
              <a:rPr lang="cs-CZ" sz="1900" dirty="0" smtClean="0">
                <a:latin typeface="Gotham Light" pitchFamily="50" charset="0"/>
              </a:rPr>
              <a:t>což bude doloženo kopií žádosti, NEBO</a:t>
            </a:r>
            <a:endParaRPr lang="cs-CZ" sz="1900" dirty="0">
              <a:latin typeface="Gotham Light" pitchFamily="50" charset="0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lphaLcParenR"/>
            </a:pPr>
            <a:r>
              <a:rPr lang="cs-CZ" sz="1900" dirty="0" smtClean="0">
                <a:latin typeface="Gotham Light" pitchFamily="50" charset="0"/>
              </a:rPr>
              <a:t>v </a:t>
            </a:r>
            <a:r>
              <a:rPr lang="cs-CZ" sz="1900" dirty="0">
                <a:latin typeface="Gotham Medium" panose="02000604030000020004" pitchFamily="2" charset="-18"/>
              </a:rPr>
              <a:t>RD bude </a:t>
            </a:r>
            <a:r>
              <a:rPr lang="cs-CZ" sz="1900" dirty="0">
                <a:latin typeface="Gotham Light" pitchFamily="50" charset="0"/>
              </a:rPr>
              <a:t>současně </a:t>
            </a:r>
            <a:r>
              <a:rPr lang="cs-CZ" sz="1900" dirty="0">
                <a:latin typeface="Gotham Medium" panose="02000604030000020004" pitchFamily="2" charset="-18"/>
              </a:rPr>
              <a:t>provedeno alespoň jedno tzv. „mikro“ energetické opatření </a:t>
            </a:r>
            <a:r>
              <a:rPr lang="cs-CZ" sz="1900" dirty="0">
                <a:latin typeface="Gotham Light" pitchFamily="50" charset="0"/>
              </a:rPr>
              <a:t>(viz seznam níže) vedoucí ke snížení energetické náročnosti </a:t>
            </a:r>
            <a:r>
              <a:rPr lang="cs-CZ" sz="1900" dirty="0" smtClean="0">
                <a:latin typeface="Gotham Light" pitchFamily="50" charset="0"/>
              </a:rPr>
              <a:t>RD</a:t>
            </a:r>
            <a:endParaRPr lang="cs-CZ" sz="1900" dirty="0">
              <a:latin typeface="Gotham Light" pitchFamily="50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8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0" y="1031793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2160000" y="98275"/>
            <a:ext cx="65164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rgbClr val="CB333B"/>
                </a:solidFill>
                <a:latin typeface="Gotham Medium" pitchFamily="50" charset="0"/>
              </a:rPr>
              <a:t>Základní podmínky pro</a:t>
            </a:r>
          </a:p>
          <a:p>
            <a:pPr algn="ctr"/>
            <a:r>
              <a:rPr lang="cs-CZ" sz="2600" b="1" dirty="0">
                <a:solidFill>
                  <a:srgbClr val="CB333B"/>
                </a:solidFill>
                <a:latin typeface="Gotham Medium" pitchFamily="50" charset="0"/>
              </a:rPr>
              <a:t>možnost získání dotace</a:t>
            </a:r>
          </a:p>
        </p:txBody>
      </p:sp>
    </p:spTree>
    <p:extLst>
      <p:ext uri="{BB962C8B-B14F-4D97-AF65-F5344CB8AC3E}">
        <p14:creationId xmlns:p14="http://schemas.microsoft.com/office/powerpoint/2010/main" val="29417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1"/>
          <a:stretch/>
        </p:blipFill>
        <p:spPr bwMode="auto">
          <a:xfrm>
            <a:off x="827584" y="0"/>
            <a:ext cx="7386816" cy="685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cernocky\Downloads\logo-kraje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160000" cy="94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2" name="Obdélník 1"/>
          <p:cNvSpPr/>
          <p:nvPr/>
        </p:nvSpPr>
        <p:spPr>
          <a:xfrm>
            <a:off x="398984" y="1243750"/>
            <a:ext cx="82641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dirty="0" smtClean="0">
                <a:latin typeface="Gotham Light" pitchFamily="50" charset="0"/>
              </a:rPr>
              <a:t> </a:t>
            </a:r>
          </a:p>
          <a:p>
            <a:pPr lvl="0"/>
            <a:endParaRPr lang="cs-CZ" dirty="0">
              <a:latin typeface="Gotham Light" pitchFamily="50" charset="0"/>
            </a:endParaRPr>
          </a:p>
          <a:p>
            <a:pPr lvl="0"/>
            <a:endParaRPr lang="cs-CZ" dirty="0">
              <a:latin typeface="Gotham Light" pitchFamily="50" charset="0"/>
            </a:endParaRPr>
          </a:p>
          <a:p>
            <a:pPr lvl="0"/>
            <a:endParaRPr lang="cs-CZ" dirty="0" smtClean="0">
              <a:latin typeface="Gotham Light" pitchFamily="50" charset="0"/>
            </a:endParaRPr>
          </a:p>
          <a:p>
            <a:pPr lvl="0"/>
            <a:endParaRPr lang="cs-CZ" dirty="0">
              <a:latin typeface="Gotham Light" pitchFamily="50" charset="0"/>
            </a:endParaRPr>
          </a:p>
          <a:p>
            <a:pPr lvl="0"/>
            <a:endParaRPr lang="cs-CZ" dirty="0" smtClean="0">
              <a:latin typeface="Gotham Light" pitchFamily="50" charset="0"/>
            </a:endParaRPr>
          </a:p>
          <a:p>
            <a:pPr lvl="0"/>
            <a:endParaRPr lang="cs-CZ" dirty="0">
              <a:latin typeface="Gotham Light" pitchFamily="50" charset="0"/>
            </a:endParaRPr>
          </a:p>
          <a:p>
            <a:pPr lvl="0"/>
            <a:endParaRPr lang="cs-CZ" dirty="0" smtClean="0">
              <a:latin typeface="Gotham Light" pitchFamily="50" charset="0"/>
            </a:endParaRPr>
          </a:p>
          <a:p>
            <a:pPr lvl="0"/>
            <a:endParaRPr lang="cs-CZ" dirty="0">
              <a:latin typeface="Gotham Light" pitchFamily="50" charset="0"/>
            </a:endParaRP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577110"/>
              </p:ext>
            </p:extLst>
          </p:nvPr>
        </p:nvGraphicFramePr>
        <p:xfrm>
          <a:off x="403920" y="1448743"/>
          <a:ext cx="8336160" cy="4081224"/>
        </p:xfrm>
        <a:graphic>
          <a:graphicData uri="http://schemas.openxmlformats.org/drawingml/2006/table">
            <a:tbl>
              <a:tblPr/>
              <a:tblGrid>
                <a:gridCol w="8336160"/>
              </a:tblGrid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Zateplení střechy nebo půdních prostor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Zateplení stropu sklepních prostor nebo podlahy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Dílčí zateplení dalších konstrukcí (např. severní fasáda apod.)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Oprava fasády, např. prasklin a dalších poruch fasády – eliminace tepelných mostů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Oddělení vytápěného prostoru rodinného domu od venkovního (např. zádveří)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Dílčí výměna oken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Výměna vstupních a balkonových dveří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Instalace těsnění oken a dveří, dodatečná montáž prahů vstupních dveří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rgbClr val="000000"/>
                          </a:solidFill>
                          <a:effectLst/>
                          <a:latin typeface="Gotham Medium" panose="02000604030000020004" pitchFamily="2" charset="-18"/>
                          <a:ea typeface="Calibri"/>
                          <a:cs typeface="Times New Roman"/>
                        </a:rPr>
                        <a:t>Výměna zasklení starších oken za izolační dvojskla </a:t>
                      </a:r>
                      <a:endParaRPr lang="cs-CZ" sz="1400" dirty="0">
                        <a:effectLst/>
                        <a:latin typeface="Gotham Medium" panose="02000604030000020004" pitchFamily="2" charset="-18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Přímá spojnice 10"/>
          <p:cNvCxnSpPr/>
          <p:nvPr/>
        </p:nvCxnSpPr>
        <p:spPr>
          <a:xfrm>
            <a:off x="0" y="928107"/>
            <a:ext cx="9144000" cy="0"/>
          </a:xfrm>
          <a:prstGeom prst="line">
            <a:avLst/>
          </a:prstGeom>
          <a:ln>
            <a:solidFill>
              <a:srgbClr val="CB333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414" y="6373451"/>
            <a:ext cx="4678834" cy="45021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2143232" y="234264"/>
            <a:ext cx="651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CB333B"/>
                </a:solidFill>
                <a:latin typeface="Gotham Medium" pitchFamily="50" charset="0"/>
              </a:rPr>
              <a:t>„Mikro“ energetické opatření</a:t>
            </a:r>
            <a:endParaRPr lang="cs-CZ" sz="2800" b="1" dirty="0">
              <a:solidFill>
                <a:srgbClr val="CB333B"/>
              </a:solidFill>
              <a:latin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8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2960</TotalTime>
  <Words>1864</Words>
  <Application>Microsoft Office PowerPoint</Application>
  <PresentationFormat>Předvádění na obrazovce (4:3)</PresentationFormat>
  <Paragraphs>337</Paragraphs>
  <Slides>29</Slides>
  <Notes>28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Hrubý Martin</cp:lastModifiedBy>
  <cp:revision>549</cp:revision>
  <cp:lastPrinted>2015-12-07T14:04:09Z</cp:lastPrinted>
  <dcterms:created xsi:type="dcterms:W3CDTF">2015-08-27T07:44:55Z</dcterms:created>
  <dcterms:modified xsi:type="dcterms:W3CDTF">2016-01-18T16:07:35Z</dcterms:modified>
</cp:coreProperties>
</file>