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6"/>
  </p:notesMasterIdLst>
  <p:handoutMasterIdLst>
    <p:handoutMasterId r:id="rId17"/>
  </p:handoutMasterIdLst>
  <p:sldIdLst>
    <p:sldId id="256" r:id="rId3"/>
    <p:sldId id="279" r:id="rId4"/>
    <p:sldId id="271" r:id="rId5"/>
    <p:sldId id="265" r:id="rId6"/>
    <p:sldId id="281" r:id="rId7"/>
    <p:sldId id="280" r:id="rId8"/>
    <p:sldId id="272" r:id="rId9"/>
    <p:sldId id="275" r:id="rId10"/>
    <p:sldId id="276" r:id="rId11"/>
    <p:sldId id="283" r:id="rId12"/>
    <p:sldId id="282" r:id="rId13"/>
    <p:sldId id="277" r:id="rId14"/>
    <p:sldId id="27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1434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11" name="Obdélník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Obdélník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7" name="Obdélník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Obdélník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Skupina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Obdélník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10" name="Obdélník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iál 1Zástupný symbol pro obrázek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cs-CZ" smtClean="0"/>
              <a:t>22.02.2018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Skupina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Obdélník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  <p:sp>
          <p:nvSpPr>
            <p:cNvPr id="8" name="Obdélník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cs-CZ" smtClean="0"/>
              <a:pPr/>
              <a:t>22.02.2018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Představení projektu </a:t>
            </a:r>
            <a:br>
              <a:rPr lang="cs-CZ" dirty="0"/>
            </a:br>
            <a:r>
              <a:rPr lang="cs-CZ" dirty="0"/>
              <a:t>Implementace KAP </a:t>
            </a:r>
          </a:p>
        </p:txBody>
      </p:sp>
      <p:sp>
        <p:nvSpPr>
          <p:cNvPr id="7" name="Podnadpis 6"/>
          <p:cNvSpPr>
            <a:spLocks noGrp="1"/>
          </p:cNvSpPr>
          <p:nvPr>
            <p:ph type="subTitle" idx="1"/>
          </p:nvPr>
        </p:nvSpPr>
        <p:spPr>
          <a:xfrm>
            <a:off x="1295400" y="4039251"/>
            <a:ext cx="9601200" cy="914400"/>
          </a:xfrm>
        </p:spPr>
        <p:txBody>
          <a:bodyPr>
            <a:normAutofit/>
          </a:bodyPr>
          <a:lstStyle/>
          <a:p>
            <a:endParaRPr lang="cs-CZ" dirty="0"/>
          </a:p>
          <a:p>
            <a:r>
              <a:rPr lang="cs-CZ" dirty="0"/>
              <a:t>Mgr. Tomáš </a:t>
            </a:r>
            <a:r>
              <a:rPr lang="cs-CZ" dirty="0" err="1"/>
              <a:t>Kocych</a:t>
            </a:r>
            <a:r>
              <a:rPr lang="cs-CZ" dirty="0"/>
              <a:t>, vedoucí projektu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6DE55C7-6CB4-4A0D-87D9-0E98FC359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156" y="5551317"/>
            <a:ext cx="6477000" cy="1028700"/>
          </a:xfrm>
          <a:prstGeom prst="rect">
            <a:avLst/>
          </a:prstGeom>
        </p:spPr>
      </p:pic>
      <p:pic>
        <p:nvPicPr>
          <p:cNvPr id="13" name="Obrázek 12" descr="E:\IKAP\Propagace\KAP-LOGO-IMPLEMENTACE-FINAL.jpg">
            <a:extLst>
              <a:ext uri="{FF2B5EF4-FFF2-40B4-BE49-F238E27FC236}">
                <a16:creationId xmlns:a16="http://schemas.microsoft.com/office/drawing/2014/main" id="{CBCB13E5-D152-4623-A1F1-F4D55D602C7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844" y="603682"/>
            <a:ext cx="1068141" cy="51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obrázek 2" descr="centrum_zelena_1">
            <a:extLst>
              <a:ext uri="{FF2B5EF4-FFF2-40B4-BE49-F238E27FC236}">
                <a16:creationId xmlns:a16="http://schemas.microsoft.com/office/drawing/2014/main" id="{E0AFEA5B-33EB-4B04-881D-6A0CC2F8FF7B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568" y="603682"/>
            <a:ext cx="2042588" cy="5149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C4B98A8D-F749-463E-A497-4A9F2B3743E2}"/>
              </a:ext>
            </a:extLst>
          </p:cNvPr>
          <p:cNvSpPr/>
          <p:nvPr/>
        </p:nvSpPr>
        <p:spPr>
          <a:xfrm>
            <a:off x="5542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cs-CZ" dirty="0"/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20FA2710-B82E-4362-8204-78CC1A4E87A4}"/>
              </a:ext>
            </a:extLst>
          </p:cNvPr>
          <p:cNvSpPr/>
          <p:nvPr/>
        </p:nvSpPr>
        <p:spPr>
          <a:xfrm>
            <a:off x="5542001" y="2379216"/>
            <a:ext cx="1799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F0D7035-F8CB-4716-9B4F-43627CA57104}"/>
              </a:ext>
            </a:extLst>
          </p:cNvPr>
          <p:cNvPicPr/>
          <p:nvPr/>
        </p:nvPicPr>
        <p:blipFill rotWithShape="1">
          <a:blip r:embed="rId2"/>
          <a:srcRect l="20539" t="11307" r="20024" b="4821"/>
          <a:stretch/>
        </p:blipFill>
        <p:spPr bwMode="auto">
          <a:xfrm>
            <a:off x="2219417" y="390617"/>
            <a:ext cx="7714696" cy="60634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6702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15054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Očekávané přínosy projektu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725215" y="1545020"/>
            <a:ext cx="10878206" cy="4855780"/>
          </a:xfrm>
        </p:spPr>
        <p:txBody>
          <a:bodyPr>
            <a:normAutofit lnSpcReduction="10000"/>
          </a:bodyPr>
          <a:lstStyle/>
          <a:p>
            <a:pPr algn="just"/>
            <a:r>
              <a:rPr lang="cs-CZ" sz="2400" dirty="0"/>
              <a:t>Zřízením CKP  s KMK očekáváme výrazný posun ve spolupráci SOŠ a VOŠ mezi sebou i se ZŠ. Dojde k </a:t>
            </a:r>
            <a:r>
              <a:rPr lang="cs-CZ" sz="2400" b="1" dirty="0"/>
              <a:t>předávání a sdílení zkušeností </a:t>
            </a:r>
            <a:r>
              <a:rPr lang="cs-CZ" sz="2400" dirty="0"/>
              <a:t>v gramotnostech, včetně zvýšení zájmu o polytechnické vzdělávání, s výhledem na kvalitní uplatnění absolventů na trhu práce. </a:t>
            </a:r>
          </a:p>
          <a:p>
            <a:pPr algn="just"/>
            <a:r>
              <a:rPr lang="cs-CZ" sz="2400" dirty="0"/>
              <a:t>Zřízením CKP dojde také k uskutečnění volnočasových aktivit, které podporují </a:t>
            </a:r>
            <a:r>
              <a:rPr lang="cs-CZ" sz="2400" b="1" dirty="0"/>
              <a:t>zájem o polytechnické vzdělávání</a:t>
            </a:r>
            <a:r>
              <a:rPr lang="cs-CZ" sz="2400" dirty="0"/>
              <a:t>, podnikavost a kreativitu a současně dojde k </a:t>
            </a:r>
            <a:r>
              <a:rPr lang="cs-CZ" sz="2400" b="1" dirty="0"/>
              <a:t>podpoře talentovaných žáků.</a:t>
            </a:r>
          </a:p>
          <a:p>
            <a:pPr algn="just"/>
            <a:r>
              <a:rPr lang="cs-CZ" sz="2400" dirty="0"/>
              <a:t>V souvislosti s realizací klíčových aktivit budou </a:t>
            </a:r>
            <a:r>
              <a:rPr lang="cs-CZ" sz="2400" b="1" dirty="0"/>
              <a:t>modernizovány učebny a dílny</a:t>
            </a:r>
            <a:r>
              <a:rPr lang="cs-CZ" sz="2400" dirty="0"/>
              <a:t>, které budou vybaveny potřebnou technikou a pomůckami jako zázemí pro úspěšnou činnost pedagogů ve vzdělávacím procesu.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A v neposlední řadě díky </a:t>
            </a:r>
            <a:r>
              <a:rPr lang="cs-CZ" sz="2400" b="1" dirty="0"/>
              <a:t>zavedení metodické podpory pro rozvoj aplikovaných pohybových aktivit </a:t>
            </a:r>
            <a:r>
              <a:rPr lang="cs-CZ" sz="2400" dirty="0"/>
              <a:t>dojde k harmonickému rozvoji žáků jak po stránce duševní, tak fyzické.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sz="2400" dirty="0"/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7721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772510" y="640786"/>
            <a:ext cx="10405242" cy="841178"/>
          </a:xfrm>
        </p:spPr>
        <p:txBody>
          <a:bodyPr>
            <a:noAutofit/>
          </a:bodyPr>
          <a:lstStyle/>
          <a:p>
            <a:pPr algn="ctr"/>
            <a:r>
              <a:rPr lang="cs-CZ" sz="2800" cap="all" dirty="0"/>
              <a:t>Centrum uznávání a celoživotního učení Olomouckého kraje (CUOK)</a:t>
            </a:r>
            <a:endParaRPr lang="cs-CZ" sz="2800" dirty="0"/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599089" y="1901952"/>
            <a:ext cx="10925503" cy="4127627"/>
          </a:xfrm>
        </p:spPr>
        <p:txBody>
          <a:bodyPr>
            <a:normAutofit/>
          </a:bodyPr>
          <a:lstStyle/>
          <a:p>
            <a:pPr algn="just"/>
            <a:r>
              <a:rPr lang="cs-CZ" sz="2400" b="1" dirty="0"/>
              <a:t>Centrum uznávání a celoživotního učení Olomouckého kraje (CUOK) </a:t>
            </a:r>
            <a:r>
              <a:rPr lang="cs-CZ" sz="2400" dirty="0"/>
              <a:t>bylo založeno v březnu roku 2008 jako sdružení právnických osob. </a:t>
            </a:r>
          </a:p>
          <a:p>
            <a:pPr algn="just"/>
            <a:r>
              <a:rPr lang="cs-CZ" sz="2400" dirty="0"/>
              <a:t>Představuje </a:t>
            </a:r>
            <a:r>
              <a:rPr lang="cs-CZ" sz="2400" b="1" dirty="0"/>
              <a:t>26 středních odborných škol </a:t>
            </a:r>
            <a:r>
              <a:rPr lang="cs-CZ" sz="2400" dirty="0"/>
              <a:t>z regionů Jeseník, Šumperk, Přerov, Olomouc, Prostějov. Bylo zřízeno s podporou Olomouckého kraje a Národního ústavu pro vzdělávání (NÚV) Praha. </a:t>
            </a:r>
          </a:p>
          <a:p>
            <a:pPr algn="just"/>
            <a:r>
              <a:rPr lang="cs-CZ" sz="2400" dirty="0"/>
              <a:t>Sdružení je institucí pro vzdělávací, metodickou, evaluační, koordinační, poradenskou a informační činnost s působností v Olomouckém kraji.</a:t>
            </a:r>
          </a:p>
          <a:p>
            <a:pPr algn="just"/>
            <a:r>
              <a:rPr lang="cs-CZ" sz="2400" dirty="0"/>
              <a:t>Generální partner projektu – unikátní v rámci celé České republiky – 26 kmenových SOŠ a VOŠ, z nich 14 v projektu jako CKP + 15 spolupracujících SOŠ a VOŠ + 44 spolupracujících základních škol.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435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5C757E0-7830-425F-9C2B-F34FB69E86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www.ikap.cz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A93990A3-C327-4910-B390-AAD2B26680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Děkuji za pozornost a těšíme se na spolupráci!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C8608B9D-FE9F-411E-94BC-3591CF501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0" y="5506929"/>
            <a:ext cx="6477000" cy="1028700"/>
          </a:xfrm>
          <a:prstGeom prst="rect">
            <a:avLst/>
          </a:prstGeom>
        </p:spPr>
      </p:pic>
      <p:pic>
        <p:nvPicPr>
          <p:cNvPr id="7" name="Obrázek 6" descr="E:\IKAP\Propagace\KAP-LOGO-IMPLEMENTACE-FINAL.jpg">
            <a:extLst>
              <a:ext uri="{FF2B5EF4-FFF2-40B4-BE49-F238E27FC236}">
                <a16:creationId xmlns:a16="http://schemas.microsoft.com/office/drawing/2014/main" id="{C923F65E-2915-44E8-AC59-D091FCC99BC2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645733"/>
            <a:ext cx="1068141" cy="51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2" descr="centrum_zelena_1">
            <a:extLst>
              <a:ext uri="{FF2B5EF4-FFF2-40B4-BE49-F238E27FC236}">
                <a16:creationId xmlns:a16="http://schemas.microsoft.com/office/drawing/2014/main" id="{4F72B287-7FAF-4AF6-AC81-826FD03C2D9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568" y="603682"/>
            <a:ext cx="2042588" cy="5149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9882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09903" y="599090"/>
            <a:ext cx="11303876" cy="5738647"/>
          </a:xfrm>
        </p:spPr>
        <p:txBody>
          <a:bodyPr>
            <a:normAutofit/>
          </a:bodyPr>
          <a:lstStyle/>
          <a:p>
            <a:pPr marL="45720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400" dirty="0"/>
              <a:t>Název projektu: </a:t>
            </a:r>
          </a:p>
          <a:p>
            <a:pPr marL="45720" indent="0" algn="ctr">
              <a:lnSpc>
                <a:spcPct val="100000"/>
              </a:lnSpc>
              <a:spcBef>
                <a:spcPts val="1200"/>
              </a:spcBef>
              <a:buNone/>
            </a:pPr>
            <a:r>
              <a:rPr lang="cs-CZ" sz="2800" b="1" cap="all" dirty="0"/>
              <a:t>Rovný přístup ke vzdělávání s ohledem na lepší uplatnitelnost na trhu práce (IKAP)</a:t>
            </a:r>
          </a:p>
          <a:p>
            <a:pPr>
              <a:lnSpc>
                <a:spcPct val="100000"/>
              </a:lnSpc>
              <a:spcBef>
                <a:spcPts val="2400"/>
              </a:spcBef>
            </a:pPr>
            <a:r>
              <a:rPr lang="cs-CZ" sz="2400" dirty="0"/>
              <a:t>Registrační číslo projektu: CZ.02.3.68/0.0/0.0/16_034/0008375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2400" dirty="0"/>
              <a:t>Název programu: Operační program Výzkum, vývoj a vzdělávání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2400" dirty="0"/>
              <a:t>Číslo a název výzvy: Výzva č. 02_16_034 pro Implementaci krajských akčních plánů v prioritní ose 3OP.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2400" dirty="0"/>
              <a:t>Projekt má vazbu na Krajský akční plán Olomouckého kraje.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2400" dirty="0"/>
              <a:t>Realizátor projektu: Krajský úřad Olomouckého kraje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cs-CZ" sz="2400" dirty="0"/>
              <a:t>Generální partner s finanční spoluúčastí: Centrum uznávání a celoživotního učení Olomouckého kraje  /zkráceně CUOK/</a:t>
            </a:r>
          </a:p>
        </p:txBody>
      </p:sp>
    </p:spTree>
    <p:extLst>
      <p:ext uri="{BB962C8B-B14F-4D97-AF65-F5344CB8AC3E}">
        <p14:creationId xmlns:p14="http://schemas.microsoft.com/office/powerpoint/2010/main" val="14365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46585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Vybrané priority z KAP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551793" y="1545022"/>
            <a:ext cx="10925504" cy="4484558"/>
          </a:xfrm>
        </p:spPr>
        <p:txBody>
          <a:bodyPr>
            <a:noAutofit/>
          </a:bodyPr>
          <a:lstStyle/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Podpora </a:t>
            </a:r>
            <a:r>
              <a:rPr lang="cs-CZ" sz="2400" b="1" dirty="0"/>
              <a:t>rozvoje přenositelných dovedností</a:t>
            </a:r>
            <a:r>
              <a:rPr lang="cs-CZ" sz="2400" dirty="0"/>
              <a:t>, které umožňují flexibilitu a snadnou adaptaci na měnící se sociální, ekonomické a environmentální podmínky.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b="1" dirty="0"/>
              <a:t>Zlepšování pedagogických dovedností učitelů </a:t>
            </a:r>
            <a:r>
              <a:rPr lang="cs-CZ" sz="2400" dirty="0"/>
              <a:t>v kraji a zvýšení kvality vzdělání 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b="1" dirty="0"/>
              <a:t>Podpora matematické, finanční, polytechnické a čtenářské gramotnosti</a:t>
            </a:r>
            <a:r>
              <a:rPr lang="cs-CZ" sz="2400" dirty="0"/>
              <a:t> </a:t>
            </a:r>
            <a:br>
              <a:rPr lang="cs-CZ" sz="2400" dirty="0"/>
            </a:br>
            <a:r>
              <a:rPr lang="cs-CZ" sz="2400" dirty="0"/>
              <a:t>na školách s polytechnickým zaměřením.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Podpora </a:t>
            </a:r>
            <a:r>
              <a:rPr lang="cs-CZ" sz="2400" b="1" dirty="0"/>
              <a:t>modernizace vybavení odborných škol </a:t>
            </a:r>
            <a:r>
              <a:rPr lang="cs-CZ" sz="2400" dirty="0"/>
              <a:t>a s tím související IT podporou.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Podpora </a:t>
            </a:r>
            <a:r>
              <a:rPr lang="cs-CZ" sz="2400" b="1" dirty="0"/>
              <a:t>budování partnerství v PVT</a:t>
            </a:r>
            <a:r>
              <a:rPr lang="cs-CZ" sz="2400" dirty="0"/>
              <a:t>, spolupráce škol a zaměstnavatelů </a:t>
            </a:r>
            <a:br>
              <a:rPr lang="cs-CZ" sz="2400" dirty="0"/>
            </a:br>
            <a:r>
              <a:rPr lang="cs-CZ" sz="2400" dirty="0"/>
              <a:t>v oblasti PVT.</a:t>
            </a:r>
            <a:endParaRPr lang="cs-CZ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55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709447" y="467360"/>
            <a:ext cx="10752083" cy="1233424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cs-CZ" sz="2800" cap="all" dirty="0"/>
              <a:t>Rovný přístup ke vzdělávání s ohledem na lepší uplatnitelnost na trhu práce (IKAP</a:t>
            </a:r>
            <a:r>
              <a:rPr lang="cs-CZ" sz="2800" dirty="0"/>
              <a:t>)</a:t>
            </a:r>
            <a:endParaRPr lang="cs-CZ" sz="2800" b="1" i="0" dirty="0">
              <a:solidFill>
                <a:srgbClr val="323232"/>
              </a:solidFill>
              <a:latin typeface="Book Antiqua"/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662151" y="2112579"/>
            <a:ext cx="10925503" cy="3917000"/>
          </a:xfrm>
        </p:spPr>
        <p:txBody>
          <a:bodyPr>
            <a:normAutofit/>
          </a:bodyPr>
          <a:lstStyle/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pl-PL" sz="2400" dirty="0">
                <a:solidFill>
                  <a:schemeClr val="tx1"/>
                </a:solidFill>
              </a:rPr>
              <a:t>Realizace projektu: od 1. 11. 2017 do 31. 10. 2020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>
                <a:solidFill>
                  <a:schemeClr val="tx1"/>
                </a:solidFill>
              </a:rPr>
              <a:t>Předmětem projektu je podpora intervencí naplánovaných v krajském akčním plánu (KAP) vedoucí ke </a:t>
            </a:r>
            <a:r>
              <a:rPr lang="cs-CZ" sz="2400" b="1" dirty="0">
                <a:solidFill>
                  <a:schemeClr val="tx1"/>
                </a:solidFill>
              </a:rPr>
              <a:t>zkvalitnění řízení škol a zvýšení kvality vzdělávání</a:t>
            </a:r>
            <a:r>
              <a:rPr lang="cs-CZ" sz="2400" dirty="0">
                <a:solidFill>
                  <a:schemeClr val="tx1"/>
                </a:solidFill>
              </a:rPr>
              <a:t> na území Olomouckého kraje.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>
                <a:solidFill>
                  <a:schemeClr val="tx1"/>
                </a:solidFill>
              </a:rPr>
              <a:t>Cílem projektu je naplnění vybraných priorit  z krajského akčního plánu, </a:t>
            </a:r>
            <a:r>
              <a:rPr lang="cs-CZ" sz="2400" b="1" dirty="0">
                <a:solidFill>
                  <a:schemeClr val="tx1"/>
                </a:solidFill>
              </a:rPr>
              <a:t>vytvoření 14 krajských Center kolegiální podpory (CKP)</a:t>
            </a:r>
            <a:r>
              <a:rPr lang="cs-CZ" sz="2400" dirty="0">
                <a:solidFill>
                  <a:schemeClr val="tx1"/>
                </a:solidFill>
              </a:rPr>
              <a:t>, jejichž součástí budou </a:t>
            </a:r>
            <a:r>
              <a:rPr lang="cs-CZ" sz="2400" b="1" dirty="0">
                <a:solidFill>
                  <a:schemeClr val="tx1"/>
                </a:solidFill>
              </a:rPr>
              <a:t>krajské metodické kabinety (KMK). 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b="1" dirty="0">
                <a:solidFill>
                  <a:schemeClr val="tx1"/>
                </a:solidFill>
              </a:rPr>
              <a:t>Vzniknou zároveň Krajské centrum Aplikovaných pohybových aktivit (APA) a Krajské centrum podpory nadání (KCPN).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9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683523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Počet zapojených škol</a:t>
            </a:r>
          </a:p>
        </p:txBody>
      </p:sp>
      <p:sp>
        <p:nvSpPr>
          <p:cNvPr id="4" name="Obdélník 3"/>
          <p:cNvSpPr/>
          <p:nvPr/>
        </p:nvSpPr>
        <p:spPr>
          <a:xfrm>
            <a:off x="1702676" y="1481959"/>
            <a:ext cx="8702564" cy="1150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</a:rPr>
              <a:t>14 CKP s KMK</a:t>
            </a:r>
          </a:p>
          <a:p>
            <a:pPr algn="ctr"/>
            <a:r>
              <a:rPr lang="cs-CZ" sz="2400" b="1" dirty="0">
                <a:solidFill>
                  <a:schemeClr val="tx2"/>
                </a:solidFill>
              </a:rPr>
              <a:t>středních odborných a vyšších odborných škol</a:t>
            </a:r>
          </a:p>
        </p:txBody>
      </p:sp>
      <p:sp>
        <p:nvSpPr>
          <p:cNvPr id="5" name="Obdélník 4"/>
          <p:cNvSpPr/>
          <p:nvPr/>
        </p:nvSpPr>
        <p:spPr>
          <a:xfrm>
            <a:off x="1608082" y="3042743"/>
            <a:ext cx="4351283" cy="21283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</a:rPr>
              <a:t>15 </a:t>
            </a:r>
          </a:p>
          <a:p>
            <a:pPr algn="ctr"/>
            <a:r>
              <a:rPr lang="cs-CZ" sz="2400" b="1" dirty="0">
                <a:solidFill>
                  <a:schemeClr val="tx2"/>
                </a:solidFill>
              </a:rPr>
              <a:t>spolupracujících středních odborných a vyšších odborných škol</a:t>
            </a:r>
          </a:p>
          <a:p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6385033" y="3058510"/>
            <a:ext cx="4020207" cy="2128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>
                <a:solidFill>
                  <a:schemeClr val="tx2"/>
                </a:solidFill>
              </a:rPr>
              <a:t>44 </a:t>
            </a:r>
          </a:p>
          <a:p>
            <a:pPr algn="ctr"/>
            <a:r>
              <a:rPr lang="cs-CZ" sz="2400" b="1" dirty="0">
                <a:solidFill>
                  <a:schemeClr val="tx2"/>
                </a:solidFill>
              </a:rPr>
              <a:t>základních škol</a:t>
            </a:r>
          </a:p>
          <a:p>
            <a:pPr algn="ctr"/>
            <a:endParaRPr lang="cs-CZ" sz="2400" b="1" dirty="0">
              <a:solidFill>
                <a:schemeClr val="tx2"/>
              </a:solidFill>
            </a:endParaRPr>
          </a:p>
          <a:p>
            <a:pPr algn="ctr"/>
            <a:endParaRPr lang="cs-CZ" sz="2400" b="1" dirty="0">
              <a:solidFill>
                <a:schemeClr val="tx2"/>
              </a:solidFill>
            </a:endParaRPr>
          </a:p>
        </p:txBody>
      </p:sp>
      <p:cxnSp>
        <p:nvCxnSpPr>
          <p:cNvPr id="9" name="Přímá spojnice se šipkou 8"/>
          <p:cNvCxnSpPr/>
          <p:nvPr/>
        </p:nvCxnSpPr>
        <p:spPr>
          <a:xfrm>
            <a:off x="3767958" y="2632842"/>
            <a:ext cx="0" cy="409901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>
            <a:off x="8229600" y="2648609"/>
            <a:ext cx="0" cy="409901"/>
          </a:xfrm>
          <a:prstGeom prst="straightConnector1">
            <a:avLst/>
          </a:prstGeom>
          <a:ln w="254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78116"/>
          </a:xfrm>
        </p:spPr>
        <p:txBody>
          <a:bodyPr/>
          <a:lstStyle/>
          <a:p>
            <a:pPr algn="ctr"/>
            <a:r>
              <a:rPr lang="cs-CZ" sz="2800" cap="all" dirty="0"/>
              <a:t>Centra</a:t>
            </a:r>
            <a:r>
              <a:rPr lang="cs-CZ" sz="3200" cap="all" dirty="0"/>
              <a:t> </a:t>
            </a:r>
            <a:r>
              <a:rPr lang="cs-CZ" sz="2800" cap="all" dirty="0"/>
              <a:t>kolegiální podpory (CKP)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5669" y="1797269"/>
            <a:ext cx="11114689" cy="4232311"/>
          </a:xfrm>
        </p:spPr>
        <p:txBody>
          <a:bodyPr>
            <a:normAutofit/>
          </a:bodyPr>
          <a:lstStyle/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Centra kolegiální podpory (CKP)</a:t>
            </a:r>
            <a:r>
              <a:rPr lang="cs-CZ" sz="2400" b="1" dirty="0"/>
              <a:t> </a:t>
            </a:r>
            <a:r>
              <a:rPr lang="cs-CZ" sz="2400" dirty="0"/>
              <a:t>s krajskými metodickými kabinety (KMK) budou sloužit pro podporu vzdělávání SOŠ a VOŠ v celém Olomouckém kraji. </a:t>
            </a:r>
          </a:p>
          <a:p>
            <a:pPr algn="just">
              <a:buClr>
                <a:srgbClr val="323232">
                  <a:lumMod val="90000"/>
                </a:srgbClr>
              </a:buClr>
              <a:buFont typeface="Arial"/>
              <a:buChar char="▪"/>
            </a:pPr>
            <a:r>
              <a:rPr lang="cs-CZ" sz="2400" dirty="0"/>
              <a:t>Vzniknou na 14 středních a vyšších odborných školách i pro podporu ZŠ v regionu své působnosti.</a:t>
            </a:r>
          </a:p>
          <a:p>
            <a:pPr algn="just"/>
            <a:r>
              <a:rPr lang="cs-CZ" sz="2400" dirty="0"/>
              <a:t>Působnost 14 center kolegiální podpory v projektu:  </a:t>
            </a:r>
          </a:p>
          <a:p>
            <a:pPr marL="45720" indent="0" algn="just" defTabSz="540000">
              <a:spcBef>
                <a:spcPts val="0"/>
              </a:spcBef>
              <a:buNone/>
            </a:pPr>
            <a:r>
              <a:rPr lang="cs-CZ" sz="2400" dirty="0"/>
              <a:t>	společně s krajskými metodickými kabinety vzniknou ve všech regionech 	Olomouckého kraje - v Jeseníku, Šumperku, Zábřehu, Olomouci, Prostějově, 	Hranicích a Přerově.</a:t>
            </a:r>
          </a:p>
          <a:p>
            <a:pPr marL="45720" indent="0" algn="just" defTabSz="540000">
              <a:spcBef>
                <a:spcPts val="0"/>
              </a:spcBef>
              <a:buNone/>
            </a:pPr>
            <a:endParaRPr lang="cs-CZ" sz="2400" dirty="0"/>
          </a:p>
          <a:p>
            <a:pPr marL="45720" indent="0" algn="just">
              <a:buClr>
                <a:srgbClr val="323232">
                  <a:lumMod val="90000"/>
                </a:srgbClr>
              </a:buClr>
              <a:buNone/>
            </a:pPr>
            <a:r>
              <a:rPr lang="cs-CZ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096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778116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Krajské metodické kabinety (KMK)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346841" y="1655380"/>
            <a:ext cx="11508828" cy="4374200"/>
          </a:xfrm>
        </p:spPr>
        <p:txBody>
          <a:bodyPr>
            <a:normAutofit/>
          </a:bodyPr>
          <a:lstStyle/>
          <a:p>
            <a:pPr algn="just"/>
            <a:r>
              <a:rPr lang="cs-CZ" sz="2400" dirty="0"/>
              <a:t>Úkolem kabinetů (KMK) bude především </a:t>
            </a:r>
            <a:r>
              <a:rPr lang="cs-CZ" sz="2400" b="1" dirty="0"/>
              <a:t>poskytovat pedagogům na školách pomoc a podporu</a:t>
            </a:r>
            <a:r>
              <a:rPr lang="cs-CZ" sz="2400" dirty="0"/>
              <a:t> pro inovaci odborného základu, vzdělávacích forem, metod a výchovných postupů. </a:t>
            </a:r>
          </a:p>
          <a:p>
            <a:pPr algn="just"/>
            <a:r>
              <a:rPr lang="cs-CZ" sz="2400" dirty="0"/>
              <a:t>Vznikne 12 KMK odborného vzdělávání a 3 KMK všeobecného vzdělávání.</a:t>
            </a:r>
          </a:p>
          <a:p>
            <a:pPr algn="just"/>
            <a:r>
              <a:rPr lang="cs-CZ" sz="2400" b="1" dirty="0"/>
              <a:t>Všeobecné KMK</a:t>
            </a:r>
            <a:r>
              <a:rPr lang="cs-CZ" sz="2400" dirty="0"/>
              <a:t>: čtenářské, matematické a digitální gramotnosti.</a:t>
            </a:r>
          </a:p>
          <a:p>
            <a:pPr algn="just"/>
            <a:r>
              <a:rPr lang="cs-CZ" sz="2400" b="1" dirty="0"/>
              <a:t>Odborné KMK</a:t>
            </a:r>
            <a:r>
              <a:rPr lang="cs-CZ" sz="2400" dirty="0"/>
              <a:t>: automobilní techniky, strojírenství, strojírenské mechaniky, stavebnictví, nábytkářství a dřevařství, elektrotechniky, ICT, aplikované chemie, potravinářství a gastronomie, zemědělství a chovatelství, designu, propagace a reklamy, bezpečnosti a ochrany osob a majetku</a:t>
            </a:r>
          </a:p>
          <a:p>
            <a:pPr marL="45720" indent="0">
              <a:buClr>
                <a:srgbClr val="323232">
                  <a:lumMod val="90000"/>
                </a:srgbClr>
              </a:buClr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8471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825412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Krajské centrum podpory nadání (KCPN)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630621" y="1876097"/>
            <a:ext cx="10783613" cy="4153482"/>
          </a:xfrm>
        </p:spPr>
        <p:txBody>
          <a:bodyPr>
            <a:normAutofit/>
          </a:bodyPr>
          <a:lstStyle/>
          <a:p>
            <a:pPr algn="just"/>
            <a:r>
              <a:rPr lang="cs-CZ" sz="2400" dirty="0"/>
              <a:t>Zřízením Krajského centra podpory nadání (KCPN) v polytechnickém vzdělávání  budou podpořeni pedagogičtí pracovníci na všech stupních škol prostřednictvím </a:t>
            </a:r>
            <a:r>
              <a:rPr lang="cs-CZ" sz="2400" b="1" dirty="0"/>
              <a:t>síťování pro výměnu zkušeností při vyhledávání, koordinaci a péči o nadané žáky, včetně proškolení a metodické podpory.</a:t>
            </a:r>
          </a:p>
          <a:p>
            <a:pPr algn="just"/>
            <a:r>
              <a:rPr lang="cs-CZ" sz="2400" dirty="0"/>
              <a:t>Pro </a:t>
            </a:r>
            <a:r>
              <a:rPr lang="cs-CZ" sz="2400" b="1" dirty="0"/>
              <a:t>vytvoření funkčního systému identifikace a podpory nadaných žáků </a:t>
            </a:r>
            <a:r>
              <a:rPr lang="cs-CZ" sz="2400" dirty="0"/>
              <a:t>bude KCPN spolupracovat s externími partnery – školská poradenská zařízení, Krajská síť podpory nadání, krajští koordinátoři nadání, školy vyššího stupně vzdělávání apod.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185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756745" y="467360"/>
            <a:ext cx="10704786" cy="1233424"/>
          </a:xfrm>
        </p:spPr>
        <p:txBody>
          <a:bodyPr>
            <a:normAutofit/>
          </a:bodyPr>
          <a:lstStyle/>
          <a:p>
            <a:pPr algn="ctr"/>
            <a:r>
              <a:rPr lang="cs-CZ" sz="2800" cap="all" dirty="0"/>
              <a:t>Krajské centrum APA pro Olomoucký kraj </a:t>
            </a:r>
            <a:br>
              <a:rPr lang="cs-CZ" sz="2800" cap="all" dirty="0"/>
            </a:br>
            <a:r>
              <a:rPr lang="cs-CZ" sz="2800" dirty="0"/>
              <a:t>(APA = aplikované pohybové aktivity) 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599089" y="1986455"/>
            <a:ext cx="10799379" cy="4043124"/>
          </a:xfrm>
        </p:spPr>
        <p:txBody>
          <a:bodyPr>
            <a:normAutofit/>
          </a:bodyPr>
          <a:lstStyle/>
          <a:p>
            <a:pPr algn="just"/>
            <a:r>
              <a:rPr lang="cs-CZ" sz="2400" b="1" dirty="0"/>
              <a:t>Podpora rovného přístupu ke vzdělávání v oblasti pohybové gramotnosti </a:t>
            </a:r>
            <a:r>
              <a:rPr lang="cs-CZ" sz="2400" dirty="0"/>
              <a:t>a zdravého životního stylu v prostředí škol, školských organizací i mimoškolních aktivit.</a:t>
            </a:r>
          </a:p>
          <a:p>
            <a:pPr algn="just"/>
            <a:r>
              <a:rPr lang="cs-CZ" sz="2400" dirty="0"/>
              <a:t>Prostřednictvím odborných konzultací a zřízením Regionálního centra APA pro Olomoucký kraj dojde k </a:t>
            </a:r>
            <a:r>
              <a:rPr lang="cs-CZ" sz="2400" b="1" dirty="0"/>
              <a:t>rozvinutí kompetence pedagogických pracovníků v oblasti metodiky práce v inkluzivní tělesné výchově </a:t>
            </a:r>
            <a:r>
              <a:rPr lang="cs-CZ" sz="2400" dirty="0"/>
              <a:t>(ITV).</a:t>
            </a:r>
          </a:p>
          <a:p>
            <a:pPr algn="just"/>
            <a:r>
              <a:rPr lang="cs-CZ" sz="2400" dirty="0"/>
              <a:t>Tato aktivita je realizována v úzké  spolupráci s FTK UP Olomouc a PPP a SPC Olomouckého kraje.</a:t>
            </a:r>
          </a:p>
          <a:p>
            <a:pPr>
              <a:buClr>
                <a:srgbClr val="323232">
                  <a:lumMod val="90000"/>
                </a:srgbClr>
              </a:buClr>
              <a:buFont typeface="Arial"/>
              <a:buChar char="▪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4678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_Design_Yellow_TP102900996.potx" id="{F9063B7B-B243-45A4-B17F-8D5853C1C25B}" vid="{609297DF-6F41-4E54-9A08-26F55E252E67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– žlutý design s pruhy (širokoúhlá)</Template>
  <TotalTime>0</TotalTime>
  <Words>518</Words>
  <Application>Microsoft Office PowerPoint</Application>
  <PresentationFormat>Širokoúhlá obrazovka</PresentationFormat>
  <Paragraphs>62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Book Antiqua</vt:lpstr>
      <vt:lpstr>Calibri</vt:lpstr>
      <vt:lpstr>Times New Roman</vt:lpstr>
      <vt:lpstr>Banded Design Yellow 16x9</vt:lpstr>
      <vt:lpstr>Představení projektu  Implementace KAP </vt:lpstr>
      <vt:lpstr>Prezentace aplikace PowerPoint</vt:lpstr>
      <vt:lpstr>Vybrané priority z KAP</vt:lpstr>
      <vt:lpstr>Rovný přístup ke vzdělávání s ohledem na lepší uplatnitelnost na trhu práce (IKAP)</vt:lpstr>
      <vt:lpstr>Počet zapojených škol</vt:lpstr>
      <vt:lpstr>Centra kolegiální podpory (CKP)</vt:lpstr>
      <vt:lpstr>Krajské metodické kabinety (KMK)</vt:lpstr>
      <vt:lpstr>Krajské centrum podpory nadání (KCPN)</vt:lpstr>
      <vt:lpstr>Krajské centrum APA pro Olomoucký kraj  (APA = aplikované pohybové aktivity) </vt:lpstr>
      <vt:lpstr>Prezentace aplikace PowerPoint</vt:lpstr>
      <vt:lpstr>Očekávané přínosy projektu</vt:lpstr>
      <vt:lpstr>Centrum uznávání a celoživotního učení Olomouckého kraje (CUOK)</vt:lpstr>
      <vt:lpstr>www.ikap.cz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2018-02-11T21:01:19Z</dcterms:created>
  <dcterms:modified xsi:type="dcterms:W3CDTF">2018-02-22T12:31:21Z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