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0" r:id="rId2"/>
    <p:sldId id="395" r:id="rId3"/>
    <p:sldId id="431" r:id="rId4"/>
    <p:sldId id="432" r:id="rId5"/>
    <p:sldId id="433" r:id="rId6"/>
    <p:sldId id="434" r:id="rId7"/>
    <p:sldId id="427" r:id="rId8"/>
  </p:sldIdLst>
  <p:sldSz cx="9144000" cy="6858000" type="screen4x3"/>
  <p:notesSz cx="6794500" cy="98567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E2"/>
    <a:srgbClr val="001E96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8644" y="1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11CCAE78-3CCB-4CDA-872F-9BFD790269CE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8644" y="9362238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52717DDF-B2E7-4661-93DD-853396FB20E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443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8644" y="1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6C633949-4E4B-4AEB-9CE7-91918ADEEBCC}" type="datetimeFigureOut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681974"/>
            <a:ext cx="5435600" cy="4435555"/>
          </a:xfrm>
          <a:prstGeom prst="rect">
            <a:avLst/>
          </a:prstGeom>
        </p:spPr>
        <p:txBody>
          <a:bodyPr vert="horz" lIns="91376" tIns="45688" rIns="91376" bIns="45688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8644" y="9362238"/>
            <a:ext cx="2944284" cy="492839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F642B231-0557-4C09-A458-E88E2D468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6376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7" descr="1600×1200_UP_-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975199"/>
            <a:ext cx="7772400" cy="1470025"/>
          </a:xfrm>
        </p:spPr>
        <p:txBody>
          <a:bodyPr anchor="b"/>
          <a:lstStyle>
            <a:lvl1pPr algn="ctr">
              <a:defRPr sz="7000" b="0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7776864" cy="576064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65E3E243-1AEA-4FAA-B495-A1555346E2D7}" type="datetime1">
              <a:rPr lang="cs-CZ"/>
              <a:pPr>
                <a:defRPr/>
              </a:pPr>
              <a:t>21.3.2017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853DA629-D3B3-49B5-BD5A-A5637C78E7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4695279"/>
            <a:ext cx="8134672" cy="1470025"/>
          </a:xfrm>
        </p:spPr>
        <p:txBody>
          <a:bodyPr anchor="b"/>
          <a:lstStyle>
            <a:lvl1pPr algn="l">
              <a:defRPr sz="7000" b="0">
                <a:solidFill>
                  <a:srgbClr val="999999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72A7-2AB9-447C-A14E-9E09C63F5A5B}" type="datetime1">
              <a:rPr lang="cs-CZ"/>
              <a:pPr>
                <a:defRPr/>
              </a:pPr>
              <a:t>21.3.2017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FD442-C700-4F2F-873B-B0C81A5760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>
              <a:defRPr/>
            </a:lvl1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87A5-492F-4C56-880D-A6BD89FA1F89}" type="datetime1">
              <a:rPr lang="cs-CZ"/>
              <a:pPr>
                <a:defRPr/>
              </a:pPr>
              <a:t>21.3.2017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D60A-37A9-4939-B6D6-B2D7779A73C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7" descr="1600×1200_UP_-02op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2195513" y="188913"/>
            <a:ext cx="66246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8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84213" y="1700213"/>
            <a:ext cx="8135937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4213" y="6516688"/>
            <a:ext cx="935037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86F61C-A7FA-4D47-B3CB-0F36C75FF62F}" type="datetime1">
              <a:rPr lang="cs-CZ"/>
              <a:pPr>
                <a:defRPr/>
              </a:pPr>
              <a:t>21.3.2017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39975" y="6516688"/>
            <a:ext cx="396081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692275" y="6516688"/>
            <a:ext cx="57626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56F1E5-1761-4C62-84A6-9B9FE1F3DD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</p:sldLayoutIdLst>
  <p:transition spd="med">
    <p:wipe dir="r"/>
  </p:transition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4000" b="1" kern="1200">
          <a:solidFill>
            <a:srgbClr val="001E96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9pPr>
    </p:titleStyle>
    <p:bodyStyle>
      <a:lvl1pPr marL="358775" indent="-358775" algn="l" rtl="0" fontAlgn="base">
        <a:spcBef>
          <a:spcPts val="1200"/>
        </a:spcBef>
        <a:spcAft>
          <a:spcPct val="0"/>
        </a:spcAft>
        <a:buClr>
          <a:srgbClr val="001E96"/>
        </a:buClr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SzPct val="120000"/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jana.cuhlova@ol.mpsv.cz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107504" y="3501008"/>
            <a:ext cx="8928992" cy="208823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sz="4400" b="1" dirty="0" smtClean="0"/>
              <a:t>Požadavky trhu práce </a:t>
            </a:r>
            <a:br>
              <a:rPr lang="cs-CZ" sz="4400" b="1" dirty="0" smtClean="0"/>
            </a:br>
            <a:r>
              <a:rPr lang="cs-CZ" sz="4400" b="1" dirty="0" smtClean="0"/>
              <a:t>a polytechnické vzdělávání</a:t>
            </a:r>
            <a:br>
              <a:rPr lang="cs-CZ" sz="4400" b="1" dirty="0" smtClean="0"/>
            </a:br>
            <a:r>
              <a:rPr lang="cs-CZ" sz="2000" b="1" dirty="0" smtClean="0"/>
              <a:t>(příspěvek k tématu Polytechnické vzdělávání se zaměřením na tvorbu ŠAP / PA)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5589240"/>
            <a:ext cx="7775575" cy="5762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3600" dirty="0" smtClean="0"/>
              <a:t>22. 3. </a:t>
            </a:r>
            <a:r>
              <a:rPr lang="cs-CZ" sz="3600" dirty="0" smtClean="0"/>
              <a:t>2017, Olomouc</a:t>
            </a:r>
          </a:p>
        </p:txBody>
      </p:sp>
    </p:spTree>
    <p:extLst>
      <p:ext uri="{BB962C8B-B14F-4D97-AF65-F5344CB8AC3E}">
        <p14:creationId xmlns:p14="http://schemas.microsoft.com/office/powerpoint/2010/main" val="24312169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Nezaměstnanost v kraji ke konci roku 2016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700212"/>
            <a:ext cx="8640639" cy="4609107"/>
          </a:xfrm>
        </p:spPr>
        <p:txBody>
          <a:bodyPr/>
          <a:lstStyle/>
          <a:p>
            <a:pPr marL="0" eaLnBrk="1" hangingPunct="1">
              <a:spcBef>
                <a:spcPts val="0"/>
              </a:spcBef>
            </a:pP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Na konci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prosince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2016 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celkový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počet 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uchazečů o zaměstnání (</a:t>
            </a:r>
            <a:r>
              <a:rPr lang="cs-CZ" sz="2400" b="1" dirty="0" err="1" smtClean="0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)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v kraji: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26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495, podíl nezaměstnaných osob 5,9 % (ČR – 5,2 %) </a:t>
            </a:r>
          </a:p>
          <a:p>
            <a:pPr marL="0" eaLnBrk="1" hangingPunct="1">
              <a:spcBef>
                <a:spcPts val="0"/>
              </a:spcBef>
            </a:pPr>
            <a:endParaRPr lang="cs-CZ" sz="2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-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počet </a:t>
            </a:r>
            <a:r>
              <a:rPr lang="cs-CZ" sz="2400" b="1" dirty="0" err="1" smtClean="0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 je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o 4 563 nižší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než před rokem (tj.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– 15 %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)</a:t>
            </a:r>
            <a:r>
              <a:rPr lang="cs-CZ" sz="2400" b="1" dirty="0">
                <a:latin typeface="Calibri" pitchFamily="34" charset="0"/>
              </a:rPr>
              <a:t>, </a:t>
            </a:r>
          </a:p>
          <a:p>
            <a:pPr eaLnBrk="1" hangingPunct="1">
              <a:spcBef>
                <a:spcPts val="0"/>
              </a:spcBef>
            </a:pP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- počet </a:t>
            </a:r>
            <a:r>
              <a:rPr lang="cs-CZ" sz="2400" b="1" dirty="0" err="1" smtClean="0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 je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na úrovni ledna 2009,</a:t>
            </a:r>
          </a:p>
          <a:p>
            <a:pPr marL="180000" eaLnBrk="1" hangingPunct="1">
              <a:spcBef>
                <a:spcPts val="0"/>
              </a:spcBef>
            </a:pP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- ale stále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o 7 207 více </a:t>
            </a:r>
            <a:r>
              <a:rPr lang="cs-CZ" sz="2400" b="1" dirty="0" err="1" smtClean="0">
                <a:solidFill>
                  <a:srgbClr val="0000FF"/>
                </a:solidFill>
                <a:latin typeface="Calibri" pitchFamily="34" charset="0"/>
              </a:rPr>
              <a:t>UoZ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než v červnu 2008 (+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37 %)</a:t>
            </a:r>
            <a:r>
              <a:rPr lang="cs-CZ" sz="2400" b="1" dirty="0" smtClean="0">
                <a:latin typeface="Calibri" pitchFamily="34" charset="0"/>
              </a:rPr>
              <a:t>,</a:t>
            </a:r>
            <a:endParaRPr lang="cs-CZ" sz="2400" b="1" dirty="0">
              <a:latin typeface="Calibri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cs-CZ" sz="2400" b="1" dirty="0">
                <a:latin typeface="Calibri" pitchFamily="34" charset="0"/>
              </a:rPr>
              <a:t>- Olomoucký kraj vykazuje 4. nejvyšší </a:t>
            </a:r>
            <a:r>
              <a:rPr lang="cs-CZ" sz="2400" b="1" dirty="0" smtClean="0">
                <a:latin typeface="Calibri" pitchFamily="34" charset="0"/>
              </a:rPr>
              <a:t>nezaměstnanost v ČR,</a:t>
            </a:r>
            <a:endParaRPr lang="cs-CZ" sz="2400" b="1" dirty="0">
              <a:latin typeface="Calibri" pitchFamily="34" charset="0"/>
            </a:endParaRPr>
          </a:p>
          <a:p>
            <a:pPr marL="180000" eaLnBrk="1" hangingPunct="1">
              <a:spcBef>
                <a:spcPts val="0"/>
              </a:spcBef>
            </a:pP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- počet dlouhodobě nezaměstnaných (nad 1 rok) se meziročně snížil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o 3 273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osob </a:t>
            </a:r>
            <a:r>
              <a:rPr lang="cs-CZ" sz="2400" b="1" dirty="0">
                <a:latin typeface="Calibri" pitchFamily="34" charset="0"/>
              </a:rPr>
              <a:t>(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- 25 %!</a:t>
            </a:r>
            <a:r>
              <a:rPr lang="cs-CZ" sz="2400" b="1" dirty="0">
                <a:latin typeface="Calibri" pitchFamily="34" charset="0"/>
              </a:rPr>
              <a:t>),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- na 1 volné 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místo (VM)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připadají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4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cs-CZ" sz="2400" b="1" dirty="0" err="1" smtClean="0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sz="2400" b="1" dirty="0" smtClean="0">
                <a:solidFill>
                  <a:srgbClr val="000000"/>
                </a:solidFill>
                <a:latin typeface="Calibri" pitchFamily="34" charset="0"/>
              </a:rPr>
              <a:t> (v </a:t>
            </a:r>
            <a:r>
              <a:rPr lang="cs-CZ" sz="2400" b="1" dirty="0">
                <a:latin typeface="Calibri" pitchFamily="34" charset="0"/>
              </a:rPr>
              <a:t>ČR </a:t>
            </a:r>
            <a:r>
              <a:rPr lang="cs-CZ" sz="24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cs-CZ" sz="2400" b="1" dirty="0">
                <a:latin typeface="Calibri" pitchFamily="34" charset="0"/>
              </a:rPr>
              <a:t> </a:t>
            </a:r>
            <a:r>
              <a:rPr lang="cs-CZ" sz="2400" b="1" dirty="0">
                <a:solidFill>
                  <a:srgbClr val="000000"/>
                </a:solidFill>
                <a:latin typeface="Calibri" pitchFamily="34" charset="0"/>
              </a:rPr>
              <a:t>osoby),</a:t>
            </a:r>
          </a:p>
          <a:p>
            <a:pPr marL="180000" eaLnBrk="1" hangingPunct="1">
              <a:spcBef>
                <a:spcPts val="0"/>
              </a:spcBef>
            </a:pPr>
            <a:r>
              <a:rPr lang="cs-CZ" sz="2400" b="1" dirty="0">
                <a:latin typeface="Calibri" pitchFamily="34" charset="0"/>
              </a:rPr>
              <a:t>- počet </a:t>
            </a:r>
            <a:r>
              <a:rPr lang="cs-CZ" sz="2400" b="1" dirty="0" smtClean="0">
                <a:latin typeface="Calibri" pitchFamily="34" charset="0"/>
              </a:rPr>
              <a:t>VM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(6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282)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je vyšší </a:t>
            </a:r>
            <a:r>
              <a:rPr lang="cs-CZ" sz="2400" b="1" dirty="0">
                <a:latin typeface="Calibri" pitchFamily="34" charset="0"/>
              </a:rPr>
              <a:t>než před rokem (v květnu bylo </a:t>
            </a:r>
            <a:r>
              <a:rPr lang="cs-CZ" sz="2400" b="1" dirty="0" smtClean="0">
                <a:latin typeface="Calibri" pitchFamily="34" charset="0"/>
              </a:rPr>
              <a:t>dosaženo </a:t>
            </a:r>
            <a:r>
              <a:rPr lang="cs-CZ" sz="2400" b="1" dirty="0">
                <a:latin typeface="Calibri" pitchFamily="34" charset="0"/>
              </a:rPr>
              <a:t>rekordního počtu VM od vzniku ÚP –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7 615</a:t>
            </a:r>
            <a:r>
              <a:rPr lang="cs-CZ" sz="2400" b="1" dirty="0">
                <a:latin typeface="Calibri" pitchFamily="34" charset="0"/>
              </a:rPr>
              <a:t> VM).</a:t>
            </a:r>
            <a:endParaRPr lang="cs-CZ" sz="2400" b="1" dirty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cs-CZ" sz="2400" dirty="0"/>
              <a:t> 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76845862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Nejvíce nedostatkové profese </a:t>
            </a:r>
            <a:r>
              <a:rPr lang="cs-CZ" sz="3200" dirty="0" smtClean="0"/>
              <a:t>(podle vystavovatelů na burzách)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700212"/>
            <a:ext cx="8640639" cy="4609107"/>
          </a:xfrm>
        </p:spPr>
        <p:txBody>
          <a:bodyPr/>
          <a:lstStyle/>
          <a:p>
            <a:pPr marL="0"/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Požadavky zaměstnavatelů z Burz práce a vzdělání v </a:t>
            </a: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</a:rPr>
              <a:t>Olomouckém kraji 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2016</a:t>
            </a:r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400" b="1" dirty="0"/>
              <a:t>(celkem 32 vystavovatelů ze 79 požadovalo technické profese</a:t>
            </a:r>
            <a:r>
              <a:rPr lang="cs-CZ" sz="2400" b="1" dirty="0" smtClean="0"/>
              <a:t>)</a:t>
            </a:r>
          </a:p>
          <a:p>
            <a:endParaRPr lang="cs-CZ" sz="2400" dirty="0"/>
          </a:p>
          <a:p>
            <a:pPr>
              <a:buFontTx/>
              <a:buChar char="-"/>
            </a:pPr>
            <a:r>
              <a:rPr lang="cs-CZ" sz="2400" b="1" dirty="0"/>
              <a:t>konstruktér </a:t>
            </a:r>
            <a:r>
              <a:rPr lang="cs-CZ" sz="2400" b="1" dirty="0"/>
              <a:t>(9x</a:t>
            </a:r>
            <a:r>
              <a:rPr lang="cs-CZ" sz="2400" b="1" dirty="0" smtClean="0"/>
              <a:t>)</a:t>
            </a:r>
            <a:endParaRPr lang="cs-CZ" sz="2400" b="1" dirty="0"/>
          </a:p>
          <a:p>
            <a:pPr>
              <a:buFontTx/>
              <a:buChar char="-"/>
            </a:pPr>
            <a:r>
              <a:rPr lang="cs-CZ" sz="2400" b="1" dirty="0"/>
              <a:t>zámečník (8x), seřizovač (8x)</a:t>
            </a:r>
          </a:p>
          <a:p>
            <a:pPr>
              <a:buFontTx/>
              <a:buChar char="-"/>
            </a:pPr>
            <a:r>
              <a:rPr lang="cs-CZ" sz="2400" b="1" dirty="0"/>
              <a:t>technolog (7x), svářeč (7x)</a:t>
            </a:r>
          </a:p>
          <a:p>
            <a:pPr>
              <a:buFontTx/>
              <a:buChar char="-"/>
            </a:pPr>
            <a:r>
              <a:rPr lang="cs-CZ" sz="2400" b="1" dirty="0"/>
              <a:t>obráběč kovů (6x), kontrolor kvality (6x)</a:t>
            </a:r>
          </a:p>
          <a:p>
            <a:pPr>
              <a:buFontTx/>
              <a:buChar char="-"/>
            </a:pPr>
            <a:r>
              <a:rPr lang="cs-CZ" sz="2400" b="1" dirty="0"/>
              <a:t>elektrikář (5x), horizontář (5x)</a:t>
            </a:r>
          </a:p>
          <a:p>
            <a:pPr marL="0" eaLnBrk="1" hangingPunct="1">
              <a:spcBef>
                <a:spcPts val="0"/>
              </a:spcBef>
            </a:pPr>
            <a:endParaRPr lang="cs-CZ" sz="2400" b="1" dirty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cs-CZ" sz="2400" dirty="0"/>
              <a:t> 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699818486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Nejvíce nedostatkové profese </a:t>
            </a:r>
            <a:r>
              <a:rPr lang="cs-CZ" sz="3200" dirty="0" smtClean="0"/>
              <a:t>(podle vystavovatelů na burzách)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640639" cy="4896543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cs-CZ" sz="2400" dirty="0"/>
              <a:t>… a ostatní (4x nebo méně</a:t>
            </a:r>
            <a:r>
              <a:rPr lang="cs-CZ" sz="2400" dirty="0" smtClean="0"/>
              <a:t>)</a:t>
            </a:r>
            <a:endParaRPr lang="cs-CZ" sz="2400" dirty="0"/>
          </a:p>
          <a:p>
            <a:pPr>
              <a:spcBef>
                <a:spcPts val="0"/>
              </a:spcBef>
              <a:buFontTx/>
              <a:buChar char="-"/>
            </a:pPr>
            <a:r>
              <a:rPr lang="cs-CZ" sz="2400" dirty="0" smtClean="0"/>
              <a:t>tavič</a:t>
            </a:r>
            <a:r>
              <a:rPr lang="cs-CZ" sz="2400" dirty="0"/>
              <a:t>, formíř, brusič, nástrojař, karuselář, CNC obráběč kovů, soustružník, strojní údržbář, mistr obrobny, </a:t>
            </a:r>
            <a:r>
              <a:rPr lang="cs-CZ" sz="2400" dirty="0" smtClean="0"/>
              <a:t>lakýrník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cs-CZ" sz="2400" dirty="0"/>
              <a:t>procesní technik, výrobní technik, technik </a:t>
            </a:r>
            <a:r>
              <a:rPr lang="cs-CZ" sz="2400" dirty="0" smtClean="0"/>
              <a:t>měření, projektový </a:t>
            </a:r>
            <a:r>
              <a:rPr lang="cs-CZ" sz="2400" dirty="0"/>
              <a:t>inženýr, servisní inženýr</a:t>
            </a: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cs-CZ" sz="2400" dirty="0"/>
              <a:t>elektromechanik, elektronik, provozní elektrikář, </a:t>
            </a:r>
            <a:r>
              <a:rPr lang="cs-CZ" sz="2400" dirty="0" err="1"/>
              <a:t>elektroúdržbář</a:t>
            </a:r>
            <a:r>
              <a:rPr lang="cs-CZ" sz="2400" dirty="0"/>
              <a:t> </a:t>
            </a: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cs-CZ" sz="2400" dirty="0"/>
              <a:t>optik, mechanik optických přístrojů</a:t>
            </a: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cs-CZ" sz="2400" dirty="0"/>
              <a:t>chemik</a:t>
            </a:r>
          </a:p>
          <a:p>
            <a:pPr marL="0">
              <a:spcBef>
                <a:spcPts val="0"/>
              </a:spcBef>
              <a:buFontTx/>
              <a:buChar char="-"/>
            </a:pPr>
            <a:r>
              <a:rPr lang="cs-CZ" sz="2400" dirty="0"/>
              <a:t>mistr, tesař, </a:t>
            </a:r>
            <a:r>
              <a:rPr lang="cs-CZ" sz="2400" dirty="0" smtClean="0"/>
              <a:t>stavbyvedoucí</a:t>
            </a:r>
          </a:p>
          <a:p>
            <a:pPr marL="0">
              <a:spcBef>
                <a:spcPts val="0"/>
              </a:spcBef>
              <a:buFontTx/>
              <a:buChar char="-"/>
            </a:pPr>
            <a:endParaRPr lang="cs-CZ" sz="2400" dirty="0"/>
          </a:p>
          <a:p>
            <a:pPr marL="0">
              <a:spcBef>
                <a:spcPts val="0"/>
              </a:spcBef>
            </a:pPr>
            <a:r>
              <a:rPr lang="cs-CZ" sz="2400" b="1" dirty="0" smtClean="0"/>
              <a:t>Edward</a:t>
            </a:r>
            <a:r>
              <a:rPr lang="cs-CZ" sz="2400" b="1" dirty="0"/>
              <a:t>, s.r.o., </a:t>
            </a:r>
            <a:r>
              <a:rPr lang="cs-CZ" sz="2400" b="1" dirty="0" err="1"/>
              <a:t>Miele</a:t>
            </a:r>
            <a:r>
              <a:rPr lang="cs-CZ" sz="2400" b="1" dirty="0"/>
              <a:t> technika </a:t>
            </a:r>
            <a:r>
              <a:rPr lang="cs-CZ" sz="2400" b="1" dirty="0" err="1"/>
              <a:t>s.r.o.a</a:t>
            </a:r>
            <a:r>
              <a:rPr lang="cs-CZ" sz="2400" b="1" dirty="0"/>
              <a:t> </a:t>
            </a:r>
            <a:r>
              <a:rPr lang="cs-CZ" sz="2400" b="1" dirty="0" err="1"/>
              <a:t>Toray</a:t>
            </a:r>
            <a:r>
              <a:rPr lang="cs-CZ" sz="2400" b="1" dirty="0"/>
              <a:t> </a:t>
            </a:r>
            <a:r>
              <a:rPr lang="cs-CZ" sz="2400" b="1" dirty="0" err="1"/>
              <a:t>Textiles</a:t>
            </a:r>
            <a:r>
              <a:rPr lang="cs-CZ" sz="2400" b="1" dirty="0"/>
              <a:t> </a:t>
            </a:r>
            <a:r>
              <a:rPr lang="cs-CZ" sz="2400" b="1" dirty="0" err="1"/>
              <a:t>Central</a:t>
            </a:r>
            <a:r>
              <a:rPr lang="cs-CZ" sz="2400" b="1" dirty="0"/>
              <a:t> </a:t>
            </a:r>
            <a:r>
              <a:rPr lang="cs-CZ" sz="2400" b="1" dirty="0" err="1"/>
              <a:t>Europe</a:t>
            </a:r>
            <a:r>
              <a:rPr lang="cs-CZ" sz="2400" b="1" dirty="0"/>
              <a:t> s.r.o. uvedli, že jim chybějí všechny technické profese (elektro a strojírenství)</a:t>
            </a: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71020693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9713" y="188913"/>
            <a:ext cx="6840438" cy="1368425"/>
          </a:xfrm>
        </p:spPr>
        <p:txBody>
          <a:bodyPr/>
          <a:lstStyle/>
          <a:p>
            <a:r>
              <a:rPr lang="cs-CZ" sz="3600" dirty="0" smtClean="0"/>
              <a:t>Nedostatkové technické profese - příležitost k rekvalifikacím?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896543"/>
          </a:xfrm>
        </p:spPr>
        <p:txBody>
          <a:bodyPr/>
          <a:lstStyle/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cs-CZ" sz="2400" dirty="0" smtClean="0"/>
              <a:t>Úloha NSK (zaměstnavatel přesně ví, co bude absolvent rekvalifikace dle NSK umět)</a:t>
            </a:r>
          </a:p>
          <a:p>
            <a:pPr marL="0" indent="0">
              <a:spcBef>
                <a:spcPts val="0"/>
              </a:spcBef>
            </a:pPr>
            <a:endParaRPr lang="cs-CZ" sz="2400" dirty="0"/>
          </a:p>
          <a:p>
            <a:pPr marL="344125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cs-CZ" sz="2400" dirty="0" smtClean="0"/>
              <a:t>Rekvalifikace do technických oborů, pro které ÚP ČR - </a:t>
            </a:r>
            <a:r>
              <a:rPr lang="cs-CZ" sz="2400" dirty="0" err="1" smtClean="0"/>
              <a:t>KrP</a:t>
            </a:r>
            <a:r>
              <a:rPr lang="cs-CZ" sz="2400" dirty="0" smtClean="0"/>
              <a:t> v Olomouci hledá dodavatele</a:t>
            </a:r>
          </a:p>
          <a:p>
            <a:pPr marL="344125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5 rekvalifikací v rámci ÚPK obráběč kovů</a:t>
            </a:r>
          </a:p>
          <a:p>
            <a:pPr marL="344125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dělník ve strojírenské výrobě (integrován do ÚPK strojní mechanik)</a:t>
            </a:r>
          </a:p>
          <a:p>
            <a:pPr marL="344125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3 rekvalifikace tvořící ÚPK strojní mechanik</a:t>
            </a:r>
          </a:p>
          <a:p>
            <a:pPr marL="344125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montér elektrických rozvaděčů (1 z částí ÚPK elektrikář)</a:t>
            </a:r>
          </a:p>
          <a:p>
            <a:pPr marL="1225" indent="0">
              <a:spcBef>
                <a:spcPts val="0"/>
              </a:spcBef>
            </a:pPr>
            <a:endParaRPr lang="cs-CZ" sz="2400" dirty="0"/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cs-CZ" sz="2400" dirty="0"/>
              <a:t>Dosavadní zkušenosti s rekvalifikacemi na míru zaměstnavatelům</a:t>
            </a:r>
          </a:p>
          <a:p>
            <a:pPr indent="0">
              <a:spcBef>
                <a:spcPts val="0"/>
              </a:spcBef>
            </a:pPr>
            <a:r>
              <a:rPr lang="cs-CZ" sz="2400" dirty="0"/>
              <a:t>(např. brašnář, švadlena, montér elektrických rozvaděčů, dělník ve strojírenské výrobě, obsluha CNC strojů)</a:t>
            </a:r>
          </a:p>
        </p:txBody>
      </p:sp>
    </p:spTree>
    <p:extLst>
      <p:ext uri="{BB962C8B-B14F-4D97-AF65-F5344CB8AC3E}">
        <p14:creationId xmlns:p14="http://schemas.microsoft.com/office/powerpoint/2010/main" val="3952044290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9713" y="188913"/>
            <a:ext cx="6840438" cy="1368425"/>
          </a:xfrm>
        </p:spPr>
        <p:txBody>
          <a:bodyPr/>
          <a:lstStyle/>
          <a:p>
            <a:r>
              <a:rPr lang="cs-CZ" dirty="0" smtClean="0"/>
              <a:t>Přístup ÚP</a:t>
            </a:r>
            <a:r>
              <a:rPr lang="cs-CZ" dirty="0"/>
              <a:t> </a:t>
            </a:r>
            <a:r>
              <a:rPr lang="cs-CZ" dirty="0" smtClean="0"/>
              <a:t>k polytechnickému vzdělávání ve školách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896543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cs-CZ" sz="3200" b="1" dirty="0" smtClean="0"/>
              <a:t>Polytechnické vzdělávání</a:t>
            </a:r>
          </a:p>
          <a:p>
            <a:pPr marL="0" indent="0">
              <a:spcBef>
                <a:spcPts val="0"/>
              </a:spcBef>
            </a:pPr>
            <a:endParaRPr lang="cs-CZ" sz="2400" b="1" dirty="0" smtClean="0"/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Podporuje zájem o technické obory (obecně) 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endParaRPr lang="cs-CZ" sz="2400" dirty="0" smtClean="0"/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Přímo vede k častější volbě konkrétní technické profese, podložené zkušeností a zájmem (to se projevuje i při používání testů k volbě povolání)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endParaRPr lang="cs-CZ" sz="2400" dirty="0" smtClean="0"/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cs-CZ" sz="2400" dirty="0" smtClean="0"/>
              <a:t>Celkově podporuje přizpůsobení pracovní síly a celého systému vzdělávání požadavkům trhu práce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endParaRPr lang="cs-CZ" sz="2400" dirty="0"/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cs-CZ" sz="2400" dirty="0" smtClean="0">
                <a:solidFill>
                  <a:schemeClr val="accent1">
                    <a:lumMod val="75000"/>
                  </a:schemeClr>
                </a:solidFill>
              </a:rPr>
              <a:t>Proto je ÚP zastáncem polytechnického vzdělávání ve školách</a:t>
            </a:r>
          </a:p>
          <a:p>
            <a:pPr marL="1225" indent="0">
              <a:spcBef>
                <a:spcPts val="0"/>
              </a:spcBef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26563769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25" indent="0"/>
            <a:endParaRPr lang="cs-CZ" sz="4000" b="1" dirty="0" smtClean="0">
              <a:solidFill>
                <a:srgbClr val="004BE2"/>
              </a:solidFill>
            </a:endParaRPr>
          </a:p>
          <a:p>
            <a:pPr marL="1225" indent="0" algn="ctr"/>
            <a:r>
              <a:rPr lang="cs-CZ" sz="4000" b="1" dirty="0" smtClean="0">
                <a:solidFill>
                  <a:srgbClr val="004BE2"/>
                </a:solidFill>
              </a:rPr>
              <a:t>Děkuji Vám za pozornost.</a:t>
            </a:r>
          </a:p>
          <a:p>
            <a:pPr marL="1225" indent="0" algn="ctr"/>
            <a:endParaRPr lang="cs-CZ" sz="4000" b="1" dirty="0">
              <a:solidFill>
                <a:srgbClr val="004BE2"/>
              </a:solidFill>
            </a:endParaRPr>
          </a:p>
          <a:p>
            <a:pPr marL="1225" indent="0" algn="ctr"/>
            <a:r>
              <a:rPr lang="cs-CZ" b="1" dirty="0" smtClean="0">
                <a:solidFill>
                  <a:srgbClr val="004BE2"/>
                </a:solidFill>
              </a:rPr>
              <a:t>Kontakt: </a:t>
            </a:r>
            <a:r>
              <a:rPr lang="cs-CZ" b="1" dirty="0" smtClean="0">
                <a:solidFill>
                  <a:srgbClr val="004BE2"/>
                </a:solidFill>
                <a:hlinkClick r:id="rId2"/>
              </a:rPr>
              <a:t>jana.cuhlova@ol.mpsv.cz</a:t>
            </a:r>
            <a:r>
              <a:rPr lang="cs-CZ" b="1" dirty="0" smtClean="0">
                <a:solidFill>
                  <a:srgbClr val="004BE2"/>
                </a:solidFill>
              </a:rPr>
              <a:t>, tel. 950 141 322</a:t>
            </a:r>
            <a:endParaRPr lang="cs-CZ" b="1" dirty="0">
              <a:solidFill>
                <a:srgbClr val="004B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2018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PPT sablona_UP (1)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sablona_UP (1)</Template>
  <TotalTime>3970</TotalTime>
  <Words>447</Words>
  <Application>Microsoft Office PowerPoint</Application>
  <PresentationFormat>Předvádění na obrazovce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PPT sablona_UP (1)</vt:lpstr>
      <vt:lpstr>Požadavky trhu práce  a polytechnické vzdělávání (příspěvek k tématu Polytechnické vzdělávání se zaměřením na tvorbu ŠAP / PA)</vt:lpstr>
      <vt:lpstr>Nezaměstnanost v kraji ke konci roku 2016</vt:lpstr>
      <vt:lpstr>Nejvíce nedostatkové profese (podle vystavovatelů na burzách)</vt:lpstr>
      <vt:lpstr>Nejvíce nedostatkové profese (podle vystavovatelů na burzách)</vt:lpstr>
      <vt:lpstr>Nedostatkové technické profese - příležitost k rekvalifikacím?</vt:lpstr>
      <vt:lpstr>Přístup ÚP k polytechnickému vzdělávání ve školách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prezentace</dc:title>
  <dc:creator>jirka reichl</dc:creator>
  <cp:lastModifiedBy>Čuhlová Jana Mgr. (UPM-OLA)</cp:lastModifiedBy>
  <cp:revision>346</cp:revision>
  <cp:lastPrinted>2017-03-21T14:29:27Z</cp:lastPrinted>
  <dcterms:created xsi:type="dcterms:W3CDTF">2013-03-26T10:26:50Z</dcterms:created>
  <dcterms:modified xsi:type="dcterms:W3CDTF">2017-03-21T14:35:09Z</dcterms:modified>
</cp:coreProperties>
</file>