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ink/ink3.xml" ContentType="application/inkml+xml"/>
  <Override PartName="/ppt/notesSlides/notesSlide6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292" r:id="rId4"/>
    <p:sldId id="293" r:id="rId5"/>
    <p:sldId id="296" r:id="rId6"/>
    <p:sldId id="323" r:id="rId7"/>
    <p:sldId id="294" r:id="rId8"/>
    <p:sldId id="295" r:id="rId9"/>
    <p:sldId id="297" r:id="rId10"/>
    <p:sldId id="322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25" r:id="rId19"/>
    <p:sldId id="326" r:id="rId20"/>
    <p:sldId id="327" r:id="rId21"/>
    <p:sldId id="324" r:id="rId22"/>
    <p:sldId id="305" r:id="rId23"/>
    <p:sldId id="306" r:id="rId24"/>
    <p:sldId id="312" r:id="rId25"/>
    <p:sldId id="313" r:id="rId26"/>
    <p:sldId id="314" r:id="rId27"/>
    <p:sldId id="308" r:id="rId28"/>
    <p:sldId id="328" r:id="rId29"/>
    <p:sldId id="315" r:id="rId30"/>
    <p:sldId id="317" r:id="rId31"/>
    <p:sldId id="318" r:id="rId32"/>
    <p:sldId id="319" r:id="rId33"/>
    <p:sldId id="320" r:id="rId34"/>
    <p:sldId id="321" r:id="rId35"/>
    <p:sldId id="316" r:id="rId36"/>
  </p:sldIdLst>
  <p:sldSz cx="9144000" cy="6858000" type="screen4x3"/>
  <p:notesSz cx="6797675" cy="9928225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mšová Zuzana" initials="KZ" lastIdx="41" clrIdx="0">
    <p:extLst>
      <p:ext uri="{19B8F6BF-5375-455C-9EA6-DF929625EA0E}">
        <p15:presenceInfo xmlns:p15="http://schemas.microsoft.com/office/powerpoint/2012/main" userId="S-1-5-21-1345087706-903693047-1615293757-4726" providerId="AD"/>
      </p:ext>
    </p:extLst>
  </p:cmAuthor>
  <p:cmAuthor id="2" name="Havlíčková Aneta" initials="HA" lastIdx="8" clrIdx="1">
    <p:extLst>
      <p:ext uri="{19B8F6BF-5375-455C-9EA6-DF929625EA0E}">
        <p15:presenceInfo xmlns:p15="http://schemas.microsoft.com/office/powerpoint/2012/main" userId="S-1-5-21-1345087706-903693047-1615293757-7111" providerId="AD"/>
      </p:ext>
    </p:extLst>
  </p:cmAuthor>
  <p:cmAuthor id="3" name="Černocký Martin" initials="ČM" lastIdx="5" clrIdx="2">
    <p:extLst>
      <p:ext uri="{19B8F6BF-5375-455C-9EA6-DF929625EA0E}">
        <p15:presenceInfo xmlns:p15="http://schemas.microsoft.com/office/powerpoint/2012/main" userId="Černocký Mart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9186" autoAdjust="0"/>
  </p:normalViewPr>
  <p:slideViewPr>
    <p:cSldViewPr>
      <p:cViewPr varScale="1">
        <p:scale>
          <a:sx n="99" d="100"/>
          <a:sy n="99" d="100"/>
        </p:scale>
        <p:origin x="2094" y="8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6BF1BF-E5B6-4B32-824C-8606BC7C141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511932C-8075-4A1B-B201-BBA4C5C06B58}">
      <dgm:prSet phldrT="[Text]"/>
      <dgm:spPr/>
      <dgm:t>
        <a:bodyPr/>
        <a:lstStyle/>
        <a:p>
          <a:r>
            <a:rPr lang="cs-CZ" altLang="cs-CZ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VYPLNĚNÍ</a:t>
          </a:r>
          <a:r>
            <a:rPr lang="cs-CZ" altLang="cs-CZ" b="1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cs-CZ" altLang="cs-CZ" dirty="0" smtClean="0">
              <a:latin typeface="Calibri" panose="020F0502020204030204" pitchFamily="34" charset="0"/>
              <a:cs typeface="Calibri" panose="020F0502020204030204" pitchFamily="34" charset="0"/>
            </a:rPr>
            <a:t>elektronického formuláře žádosti</a:t>
          </a:r>
          <a:endParaRPr lang="cs-CZ" dirty="0"/>
        </a:p>
      </dgm:t>
    </dgm:pt>
    <dgm:pt modelId="{DFCD9F21-08F0-47E9-A2D0-EDAB424CEE61}" type="parTrans" cxnId="{0EBC9DE7-E9AE-423D-829B-E6B38771B81B}">
      <dgm:prSet/>
      <dgm:spPr/>
      <dgm:t>
        <a:bodyPr/>
        <a:lstStyle/>
        <a:p>
          <a:endParaRPr lang="cs-CZ"/>
        </a:p>
      </dgm:t>
    </dgm:pt>
    <dgm:pt modelId="{A7B36251-8604-46C1-B4BB-F3864865ED95}" type="sibTrans" cxnId="{0EBC9DE7-E9AE-423D-829B-E6B38771B81B}">
      <dgm:prSet/>
      <dgm:spPr/>
      <dgm:t>
        <a:bodyPr/>
        <a:lstStyle/>
        <a:p>
          <a:endParaRPr lang="cs-CZ"/>
        </a:p>
      </dgm:t>
    </dgm:pt>
    <dgm:pt modelId="{FCBB8C9D-83DB-4A36-9691-4B3C3AC87EB6}">
      <dgm:prSet phldrT="[Text]"/>
      <dgm:spPr/>
      <dgm:t>
        <a:bodyPr/>
        <a:lstStyle/>
        <a:p>
          <a:r>
            <a:rPr lang="cs-CZ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Elektronická </a:t>
          </a:r>
          <a:r>
            <a:rPr lang="cs-CZ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EVIDENCE </a:t>
          </a:r>
          <a:r>
            <a:rPr lang="cs-CZ" dirty="0" smtClean="0">
              <a:latin typeface="Calibri" panose="020F0502020204030204" pitchFamily="34" charset="0"/>
              <a:cs typeface="Calibri" panose="020F0502020204030204" pitchFamily="34" charset="0"/>
            </a:rPr>
            <a:t>žádosti</a:t>
          </a:r>
          <a:endParaRPr lang="cs-CZ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6D1DD4D-567A-4847-A9C6-F9C7890C1645}" type="parTrans" cxnId="{D9E186D3-9598-421E-97F4-0595FECEE02B}">
      <dgm:prSet/>
      <dgm:spPr/>
      <dgm:t>
        <a:bodyPr/>
        <a:lstStyle/>
        <a:p>
          <a:endParaRPr lang="cs-CZ"/>
        </a:p>
      </dgm:t>
    </dgm:pt>
    <dgm:pt modelId="{00FA87AD-41C8-4CB8-AA6A-25A718BC59AF}" type="sibTrans" cxnId="{D9E186D3-9598-421E-97F4-0595FECEE02B}">
      <dgm:prSet/>
      <dgm:spPr/>
      <dgm:t>
        <a:bodyPr/>
        <a:lstStyle/>
        <a:p>
          <a:endParaRPr lang="cs-CZ"/>
        </a:p>
      </dgm:t>
    </dgm:pt>
    <dgm:pt modelId="{082F52B3-A92C-4461-912E-587A50F21B4E}">
      <dgm:prSet phldrT="[Text]"/>
      <dgm:spPr/>
      <dgm:t>
        <a:bodyPr/>
        <a:lstStyle/>
        <a:p>
          <a:r>
            <a:rPr lang="cs-CZ" b="1" dirty="0" smtClean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rPr>
            <a:t>DOLOŽENÍ</a:t>
          </a:r>
          <a:r>
            <a:rPr lang="cs-CZ" b="1" dirty="0" smtClean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cs-CZ" dirty="0" smtClean="0">
              <a:latin typeface="Calibri" panose="020F0502020204030204" pitchFamily="34" charset="0"/>
              <a:cs typeface="Calibri" panose="020F0502020204030204" pitchFamily="34" charset="0"/>
            </a:rPr>
            <a:t>žádosti v listinné podobě</a:t>
          </a:r>
          <a:endParaRPr lang="cs-CZ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79FDD2-EE04-4996-A382-DAE262200109}" type="parTrans" cxnId="{1F9A2BDB-F0AE-40C9-86DD-A61AC0F414E3}">
      <dgm:prSet/>
      <dgm:spPr/>
      <dgm:t>
        <a:bodyPr/>
        <a:lstStyle/>
        <a:p>
          <a:endParaRPr lang="cs-CZ"/>
        </a:p>
      </dgm:t>
    </dgm:pt>
    <dgm:pt modelId="{AFD792CF-6D68-4848-AB1E-11C5E7EC0C33}" type="sibTrans" cxnId="{1F9A2BDB-F0AE-40C9-86DD-A61AC0F414E3}">
      <dgm:prSet/>
      <dgm:spPr/>
      <dgm:t>
        <a:bodyPr/>
        <a:lstStyle/>
        <a:p>
          <a:endParaRPr lang="cs-CZ"/>
        </a:p>
      </dgm:t>
    </dgm:pt>
    <dgm:pt modelId="{55FB8D18-3BA0-4A16-873D-6352C7A8AA7A}" type="pres">
      <dgm:prSet presAssocID="{6B6BF1BF-E5B6-4B32-824C-8606BC7C141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AA24FF8D-8914-44B9-8D7B-358683731EE0}" type="pres">
      <dgm:prSet presAssocID="{F511932C-8075-4A1B-B201-BBA4C5C06B58}" presName="composite" presStyleCnt="0"/>
      <dgm:spPr/>
    </dgm:pt>
    <dgm:pt modelId="{6A670622-C7E9-4A87-B7EF-F983C453AF32}" type="pres">
      <dgm:prSet presAssocID="{F511932C-8075-4A1B-B201-BBA4C5C06B58}" presName="LShape" presStyleLbl="alignNode1" presStyleIdx="0" presStyleCnt="5"/>
      <dgm:spPr>
        <a:solidFill>
          <a:srgbClr val="FF0000"/>
        </a:solidFill>
      </dgm:spPr>
    </dgm:pt>
    <dgm:pt modelId="{B8B9F4DF-8ED5-4963-A838-E05BA743E239}" type="pres">
      <dgm:prSet presAssocID="{F511932C-8075-4A1B-B201-BBA4C5C06B5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1B99E9-E617-4929-A9F8-3BDE66E4AF23}" type="pres">
      <dgm:prSet presAssocID="{F511932C-8075-4A1B-B201-BBA4C5C06B58}" presName="Triangle" presStyleLbl="alignNode1" presStyleIdx="1" presStyleCnt="5"/>
      <dgm:spPr>
        <a:solidFill>
          <a:srgbClr val="FF0000"/>
        </a:solidFill>
      </dgm:spPr>
    </dgm:pt>
    <dgm:pt modelId="{D5D3A32A-4E55-4453-A826-1716A89FB808}" type="pres">
      <dgm:prSet presAssocID="{A7B36251-8604-46C1-B4BB-F3864865ED95}" presName="sibTrans" presStyleCnt="0"/>
      <dgm:spPr/>
    </dgm:pt>
    <dgm:pt modelId="{8F6C2FA9-A1CE-49BB-996F-38FC15D66E2A}" type="pres">
      <dgm:prSet presAssocID="{A7B36251-8604-46C1-B4BB-F3864865ED95}" presName="space" presStyleCnt="0"/>
      <dgm:spPr/>
    </dgm:pt>
    <dgm:pt modelId="{8EACE234-F8B5-4651-B26B-376964BA5FCA}" type="pres">
      <dgm:prSet presAssocID="{FCBB8C9D-83DB-4A36-9691-4B3C3AC87EB6}" presName="composite" presStyleCnt="0"/>
      <dgm:spPr/>
    </dgm:pt>
    <dgm:pt modelId="{4446277A-9454-489E-B09A-EA542DFEB530}" type="pres">
      <dgm:prSet presAssocID="{FCBB8C9D-83DB-4A36-9691-4B3C3AC87EB6}" presName="LShape" presStyleLbl="alignNode1" presStyleIdx="2" presStyleCnt="5"/>
      <dgm:spPr>
        <a:solidFill>
          <a:srgbClr val="00B050"/>
        </a:solidFill>
      </dgm:spPr>
    </dgm:pt>
    <dgm:pt modelId="{5708345B-025E-48E9-82D3-42E89A68BAC9}" type="pres">
      <dgm:prSet presAssocID="{FCBB8C9D-83DB-4A36-9691-4B3C3AC87EB6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4886DBD-EE57-4A5B-8534-ABD5F703F51B}" type="pres">
      <dgm:prSet presAssocID="{FCBB8C9D-83DB-4A36-9691-4B3C3AC87EB6}" presName="Triangle" presStyleLbl="alignNode1" presStyleIdx="3" presStyleCnt="5"/>
      <dgm:spPr>
        <a:solidFill>
          <a:srgbClr val="00B050"/>
        </a:solidFill>
      </dgm:spPr>
    </dgm:pt>
    <dgm:pt modelId="{A57FA5D0-CE14-4CED-923A-AD02E14D518C}" type="pres">
      <dgm:prSet presAssocID="{00FA87AD-41C8-4CB8-AA6A-25A718BC59AF}" presName="sibTrans" presStyleCnt="0"/>
      <dgm:spPr/>
    </dgm:pt>
    <dgm:pt modelId="{9AE4BC0F-909C-4948-8792-FC87E0F414F3}" type="pres">
      <dgm:prSet presAssocID="{00FA87AD-41C8-4CB8-AA6A-25A718BC59AF}" presName="space" presStyleCnt="0"/>
      <dgm:spPr/>
    </dgm:pt>
    <dgm:pt modelId="{826AD930-3556-451D-A14F-278716451413}" type="pres">
      <dgm:prSet presAssocID="{082F52B3-A92C-4461-912E-587A50F21B4E}" presName="composite" presStyleCnt="0"/>
      <dgm:spPr/>
    </dgm:pt>
    <dgm:pt modelId="{2E4DBD0A-5754-4880-8AA6-A77B056FF459}" type="pres">
      <dgm:prSet presAssocID="{082F52B3-A92C-4461-912E-587A50F21B4E}" presName="LShape" presStyleLbl="alignNode1" presStyleIdx="4" presStyleCnt="5"/>
      <dgm:spPr>
        <a:solidFill>
          <a:srgbClr val="FF9900"/>
        </a:solidFill>
      </dgm:spPr>
      <dgm:t>
        <a:bodyPr/>
        <a:lstStyle/>
        <a:p>
          <a:endParaRPr lang="cs-CZ"/>
        </a:p>
      </dgm:t>
    </dgm:pt>
    <dgm:pt modelId="{A98707DD-4F93-44A3-8594-C95F705F9FCD}" type="pres">
      <dgm:prSet presAssocID="{082F52B3-A92C-4461-912E-587A50F21B4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30BAE43-CBE0-459E-9909-2F26851DB784}" type="presOf" srcId="{082F52B3-A92C-4461-912E-587A50F21B4E}" destId="{A98707DD-4F93-44A3-8594-C95F705F9FCD}" srcOrd="0" destOrd="0" presId="urn:microsoft.com/office/officeart/2009/3/layout/StepUpProcess"/>
    <dgm:cxn modelId="{D9E186D3-9598-421E-97F4-0595FECEE02B}" srcId="{6B6BF1BF-E5B6-4B32-824C-8606BC7C141B}" destId="{FCBB8C9D-83DB-4A36-9691-4B3C3AC87EB6}" srcOrd="1" destOrd="0" parTransId="{86D1DD4D-567A-4847-A9C6-F9C7890C1645}" sibTransId="{00FA87AD-41C8-4CB8-AA6A-25A718BC59AF}"/>
    <dgm:cxn modelId="{1FEB15E2-A488-4694-887A-091427366E33}" type="presOf" srcId="{6B6BF1BF-E5B6-4B32-824C-8606BC7C141B}" destId="{55FB8D18-3BA0-4A16-873D-6352C7A8AA7A}" srcOrd="0" destOrd="0" presId="urn:microsoft.com/office/officeart/2009/3/layout/StepUpProcess"/>
    <dgm:cxn modelId="{0C77467A-52EB-425C-85C7-EDAF79D67AC7}" type="presOf" srcId="{FCBB8C9D-83DB-4A36-9691-4B3C3AC87EB6}" destId="{5708345B-025E-48E9-82D3-42E89A68BAC9}" srcOrd="0" destOrd="0" presId="urn:microsoft.com/office/officeart/2009/3/layout/StepUpProcess"/>
    <dgm:cxn modelId="{1F9A2BDB-F0AE-40C9-86DD-A61AC0F414E3}" srcId="{6B6BF1BF-E5B6-4B32-824C-8606BC7C141B}" destId="{082F52B3-A92C-4461-912E-587A50F21B4E}" srcOrd="2" destOrd="0" parTransId="{7E79FDD2-EE04-4996-A382-DAE262200109}" sibTransId="{AFD792CF-6D68-4848-AB1E-11C5E7EC0C33}"/>
    <dgm:cxn modelId="{0F206508-04A5-4C36-9D53-755F40462280}" type="presOf" srcId="{F511932C-8075-4A1B-B201-BBA4C5C06B58}" destId="{B8B9F4DF-8ED5-4963-A838-E05BA743E239}" srcOrd="0" destOrd="0" presId="urn:microsoft.com/office/officeart/2009/3/layout/StepUpProcess"/>
    <dgm:cxn modelId="{0EBC9DE7-E9AE-423D-829B-E6B38771B81B}" srcId="{6B6BF1BF-E5B6-4B32-824C-8606BC7C141B}" destId="{F511932C-8075-4A1B-B201-BBA4C5C06B58}" srcOrd="0" destOrd="0" parTransId="{DFCD9F21-08F0-47E9-A2D0-EDAB424CEE61}" sibTransId="{A7B36251-8604-46C1-B4BB-F3864865ED95}"/>
    <dgm:cxn modelId="{C6B55181-E046-4419-A7D2-64185AB1DCEA}" type="presParOf" srcId="{55FB8D18-3BA0-4A16-873D-6352C7A8AA7A}" destId="{AA24FF8D-8914-44B9-8D7B-358683731EE0}" srcOrd="0" destOrd="0" presId="urn:microsoft.com/office/officeart/2009/3/layout/StepUpProcess"/>
    <dgm:cxn modelId="{7E448ED1-93F6-4005-B410-711877943984}" type="presParOf" srcId="{AA24FF8D-8914-44B9-8D7B-358683731EE0}" destId="{6A670622-C7E9-4A87-B7EF-F983C453AF32}" srcOrd="0" destOrd="0" presId="urn:microsoft.com/office/officeart/2009/3/layout/StepUpProcess"/>
    <dgm:cxn modelId="{8323D9DB-2FB9-4151-BA44-5817D93CF571}" type="presParOf" srcId="{AA24FF8D-8914-44B9-8D7B-358683731EE0}" destId="{B8B9F4DF-8ED5-4963-A838-E05BA743E239}" srcOrd="1" destOrd="0" presId="urn:microsoft.com/office/officeart/2009/3/layout/StepUpProcess"/>
    <dgm:cxn modelId="{F1860D84-D54D-4FBE-A0A8-6805C6BBDBE2}" type="presParOf" srcId="{AA24FF8D-8914-44B9-8D7B-358683731EE0}" destId="{B31B99E9-E617-4929-A9F8-3BDE66E4AF23}" srcOrd="2" destOrd="0" presId="urn:microsoft.com/office/officeart/2009/3/layout/StepUpProcess"/>
    <dgm:cxn modelId="{1AD2CE6F-C4D6-4C5F-834E-3E182F69E778}" type="presParOf" srcId="{55FB8D18-3BA0-4A16-873D-6352C7A8AA7A}" destId="{D5D3A32A-4E55-4453-A826-1716A89FB808}" srcOrd="1" destOrd="0" presId="urn:microsoft.com/office/officeart/2009/3/layout/StepUpProcess"/>
    <dgm:cxn modelId="{230483EC-9770-4F0D-BC4C-5CAA43147F93}" type="presParOf" srcId="{D5D3A32A-4E55-4453-A826-1716A89FB808}" destId="{8F6C2FA9-A1CE-49BB-996F-38FC15D66E2A}" srcOrd="0" destOrd="0" presId="urn:microsoft.com/office/officeart/2009/3/layout/StepUpProcess"/>
    <dgm:cxn modelId="{06EA3D11-B2D8-4F41-AACF-2DC7F5213DEA}" type="presParOf" srcId="{55FB8D18-3BA0-4A16-873D-6352C7A8AA7A}" destId="{8EACE234-F8B5-4651-B26B-376964BA5FCA}" srcOrd="2" destOrd="0" presId="urn:microsoft.com/office/officeart/2009/3/layout/StepUpProcess"/>
    <dgm:cxn modelId="{CF42DDB9-5DA6-4E90-B944-F1C06A42B49E}" type="presParOf" srcId="{8EACE234-F8B5-4651-B26B-376964BA5FCA}" destId="{4446277A-9454-489E-B09A-EA542DFEB530}" srcOrd="0" destOrd="0" presId="urn:microsoft.com/office/officeart/2009/3/layout/StepUpProcess"/>
    <dgm:cxn modelId="{04EA6EA9-4DE8-4015-BD38-1C8176A2DB06}" type="presParOf" srcId="{8EACE234-F8B5-4651-B26B-376964BA5FCA}" destId="{5708345B-025E-48E9-82D3-42E89A68BAC9}" srcOrd="1" destOrd="0" presId="urn:microsoft.com/office/officeart/2009/3/layout/StepUpProcess"/>
    <dgm:cxn modelId="{6BFCAD6E-4432-4AE4-AB84-1580291BCDD9}" type="presParOf" srcId="{8EACE234-F8B5-4651-B26B-376964BA5FCA}" destId="{54886DBD-EE57-4A5B-8534-ABD5F703F51B}" srcOrd="2" destOrd="0" presId="urn:microsoft.com/office/officeart/2009/3/layout/StepUpProcess"/>
    <dgm:cxn modelId="{60DB7494-F5C1-4BD0-9843-B3281F375928}" type="presParOf" srcId="{55FB8D18-3BA0-4A16-873D-6352C7A8AA7A}" destId="{A57FA5D0-CE14-4CED-923A-AD02E14D518C}" srcOrd="3" destOrd="0" presId="urn:microsoft.com/office/officeart/2009/3/layout/StepUpProcess"/>
    <dgm:cxn modelId="{F8DB0864-0C28-47C8-9582-EB0F67AC977A}" type="presParOf" srcId="{A57FA5D0-CE14-4CED-923A-AD02E14D518C}" destId="{9AE4BC0F-909C-4948-8792-FC87E0F414F3}" srcOrd="0" destOrd="0" presId="urn:microsoft.com/office/officeart/2009/3/layout/StepUpProcess"/>
    <dgm:cxn modelId="{13EA0323-6A28-4720-8E53-919B8E72C170}" type="presParOf" srcId="{55FB8D18-3BA0-4A16-873D-6352C7A8AA7A}" destId="{826AD930-3556-451D-A14F-278716451413}" srcOrd="4" destOrd="0" presId="urn:microsoft.com/office/officeart/2009/3/layout/StepUpProcess"/>
    <dgm:cxn modelId="{5DA93BC7-1535-4A9E-A88E-89B9D07622B6}" type="presParOf" srcId="{826AD930-3556-451D-A14F-278716451413}" destId="{2E4DBD0A-5754-4880-8AA6-A77B056FF459}" srcOrd="0" destOrd="0" presId="urn:microsoft.com/office/officeart/2009/3/layout/StepUpProcess"/>
    <dgm:cxn modelId="{0301CE6A-7AA0-4004-91BB-EF79611F0E93}" type="presParOf" srcId="{826AD930-3556-451D-A14F-278716451413}" destId="{A98707DD-4F93-44A3-8594-C95F705F9FC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D09382-3CF4-4586-AFA7-117AA585475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cs-CZ"/>
        </a:p>
      </dgm:t>
    </dgm:pt>
    <dgm:pt modelId="{C93C690C-E8A6-4C93-9A99-BB8E45DBFD6B}">
      <dgm:prSet phldrT="[Text]" phldr="1"/>
      <dgm:spPr/>
      <dgm:t>
        <a:bodyPr/>
        <a:lstStyle/>
        <a:p>
          <a:endParaRPr lang="cs-CZ"/>
        </a:p>
      </dgm:t>
    </dgm:pt>
    <dgm:pt modelId="{D3A47E43-900C-4540-A650-E588D3A3C96B}" type="parTrans" cxnId="{4E5217E7-ECE7-4181-A566-282C2C3ED5FC}">
      <dgm:prSet/>
      <dgm:spPr/>
      <dgm:t>
        <a:bodyPr/>
        <a:lstStyle/>
        <a:p>
          <a:endParaRPr lang="cs-CZ"/>
        </a:p>
      </dgm:t>
    </dgm:pt>
    <dgm:pt modelId="{329501A6-7A7F-4951-A848-520C84D28B6B}" type="sibTrans" cxnId="{4E5217E7-ECE7-4181-A566-282C2C3ED5FC}">
      <dgm:prSet/>
      <dgm:spPr/>
      <dgm:t>
        <a:bodyPr/>
        <a:lstStyle/>
        <a:p>
          <a:endParaRPr lang="cs-CZ"/>
        </a:p>
      </dgm:t>
    </dgm:pt>
    <dgm:pt modelId="{EF4DC563-9479-4A8A-9AA2-050C7F57E74C}">
      <dgm:prSet phldrT="[Text]" phldr="1"/>
      <dgm:spPr/>
      <dgm:t>
        <a:bodyPr/>
        <a:lstStyle/>
        <a:p>
          <a:endParaRPr lang="cs-CZ"/>
        </a:p>
      </dgm:t>
    </dgm:pt>
    <dgm:pt modelId="{107FBD41-33CE-43C1-B464-59614C38DDAB}" type="parTrans" cxnId="{2B6E4FD1-26F7-4E86-9273-E3E41F3B94C6}">
      <dgm:prSet/>
      <dgm:spPr/>
      <dgm:t>
        <a:bodyPr/>
        <a:lstStyle/>
        <a:p>
          <a:endParaRPr lang="cs-CZ"/>
        </a:p>
      </dgm:t>
    </dgm:pt>
    <dgm:pt modelId="{7500DD79-1DBE-4221-90AD-52E75A5ACF93}" type="sibTrans" cxnId="{2B6E4FD1-26F7-4E86-9273-E3E41F3B94C6}">
      <dgm:prSet/>
      <dgm:spPr/>
      <dgm:t>
        <a:bodyPr/>
        <a:lstStyle/>
        <a:p>
          <a:endParaRPr lang="cs-CZ"/>
        </a:p>
      </dgm:t>
    </dgm:pt>
    <dgm:pt modelId="{694E1DDC-8C30-4D7F-90FF-B6415D35CFEE}">
      <dgm:prSet phldrT="[Text]" phldr="1"/>
      <dgm:spPr/>
      <dgm:t>
        <a:bodyPr/>
        <a:lstStyle/>
        <a:p>
          <a:endParaRPr lang="cs-CZ"/>
        </a:p>
      </dgm:t>
    </dgm:pt>
    <dgm:pt modelId="{8450BD2C-6866-46D7-B175-28309BBEC7F6}" type="parTrans" cxnId="{58D669B2-44E4-4AF2-A3EC-04E7661CFA0B}">
      <dgm:prSet/>
      <dgm:spPr/>
      <dgm:t>
        <a:bodyPr/>
        <a:lstStyle/>
        <a:p>
          <a:endParaRPr lang="cs-CZ"/>
        </a:p>
      </dgm:t>
    </dgm:pt>
    <dgm:pt modelId="{634650F4-9137-467D-85C1-59B350737DCF}" type="sibTrans" cxnId="{58D669B2-44E4-4AF2-A3EC-04E7661CFA0B}">
      <dgm:prSet/>
      <dgm:spPr/>
      <dgm:t>
        <a:bodyPr/>
        <a:lstStyle/>
        <a:p>
          <a:endParaRPr lang="cs-CZ"/>
        </a:p>
      </dgm:t>
    </dgm:pt>
    <dgm:pt modelId="{4FC83996-A202-46DA-B8B8-712BA61A25CB}" type="pres">
      <dgm:prSet presAssocID="{67D09382-3CF4-4586-AFA7-117AA58547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0486A5AB-CBE3-44E1-84C3-98F7BD190F47}" type="pres">
      <dgm:prSet presAssocID="{C93C690C-E8A6-4C93-9A99-BB8E45DBFD6B}" presName="composite" presStyleCnt="0"/>
      <dgm:spPr/>
    </dgm:pt>
    <dgm:pt modelId="{3441C337-648A-4830-B6A5-0BD24A509ADD}" type="pres">
      <dgm:prSet presAssocID="{C93C690C-E8A6-4C93-9A99-BB8E45DBFD6B}" presName="LShape" presStyleLbl="alignNode1" presStyleIdx="0" presStyleCnt="5"/>
      <dgm:spPr/>
    </dgm:pt>
    <dgm:pt modelId="{68868CCE-62C2-49FF-923F-19A017AFB00D}" type="pres">
      <dgm:prSet presAssocID="{C93C690C-E8A6-4C93-9A99-BB8E45DBFD6B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D57044-7EB3-48C2-AAAF-AB7D4858CC0D}" type="pres">
      <dgm:prSet presAssocID="{C93C690C-E8A6-4C93-9A99-BB8E45DBFD6B}" presName="Triangle" presStyleLbl="alignNode1" presStyleIdx="1" presStyleCnt="5"/>
      <dgm:spPr/>
    </dgm:pt>
    <dgm:pt modelId="{2BFDDE95-D36B-42C2-82C3-E284EB5CC577}" type="pres">
      <dgm:prSet presAssocID="{329501A6-7A7F-4951-A848-520C84D28B6B}" presName="sibTrans" presStyleCnt="0"/>
      <dgm:spPr/>
    </dgm:pt>
    <dgm:pt modelId="{5C882CEA-6B91-4DFB-8655-403FEA7D41EE}" type="pres">
      <dgm:prSet presAssocID="{329501A6-7A7F-4951-A848-520C84D28B6B}" presName="space" presStyleCnt="0"/>
      <dgm:spPr/>
    </dgm:pt>
    <dgm:pt modelId="{83E7A649-CF3D-49EB-B0AA-F8EA254FAD2F}" type="pres">
      <dgm:prSet presAssocID="{EF4DC563-9479-4A8A-9AA2-050C7F57E74C}" presName="composite" presStyleCnt="0"/>
      <dgm:spPr/>
    </dgm:pt>
    <dgm:pt modelId="{BD91A2C3-ADB3-4E10-9FD5-20730ABB32CC}" type="pres">
      <dgm:prSet presAssocID="{EF4DC563-9479-4A8A-9AA2-050C7F57E74C}" presName="LShape" presStyleLbl="alignNode1" presStyleIdx="2" presStyleCnt="5"/>
      <dgm:spPr/>
    </dgm:pt>
    <dgm:pt modelId="{467C686F-00F5-45AB-B00A-580A2EE8CFCA}" type="pres">
      <dgm:prSet presAssocID="{EF4DC563-9479-4A8A-9AA2-050C7F57E74C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94EB2EB-996E-468D-B27F-70ABBA639FB1}" type="pres">
      <dgm:prSet presAssocID="{EF4DC563-9479-4A8A-9AA2-050C7F57E74C}" presName="Triangle" presStyleLbl="alignNode1" presStyleIdx="3" presStyleCnt="5"/>
      <dgm:spPr/>
    </dgm:pt>
    <dgm:pt modelId="{9F18204D-6ACA-48A8-992D-3526D2E8F8C7}" type="pres">
      <dgm:prSet presAssocID="{7500DD79-1DBE-4221-90AD-52E75A5ACF93}" presName="sibTrans" presStyleCnt="0"/>
      <dgm:spPr/>
    </dgm:pt>
    <dgm:pt modelId="{B90CF173-788D-46B6-94D9-069B2E778877}" type="pres">
      <dgm:prSet presAssocID="{7500DD79-1DBE-4221-90AD-52E75A5ACF93}" presName="space" presStyleCnt="0"/>
      <dgm:spPr/>
    </dgm:pt>
    <dgm:pt modelId="{0F0336CA-F21A-4F3A-979F-E7CECBC3F654}" type="pres">
      <dgm:prSet presAssocID="{694E1DDC-8C30-4D7F-90FF-B6415D35CFEE}" presName="composite" presStyleCnt="0"/>
      <dgm:spPr/>
    </dgm:pt>
    <dgm:pt modelId="{9D1B798F-1463-43EA-810D-075E83810A84}" type="pres">
      <dgm:prSet presAssocID="{694E1DDC-8C30-4D7F-90FF-B6415D35CFEE}" presName="LShape" presStyleLbl="alignNode1" presStyleIdx="4" presStyleCnt="5"/>
      <dgm:spPr/>
    </dgm:pt>
    <dgm:pt modelId="{45D8FCC2-AB39-45B5-BD1F-B108F9FA3578}" type="pres">
      <dgm:prSet presAssocID="{694E1DDC-8C30-4D7F-90FF-B6415D35CFE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842E2F-E06F-4E71-B947-336E09BC0614}" type="presOf" srcId="{67D09382-3CF4-4586-AFA7-117AA5854755}" destId="{4FC83996-A202-46DA-B8B8-712BA61A25CB}" srcOrd="0" destOrd="0" presId="urn:microsoft.com/office/officeart/2009/3/layout/StepUpProcess"/>
    <dgm:cxn modelId="{2B6E4FD1-26F7-4E86-9273-E3E41F3B94C6}" srcId="{67D09382-3CF4-4586-AFA7-117AA5854755}" destId="{EF4DC563-9479-4A8A-9AA2-050C7F57E74C}" srcOrd="1" destOrd="0" parTransId="{107FBD41-33CE-43C1-B464-59614C38DDAB}" sibTransId="{7500DD79-1DBE-4221-90AD-52E75A5ACF93}"/>
    <dgm:cxn modelId="{4E5217E7-ECE7-4181-A566-282C2C3ED5FC}" srcId="{67D09382-3CF4-4586-AFA7-117AA5854755}" destId="{C93C690C-E8A6-4C93-9A99-BB8E45DBFD6B}" srcOrd="0" destOrd="0" parTransId="{D3A47E43-900C-4540-A650-E588D3A3C96B}" sibTransId="{329501A6-7A7F-4951-A848-520C84D28B6B}"/>
    <dgm:cxn modelId="{6C381D1F-1D57-4938-935D-7AD3EB524C2E}" type="presOf" srcId="{C93C690C-E8A6-4C93-9A99-BB8E45DBFD6B}" destId="{68868CCE-62C2-49FF-923F-19A017AFB00D}" srcOrd="0" destOrd="0" presId="urn:microsoft.com/office/officeart/2009/3/layout/StepUpProcess"/>
    <dgm:cxn modelId="{730661D9-488A-4BE7-A659-C93ED209A5A1}" type="presOf" srcId="{EF4DC563-9479-4A8A-9AA2-050C7F57E74C}" destId="{467C686F-00F5-45AB-B00A-580A2EE8CFCA}" srcOrd="0" destOrd="0" presId="urn:microsoft.com/office/officeart/2009/3/layout/StepUpProcess"/>
    <dgm:cxn modelId="{58D669B2-44E4-4AF2-A3EC-04E7661CFA0B}" srcId="{67D09382-3CF4-4586-AFA7-117AA5854755}" destId="{694E1DDC-8C30-4D7F-90FF-B6415D35CFEE}" srcOrd="2" destOrd="0" parTransId="{8450BD2C-6866-46D7-B175-28309BBEC7F6}" sibTransId="{634650F4-9137-467D-85C1-59B350737DCF}"/>
    <dgm:cxn modelId="{DD2490BE-133B-43BE-9978-71C23A5BC8F9}" type="presOf" srcId="{694E1DDC-8C30-4D7F-90FF-B6415D35CFEE}" destId="{45D8FCC2-AB39-45B5-BD1F-B108F9FA3578}" srcOrd="0" destOrd="0" presId="urn:microsoft.com/office/officeart/2009/3/layout/StepUpProcess"/>
    <dgm:cxn modelId="{F815B910-DF5C-4B8F-BF3B-7F3FB4157FA9}" type="presParOf" srcId="{4FC83996-A202-46DA-B8B8-712BA61A25CB}" destId="{0486A5AB-CBE3-44E1-84C3-98F7BD190F47}" srcOrd="0" destOrd="0" presId="urn:microsoft.com/office/officeart/2009/3/layout/StepUpProcess"/>
    <dgm:cxn modelId="{89FCF597-C598-4539-8A5F-63BE08E40910}" type="presParOf" srcId="{0486A5AB-CBE3-44E1-84C3-98F7BD190F47}" destId="{3441C337-648A-4830-B6A5-0BD24A509ADD}" srcOrd="0" destOrd="0" presId="urn:microsoft.com/office/officeart/2009/3/layout/StepUpProcess"/>
    <dgm:cxn modelId="{C9E7FFD3-9556-4CCC-A137-02A8286C7DBD}" type="presParOf" srcId="{0486A5AB-CBE3-44E1-84C3-98F7BD190F47}" destId="{68868CCE-62C2-49FF-923F-19A017AFB00D}" srcOrd="1" destOrd="0" presId="urn:microsoft.com/office/officeart/2009/3/layout/StepUpProcess"/>
    <dgm:cxn modelId="{B20D055F-2296-4DF9-9D36-D20437B446CE}" type="presParOf" srcId="{0486A5AB-CBE3-44E1-84C3-98F7BD190F47}" destId="{AED57044-7EB3-48C2-AAAF-AB7D4858CC0D}" srcOrd="2" destOrd="0" presId="urn:microsoft.com/office/officeart/2009/3/layout/StepUpProcess"/>
    <dgm:cxn modelId="{79CFAD80-4052-42AF-AE6B-600CF3EB320B}" type="presParOf" srcId="{4FC83996-A202-46DA-B8B8-712BA61A25CB}" destId="{2BFDDE95-D36B-42C2-82C3-E284EB5CC577}" srcOrd="1" destOrd="0" presId="urn:microsoft.com/office/officeart/2009/3/layout/StepUpProcess"/>
    <dgm:cxn modelId="{A906AB80-40F1-4C64-A9E2-7FCB9B5C4257}" type="presParOf" srcId="{2BFDDE95-D36B-42C2-82C3-E284EB5CC577}" destId="{5C882CEA-6B91-4DFB-8655-403FEA7D41EE}" srcOrd="0" destOrd="0" presId="urn:microsoft.com/office/officeart/2009/3/layout/StepUpProcess"/>
    <dgm:cxn modelId="{B416C8D5-DC50-4D30-BCC0-D162D96F5DCB}" type="presParOf" srcId="{4FC83996-A202-46DA-B8B8-712BA61A25CB}" destId="{83E7A649-CF3D-49EB-B0AA-F8EA254FAD2F}" srcOrd="2" destOrd="0" presId="urn:microsoft.com/office/officeart/2009/3/layout/StepUpProcess"/>
    <dgm:cxn modelId="{A2B5097E-59FB-464C-9C3A-A41B3BB15E54}" type="presParOf" srcId="{83E7A649-CF3D-49EB-B0AA-F8EA254FAD2F}" destId="{BD91A2C3-ADB3-4E10-9FD5-20730ABB32CC}" srcOrd="0" destOrd="0" presId="urn:microsoft.com/office/officeart/2009/3/layout/StepUpProcess"/>
    <dgm:cxn modelId="{C890BCF4-1187-4C03-BB3C-4EB432A1FF42}" type="presParOf" srcId="{83E7A649-CF3D-49EB-B0AA-F8EA254FAD2F}" destId="{467C686F-00F5-45AB-B00A-580A2EE8CFCA}" srcOrd="1" destOrd="0" presId="urn:microsoft.com/office/officeart/2009/3/layout/StepUpProcess"/>
    <dgm:cxn modelId="{56BD8374-0E67-426D-959D-BFF1DCF20CEA}" type="presParOf" srcId="{83E7A649-CF3D-49EB-B0AA-F8EA254FAD2F}" destId="{994EB2EB-996E-468D-B27F-70ABBA639FB1}" srcOrd="2" destOrd="0" presId="urn:microsoft.com/office/officeart/2009/3/layout/StepUpProcess"/>
    <dgm:cxn modelId="{E9BA3269-D805-4859-8BC4-29A0FC3CC073}" type="presParOf" srcId="{4FC83996-A202-46DA-B8B8-712BA61A25CB}" destId="{9F18204D-6ACA-48A8-992D-3526D2E8F8C7}" srcOrd="3" destOrd="0" presId="urn:microsoft.com/office/officeart/2009/3/layout/StepUpProcess"/>
    <dgm:cxn modelId="{FA8CF730-40F0-4703-B516-F03B423AC617}" type="presParOf" srcId="{9F18204D-6ACA-48A8-992D-3526D2E8F8C7}" destId="{B90CF173-788D-46B6-94D9-069B2E778877}" srcOrd="0" destOrd="0" presId="urn:microsoft.com/office/officeart/2009/3/layout/StepUpProcess"/>
    <dgm:cxn modelId="{56115266-95CE-40DF-8EB1-7CC8B5D5CB2A}" type="presParOf" srcId="{4FC83996-A202-46DA-B8B8-712BA61A25CB}" destId="{0F0336CA-F21A-4F3A-979F-E7CECBC3F654}" srcOrd="4" destOrd="0" presId="urn:microsoft.com/office/officeart/2009/3/layout/StepUpProcess"/>
    <dgm:cxn modelId="{99F6D470-3FFA-46E6-84F8-31A1E42335E0}" type="presParOf" srcId="{0F0336CA-F21A-4F3A-979F-E7CECBC3F654}" destId="{9D1B798F-1463-43EA-810D-075E83810A84}" srcOrd="0" destOrd="0" presId="urn:microsoft.com/office/officeart/2009/3/layout/StepUpProcess"/>
    <dgm:cxn modelId="{CFD74977-B5CC-482F-BA5E-9D0598510002}" type="presParOf" srcId="{0F0336CA-F21A-4F3A-979F-E7CECBC3F654}" destId="{45D8FCC2-AB39-45B5-BD1F-B108F9FA357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70622-C7E9-4A87-B7EF-F983C453AF32}">
      <dsp:nvSpPr>
        <dsp:cNvPr id="0" name=""/>
        <dsp:cNvSpPr/>
      </dsp:nvSpPr>
      <dsp:spPr>
        <a:xfrm rot="5400000">
          <a:off x="468668" y="969588"/>
          <a:ext cx="1408494" cy="2343703"/>
        </a:xfrm>
        <a:prstGeom prst="corner">
          <a:avLst>
            <a:gd name="adj1" fmla="val 16120"/>
            <a:gd name="adj2" fmla="val 16110"/>
          </a:avLst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9F4DF-8ED5-4963-A838-E05BA743E239}">
      <dsp:nvSpPr>
        <dsp:cNvPr id="0" name=""/>
        <dsp:cNvSpPr/>
      </dsp:nvSpPr>
      <dsp:spPr>
        <a:xfrm>
          <a:off x="233555" y="1669851"/>
          <a:ext cx="2115908" cy="1854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altLang="cs-CZ" sz="2500" b="1" kern="12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VYPLNĚNÍ</a:t>
          </a:r>
          <a:r>
            <a:rPr lang="cs-CZ" altLang="cs-CZ" sz="25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cs-CZ" altLang="cs-CZ" sz="2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elektronického formuláře žádosti</a:t>
          </a:r>
          <a:endParaRPr lang="cs-CZ" sz="2500" kern="1200" dirty="0"/>
        </a:p>
      </dsp:txBody>
      <dsp:txXfrm>
        <a:off x="233555" y="1669851"/>
        <a:ext cx="2115908" cy="1854718"/>
      </dsp:txXfrm>
    </dsp:sp>
    <dsp:sp modelId="{B31B99E9-E617-4929-A9F8-3BDE66E4AF23}">
      <dsp:nvSpPr>
        <dsp:cNvPr id="0" name=""/>
        <dsp:cNvSpPr/>
      </dsp:nvSpPr>
      <dsp:spPr>
        <a:xfrm>
          <a:off x="1950236" y="797042"/>
          <a:ext cx="399228" cy="399228"/>
        </a:xfrm>
        <a:prstGeom prst="triangle">
          <a:avLst>
            <a:gd name="adj" fmla="val 100000"/>
          </a:avLst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6277A-9454-489E-B09A-EA542DFEB530}">
      <dsp:nvSpPr>
        <dsp:cNvPr id="0" name=""/>
        <dsp:cNvSpPr/>
      </dsp:nvSpPr>
      <dsp:spPr>
        <a:xfrm rot="5400000">
          <a:off x="3058954" y="328620"/>
          <a:ext cx="1408494" cy="2343703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08345B-025E-48E9-82D3-42E89A68BAC9}">
      <dsp:nvSpPr>
        <dsp:cNvPr id="0" name=""/>
        <dsp:cNvSpPr/>
      </dsp:nvSpPr>
      <dsp:spPr>
        <a:xfrm>
          <a:off x="2823841" y="1028882"/>
          <a:ext cx="2115908" cy="1854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Elektronická </a:t>
          </a:r>
          <a:r>
            <a:rPr lang="cs-CZ" sz="2500" b="1" kern="1200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EVIDENCE </a:t>
          </a:r>
          <a:r>
            <a:rPr lang="cs-CZ" sz="2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žádosti</a:t>
          </a:r>
          <a:endParaRPr lang="cs-CZ" sz="2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823841" y="1028882"/>
        <a:ext cx="2115908" cy="1854718"/>
      </dsp:txXfrm>
    </dsp:sp>
    <dsp:sp modelId="{54886DBD-EE57-4A5B-8534-ABD5F703F51B}">
      <dsp:nvSpPr>
        <dsp:cNvPr id="0" name=""/>
        <dsp:cNvSpPr/>
      </dsp:nvSpPr>
      <dsp:spPr>
        <a:xfrm>
          <a:off x="4540522" y="156073"/>
          <a:ext cx="399228" cy="399228"/>
        </a:xfrm>
        <a:prstGeom prst="triangle">
          <a:avLst>
            <a:gd name="adj" fmla="val 10000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DBD0A-5754-4880-8AA6-A77B056FF459}">
      <dsp:nvSpPr>
        <dsp:cNvPr id="0" name=""/>
        <dsp:cNvSpPr/>
      </dsp:nvSpPr>
      <dsp:spPr>
        <a:xfrm rot="5400000">
          <a:off x="5649239" y="-312348"/>
          <a:ext cx="1408494" cy="2343703"/>
        </a:xfrm>
        <a:prstGeom prst="corner">
          <a:avLst>
            <a:gd name="adj1" fmla="val 16120"/>
            <a:gd name="adj2" fmla="val 16110"/>
          </a:avLst>
        </a:prstGeom>
        <a:solidFill>
          <a:srgbClr val="FF99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8707DD-4F93-44A3-8594-C95F705F9FCD}">
      <dsp:nvSpPr>
        <dsp:cNvPr id="0" name=""/>
        <dsp:cNvSpPr/>
      </dsp:nvSpPr>
      <dsp:spPr>
        <a:xfrm>
          <a:off x="5414127" y="387913"/>
          <a:ext cx="2115908" cy="1854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dirty="0" smtClean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rPr>
            <a:t>DOLOŽENÍ</a:t>
          </a:r>
          <a:r>
            <a:rPr lang="cs-CZ" sz="2500" b="1" kern="1200" dirty="0" smtClean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cs-CZ" sz="2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žádosti v listinné podobě</a:t>
          </a:r>
          <a:endParaRPr lang="cs-CZ" sz="2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14127" y="387913"/>
        <a:ext cx="2115908" cy="18547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C337-648A-4830-B6A5-0BD24A509ADD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68CCE-62C2-49FF-923F-19A017AFB00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257157" y="2077240"/>
        <a:ext cx="2310994" cy="2025722"/>
      </dsp:txXfrm>
    </dsp:sp>
    <dsp:sp modelId="{AED57044-7EB3-48C2-AAAF-AB7D4858CC0D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1A2C3-ADB3-4E10-9FD5-20730ABB32CC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C686F-00F5-45AB-B00A-580A2EE8CFCA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3086266" y="1377174"/>
        <a:ext cx="2310994" cy="2025722"/>
      </dsp:txXfrm>
    </dsp:sp>
    <dsp:sp modelId="{994EB2EB-996E-468D-B27F-70ABBA639FB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B798F-1463-43EA-810D-075E83810A84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8FCC2-AB39-45B5-BD1F-B108F9FA3578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0" kern="1200"/>
        </a:p>
      </dsp:txBody>
      <dsp:txXfrm>
        <a:off x="5915374" y="677109"/>
        <a:ext cx="2310994" cy="2025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18:39.748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-1 46 0,'0'-27'157,"26"27"-142,1 0-15,0 0 16,0 0-1,-1 0 1,1 0-16,0 0 16,26 0-1,-26 0 1,0 0-16,26 0 16,-26 0-1,-1 0 1,1 0-16,26 0 15,-26 0 1,-1 0 0,1 0-16,0 0 15,0 0 1,-1 0 0,1 0-16,0 0 31,0 0-16,26 0 1,-26 0 15,0 0-15,-1 0 0,1 0-16,0 27 15,0-27-15,-1 0 16,28 0-1,-28 0-15,1 0 16,0 0 0,0 0-1,-1 0 1,1 0 15,-1 0-31,1 0 31,-1 0 1,1 0 15,0 0-47,0 0 31,-1 0 0,1 0 0,0 0-15,0 0 15,-27 26-31,26-26 31,1 0 1,0 0-17,-1 0 48,1 0 93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18:45.197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1924 45 0,'-27'0'141,"0"0"-141,1 0 15,-1 0 1,0 0-16,0 0 16,1 0-16,-1 0 15,0 0 1,-26 0-1,26 0 17,0 0-32,0 0 15,1 0 1,-1 0-16,0 0 16,1 0-16,-28 0 15,27 0-15,1 0 16,-1 0-16,0 0 15,0 0-15,1 0 16,-1 0 0,-27 0-1,28 0 1,-1 0 0,0 0-16,0 0 15,1 0-15,-1 0 16,0 0-1,1 0-15,-1 0 16,0 0-16,0 0 16,1 0-16,-1 0 15,-27 0 1,28 0 15,-1 0-15,0-27 15,0 27-31,1 0 16,-1 0-1,-27 0 1,28 0 0,-1 0-1,0 0 16,1 0-31,-1 0 32,0 0-32,0 0 31,1 0-15,-1 0-1,0 0 1,0 0-1,1 0-15,-1 0 250,0 0-234,-26 0 15,26 0-15,0 0 0,0 0 359,1 0-360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19:02.333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6230 0 0,'-27'0'110,"0"0"-95,0 0 1,1 0-16,-1 0 0,0 0 16,0 0-16,1 0 15,-28 0-15,27 0 16,-26 0-1,26 0-15,1 0 16,-28 0-16,27 0 16,-26 0-1,26 0 1,-26 0 0,26 0-1,0 0-15,-26 0 16,26 0-1,-27 0-15,28 0 16,-28 0-16,28 26 16,-28-26-16,27 0 15,1 0-15,-28 0 16,27 0-16,-26 0 16,26 0-1,0 0-15,1 0 16,-28 0-16,27 0 15,-26 0 1,26 0-16,1 0 16,-28 0-16,1 27 15,26-27-15,-27 0 16,28 0-16,-28 0 16,27 0-16,1 0 15,-1 0-15,-27 0 16,28 27-16,-1-27 15,0 0-15,1 0 16,-1 0-16,0 0 16,0 0-1,1 0-15,-1 0 16,0 0-16,0 0 16,1 0-1,-1 0-15,0 0 16,-26 0-1,26 0 1,0 0-16,0 0 16,1 0-16,-28 0 15,1 0 1,26 0 0,-26 0-1,26 0-15,0 0 0,-26 0 16,26 0-16,0 0 15,-26 0-15,-1 0 16,27 0-16,1 0 16,-1 0-16,-53 0 15,53 0-15,0 0 16,-26 0-16,26 0 16,-26 0-16,26 0 15,0 0 1,0 0-16,-26 0 0,26 0 15,0 0 1,-26 0-16,26 0 16,1 0-1,-1 0-15,0 0 16,-26 0-16,-1 0 16,27 0-1,1 0 1,-28 0-1,27 0-15,1 0 16,-28 0-16,27 0 16,-26 0-1,26 0-15,-26 0 16,26 0 0,0 0-16,1 0 15,-1 0 1,0 0-1,0 0-15,1 0 16,-1 0 0,0 0-16,0 0 15,1 0-15,-1 0 16,0 0 0,-26 0-1,26 0-15,-26 0 16,26 0-1,0 0-15,0 0 16,-26 0-16,26 0 16,0 0-1,1 0-15,-28 0 16,27 0-16,-26 0 16,26 0-1,-26 0 1,26 0-1,0 0-15,1 0 16,-1 0-16,0 0 16,0 0-1,1 0-15,-1 0 16,-27 0 0,28 0-1,-1 0 1,0 0-1,0 0-15,-26 0 32,26 0-17,0 0 1,1 0 0,-1 0-16,0 0 15,1 0-15,-1 0 16,0 0 15,0 0 0,1 0-15,-1 0 15,0 0-15,0 0-1,1 0-15,-1 0 16,0 0 0,0 0 15,1 0-31,-1 0 16,0 0 15,0 0-16,1 0 1,-1 0 0,0 0 15,1 0-15,-1 0-1,0 0 1,0 0-1,1 0 1,-1 0-16,0 0 31,0 0-15,1 0 15,-1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21:01.775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0,'27'0'140,"-1"27"-124,1-27-16,27 0 15,-1 0-15,1 0 16,-1 0-16,1 0 16,-1 0-16,27 0 15,-26 0-15,-1 0 16,27 0-16,1 0 16,-1 0-1,-27 0-15,27 0 0,1 0 16,-28 0-16,1 0 15,-28 0-15,28 0 16,-27 0-16,-1 0 16,1 0-1,0 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21:03.511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0,'27'0'16,"27"0"-1,-28 0 1,1 0-16,0 0 15,0 0 1,-1 0-16,1 0 16,27 0-16,-1 0 15,0 0-15,1 0 16,-27 0 0,53 0-16,-27 0 15,-26 0-15,27 0 16,-28 0-16,28 0 15,-27 0-15,-1 0 16,1 0-16,26 0 16,-26 0-1,0 0 1,0 0 0,-1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4-18T07:21:05.135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0,'27'0'63,"0"0"-48,26 0-15,28 0 16,26 0-16,26 0 16,1 0-16,-27 0 15,53 0-15,-53 0 16,0 0-16,-27 0 16,1 0-16,-28 0 15,-26 0-15,26 0 16,-26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AFFFC44-B714-4213-8DC0-55C3784EE8BE}" type="datetimeFigureOut">
              <a:rPr lang="cs-CZ"/>
              <a:pPr>
                <a:defRPr/>
              </a:pPr>
              <a:t>07.05.2019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4AE19B7-194E-4EF6-84CD-48730703E24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4245DC-4CC6-4B02-A1DD-3F95B85A0883}" type="slidenum">
              <a:rPr lang="cs-CZ" altLang="cs-CZ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cs-CZ" altLang="cs-CZ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A1A2E2-D214-4E6D-AC78-F343BDE1DFD6}" type="slidenum">
              <a:rPr lang="cs-CZ" altLang="cs-CZ" smtClean="0"/>
              <a:pPr/>
              <a:t>10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663028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11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740688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12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836317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13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828746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14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275187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15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164323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16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486445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17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7841733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18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256743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19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358844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 smtClean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AE19B7-194E-4EF6-84CD-48730703E24D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574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20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2456165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21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522583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baseline="0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22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2484977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23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1704816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24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793129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25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27371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26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0701392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27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6667388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28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7719324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29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776072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71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F775E5-4E6A-4048-BB0B-CCF9A8DE892D}" type="slidenum">
              <a:rPr lang="cs-CZ" altLang="cs-CZ" smtClean="0"/>
              <a:pPr/>
              <a:t>3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30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6060456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31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8848788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32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4857584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33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24011695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34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9304295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35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647934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70B74B-E415-43E1-8E40-A4F13F305CE4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4CC087-B6F4-4100-9E07-01B2DE4716E0}" type="slidenum">
              <a:rPr lang="cs-CZ" altLang="cs-CZ" smtClean="0"/>
              <a:pPr/>
              <a:t>5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70B74B-E415-43E1-8E40-A4F13F305CE4}" type="slidenum">
              <a:rPr lang="cs-CZ" altLang="cs-CZ" smtClean="0"/>
              <a:pPr/>
              <a:t>6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53245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331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3CA03BE-E9A4-466E-9712-BCED1999FB69}" type="slidenum">
              <a:rPr lang="cs-CZ" altLang="cs-CZ" smtClean="0"/>
              <a:pPr/>
              <a:t>7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1A4300-D85C-4D5E-9ABB-F5EF3589A4EA}" type="slidenum">
              <a:rPr lang="cs-CZ" altLang="cs-CZ" smtClean="0"/>
              <a:pPr/>
              <a:t>8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A1A2E2-D214-4E6D-AC78-F343BDE1DFD6}" type="slidenum">
              <a:rPr lang="cs-CZ" altLang="cs-CZ" smtClean="0"/>
              <a:pPr/>
              <a:t>9</a:t>
            </a:fld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07042-E66D-4F03-96F3-268734AB84A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73734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76657-407C-4326-965B-011D11A2006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2217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85388-FC95-4E88-97DC-6D55857EC44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123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14491-747C-43BA-BB75-EEABEEDB400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26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3D36D-E234-47BB-9DBD-4DCF487742E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966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C5575-547C-4B8D-BF98-8111EBA8F73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1322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A0CF9-0F67-4E07-A195-D0B8732FC7E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5043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AC4F-955A-4E1E-B179-A34CC670AC6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6856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2C4CF-6F0D-4A2D-B229-A35C905B914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7490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8415-8A54-4632-A2F4-B5568C33EF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1689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A3B0E-E685-435A-9100-450E3D729FC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9958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590D287-FC63-40AD-8620-201E35CD7B1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kait.cz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12" Type="http://schemas.openxmlformats.org/officeDocument/2006/relationships/diagramLayout" Target="../diagrams/layou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Data" Target="../diagrams/data2.xml"/><Relationship Id="rId5" Type="http://schemas.openxmlformats.org/officeDocument/2006/relationships/diagramData" Target="../diagrams/data1.xml"/><Relationship Id="rId15" Type="http://schemas.microsoft.com/office/2007/relationships/diagramDrawing" Target="../diagrams/drawing2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1.xml"/><Relationship Id="rId14" Type="http://schemas.openxmlformats.org/officeDocument/2006/relationships/diagramColors" Target="../diagrams/colors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3.png"/><Relationship Id="rId5" Type="http://schemas.openxmlformats.org/officeDocument/2006/relationships/diagramData" Target="../diagrams/data3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4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5.xml"/><Relationship Id="rId12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11" Type="http://schemas.openxmlformats.org/officeDocument/2006/relationships/image" Target="../media/image16.jpg"/><Relationship Id="rId5" Type="http://schemas.openxmlformats.org/officeDocument/2006/relationships/diagramData" Target="../diagrams/data5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18.jpg"/><Relationship Id="rId5" Type="http://schemas.openxmlformats.org/officeDocument/2006/relationships/diagramData" Target="../diagrams/data6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image" Target="../media/image23.jpg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9.xml"/><Relationship Id="rId12" Type="http://schemas.openxmlformats.org/officeDocument/2006/relationships/image" Target="../media/image2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11" Type="http://schemas.openxmlformats.org/officeDocument/2006/relationships/image" Target="../media/image21.jpeg"/><Relationship Id="rId5" Type="http://schemas.openxmlformats.org/officeDocument/2006/relationships/diagramData" Target="../diagrams/data9.xml"/><Relationship Id="rId10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microsoft.com/office/2007/relationships/diagramDrawing" Target="../diagrams/drawing9.xml"/><Relationship Id="rId14" Type="http://schemas.openxmlformats.org/officeDocument/2006/relationships/image" Target="../media/image2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vt.sfzp.cz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3.pn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.emf"/><Relationship Id="rId4" Type="http://schemas.openxmlformats.org/officeDocument/2006/relationships/image" Target="../media/image2.wmf"/><Relationship Id="rId9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3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2.wmf"/><Relationship Id="rId7" Type="http://schemas.openxmlformats.org/officeDocument/2006/relationships/customXml" Target="../ink/ink4.xml"/><Relationship Id="rId12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customXml" Target="../ink/ink6.xml"/><Relationship Id="rId5" Type="http://schemas.openxmlformats.org/officeDocument/2006/relationships/image" Target="../media/image7.png"/><Relationship Id="rId10" Type="http://schemas.openxmlformats.org/officeDocument/2006/relationships/image" Target="../media/image12.emf"/><Relationship Id="rId4" Type="http://schemas.openxmlformats.org/officeDocument/2006/relationships/image" Target="../media/image4.png"/><Relationship Id="rId9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hlizenidokn.cuzk.cz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2.wmf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758825"/>
            <a:ext cx="8839200" cy="2209800"/>
          </a:xfrm>
        </p:spPr>
        <p:txBody>
          <a:bodyPr/>
          <a:lstStyle/>
          <a:p>
            <a:pPr marL="26988" eaLnBrk="1" hangingPunct="1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r>
              <a:rPr lang="cs-CZ" altLang="cs-CZ" sz="36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36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36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3600" spc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36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Dotační program </a:t>
            </a:r>
            <a:r>
              <a:rPr lang="cs-CZ" altLang="cs-CZ" sz="3600" b="1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3600" b="1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3600" b="1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Kotlíkové dotace v Olomouckém kraji III.</a:t>
            </a:r>
            <a:r>
              <a:rPr lang="cs-CZ" altLang="cs-CZ" sz="24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4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4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400" spc="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altLang="cs-CZ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5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05"/>
          <a:stretch>
            <a:fillRect/>
          </a:stretch>
        </p:blipFill>
        <p:spPr bwMode="auto">
          <a:xfrm>
            <a:off x="152400" y="152400"/>
            <a:ext cx="26670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57" r="-684"/>
          <a:stretch>
            <a:fillRect/>
          </a:stretch>
        </p:blipFill>
        <p:spPr bwMode="auto">
          <a:xfrm>
            <a:off x="7010400" y="146050"/>
            <a:ext cx="18288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Prioritní obce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38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19050" y="1032012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133350" y="2133600"/>
            <a:ext cx="9010650" cy="254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endParaRPr lang="cs-CZ" sz="1800" kern="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ctr">
              <a:buNone/>
              <a:defRPr/>
            </a:pPr>
            <a:r>
              <a:rPr lang="cs-CZ" sz="1800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Ze </a:t>
            </a:r>
            <a:r>
              <a:rPr lang="cs-CZ" sz="1800" b="1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402</a:t>
            </a:r>
            <a:r>
              <a:rPr lang="cs-CZ" sz="1800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obcí Olomouckého kraje je </a:t>
            </a:r>
            <a:r>
              <a:rPr lang="cs-CZ" sz="1800" b="1" kern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299</a:t>
            </a:r>
            <a:r>
              <a:rPr lang="cs-CZ" sz="1800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zařazeno do seznamu tzv. prioritních měst a obcí.</a:t>
            </a:r>
          </a:p>
          <a:p>
            <a:pPr marL="0" indent="0" algn="ctr">
              <a:buNone/>
              <a:defRPr/>
            </a:pPr>
            <a:endParaRPr lang="cs-CZ" altLang="cs-CZ" sz="1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  <a:defRPr/>
            </a:pPr>
            <a:r>
              <a:rPr lang="cs-CZ" altLang="cs-CZ" sz="1800" kern="0" dirty="0">
                <a:latin typeface="Calibri" panose="020F0502020204030204" pitchFamily="34" charset="0"/>
                <a:cs typeface="Calibri" panose="020F0502020204030204" pitchFamily="34" charset="0"/>
              </a:rPr>
              <a:t>Seznam prioritních obcí je stanoven ze strany MŽP pro všechny kraje.</a:t>
            </a:r>
          </a:p>
          <a:p>
            <a:pPr marL="0" indent="0" algn="ctr">
              <a:buFontTx/>
              <a:buNone/>
              <a:defRPr/>
            </a:pPr>
            <a:endParaRPr lang="cs-CZ" sz="1800" kern="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39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Způsobilé výdaje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380236"/>
            <a:ext cx="89916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Musí splňovat následující kritéria: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charakter výdaje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typy činností, které odpovídají dotačnímu programu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účel výdaje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předmět dotace v souladu s dotačním programem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přiměřenost výdaje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výdaj musí odpovídat cenám v místě a čase obvyklým (průzkum trhu/konkurenční nabídky)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datum uskutečnění výdaje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výdaj musí vzniknout a být uhrazen v době od </a:t>
            </a:r>
            <a:r>
              <a:rPr lang="cs-CZ" altLang="cs-CZ" sz="2200" b="1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15. 7. 2015 – 30. 6. 2023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prokazatelnost výdaje 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výdaje musí být doloženy účetními doklady a ty </a:t>
            </a: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musí být</a:t>
            </a:r>
            <a:r>
              <a:rPr lang="cs-CZ" altLang="cs-CZ" sz="22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200" b="1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vystaveny na příjemce dotace</a:t>
            </a:r>
          </a:p>
        </p:txBody>
      </p:sp>
    </p:spTree>
    <p:extLst>
      <p:ext uri="{BB962C8B-B14F-4D97-AF65-F5344CB8AC3E}">
        <p14:creationId xmlns:p14="http://schemas.microsoft.com/office/powerpoint/2010/main" val="109827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Způsobilé výdaje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9" name="Zástupný symbol pro obsah 2"/>
          <p:cNvSpPr txBox="1">
            <a:spLocks/>
          </p:cNvSpPr>
          <p:nvPr/>
        </p:nvSpPr>
        <p:spPr bwMode="auto">
          <a:xfrm>
            <a:off x="76200" y="1276350"/>
            <a:ext cx="8915400" cy="4968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buFontTx/>
              <a:buNone/>
              <a:defRPr/>
            </a:pP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Za 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způsobilé výdaje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jsou považovány náklady bezprostředně související s předmětem podpory, jimiž jsou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stavební práce, dodávky a služby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spojené s realizací </a:t>
            </a:r>
          </a:p>
          <a:p>
            <a:pPr lvl="1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kotle na pevná paliva výhradně na biomasu</a:t>
            </a:r>
            <a:r>
              <a:rPr lang="cs-CZ" altLang="cs-CZ" sz="16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včetně nákladů na </a:t>
            </a: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úpravu spalinových cest</a:t>
            </a:r>
          </a:p>
          <a:p>
            <a:pPr lvl="1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tepelného čerpadla</a:t>
            </a:r>
            <a:r>
              <a:rPr lang="cs-CZ" altLang="cs-CZ" sz="16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1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plynového kondenzačního kotle</a:t>
            </a:r>
            <a:r>
              <a:rPr lang="cs-CZ" altLang="cs-CZ" sz="16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včetně nákladů na </a:t>
            </a: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úpravu </a:t>
            </a:r>
            <a:r>
              <a:rPr lang="cs-CZ" altLang="cs-CZ" sz="1600" b="1" kern="0" dirty="0">
                <a:latin typeface="Calibri" panose="020F0502020204030204" pitchFamily="34" charset="0"/>
                <a:cs typeface="Calibri" panose="020F0502020204030204" pitchFamily="34" charset="0"/>
              </a:rPr>
              <a:t>spalinových </a:t>
            </a:r>
            <a:r>
              <a:rPr lang="cs-CZ" altLang="cs-CZ" sz="16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cest</a:t>
            </a:r>
            <a:r>
              <a:rPr lang="cs-CZ" altLang="cs-CZ" sz="16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cs-CZ" altLang="cs-CZ" sz="1600" kern="0" dirty="0">
                <a:latin typeface="Calibri" panose="020F0502020204030204" pitchFamily="34" charset="0"/>
                <a:cs typeface="Calibri" panose="020F0502020204030204" pitchFamily="34" charset="0"/>
              </a:rPr>
              <a:t>na vybudování </a:t>
            </a:r>
            <a:r>
              <a:rPr lang="cs-CZ" altLang="cs-CZ" sz="1600" b="1" kern="0" dirty="0">
                <a:latin typeface="Calibri" panose="020F0502020204030204" pitchFamily="34" charset="0"/>
                <a:cs typeface="Calibri" panose="020F0502020204030204" pitchFamily="34" charset="0"/>
              </a:rPr>
              <a:t>neveřejné části plynové přípojky</a:t>
            </a:r>
            <a:endParaRPr lang="cs-CZ" altLang="cs-CZ" sz="1600" b="1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stavební práce, dodávky a služby spojené s realizací nové 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otopné soustavy 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nebo úpravou stávající otopné soustavy, včetně dodávky a instalace 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akumulační nádoby 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nebo kombinovaného 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bojleru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, pokud je toto doporučeno projektem, výrobcem nebo dodavatelem, vždy v návaznosti na realizaci nového zdroje tepla pro vytápění</a:t>
            </a:r>
          </a:p>
          <a:p>
            <a:pPr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náklady na </a:t>
            </a: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zkoušky nebo testy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související s uváděním majetku do stavu způsobilého k užívání a k prokázání splnění technických parametrů, ovšem pouze v období do uvedení do trvalého provozu</a:t>
            </a:r>
          </a:p>
          <a:p>
            <a:pPr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náklady na projektovou dokumentaci</a:t>
            </a:r>
            <a:r>
              <a:rPr lang="cs-CZ" altLang="cs-CZ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(pokud bude zpracována, není povinná)</a:t>
            </a:r>
          </a:p>
        </p:txBody>
      </p:sp>
    </p:spTree>
    <p:extLst>
      <p:ext uri="{BB962C8B-B14F-4D97-AF65-F5344CB8AC3E}">
        <p14:creationId xmlns:p14="http://schemas.microsoft.com/office/powerpoint/2010/main" val="149647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Akumulační nádoby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76200" y="1144905"/>
            <a:ext cx="89916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0"/>
              </a:spcAft>
              <a:tabLst>
                <a:tab pos="630555" algn="l"/>
              </a:tabLst>
            </a:pP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 případě kotlů s ruční dodávkou paliva je vyžadováno současné </a:t>
            </a:r>
            <a:r>
              <a:rPr lang="cs-CZ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užití akumulační nádoby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marL="539750" lvl="1" indent="-274638" algn="just"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  <a:tabLst>
                <a:tab pos="630555" algn="l"/>
              </a:tabLst>
            </a:pP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 minimálním objemu </a:t>
            </a:r>
            <a:r>
              <a:rPr lang="cs-CZ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55 l/kW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instalovaného výkonu kotle</a:t>
            </a:r>
          </a:p>
          <a:p>
            <a:pPr marL="539750" lvl="1" indent="-276225" algn="just">
              <a:spcBef>
                <a:spcPts val="600"/>
              </a:spcBef>
              <a:spcAft>
                <a:spcPts val="0"/>
              </a:spcAft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(včetně případného zásobníku teplé vody, pokud je tímto kotlem ohříván) NEBO</a:t>
            </a:r>
          </a:p>
          <a:p>
            <a:pPr marL="539750" lvl="1" indent="-285750" algn="just">
              <a:spcBef>
                <a:spcPts val="600"/>
              </a:spcBef>
              <a:spcAft>
                <a:spcPts val="0"/>
              </a:spcAft>
              <a:buFont typeface="+mj-lt"/>
              <a:buAutoNum type="alphaLcPeriod" startAt="2"/>
            </a:pP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minimální objem akumulační nádoby ve vztahu k instalovanému výkonu a dalším parametrům kotle vychází z postupu uvedeného </a:t>
            </a:r>
            <a:r>
              <a:rPr lang="cs-CZ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části 4.4.6 ČSN EN 303-5 „Kotle pro ústřední vytápění“ a je součástí projektové dokumentace realizované příslušně autorizovanou osobou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(Česká komora autorizovaných inženýrů a techniků ve výstavbě 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6"/>
              </a:rPr>
              <a:t>www.ckait.cz</a:t>
            </a:r>
            <a:r>
              <a:rPr lang="cs-CZ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cs-CZ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1" name="Obráze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01" y="3645694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499610" y="3320376"/>
            <a:ext cx="464439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1800"/>
              </a:spcBef>
              <a:buFontTx/>
              <a:buNone/>
            </a:pPr>
            <a:r>
              <a:rPr lang="cs-CZ" altLang="cs-CZ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Příklad: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Nově instalovaný kotel </a:t>
            </a:r>
            <a:r>
              <a:rPr lang="cs-CZ" altLang="cs-CZ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Atmos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DC20GS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Jmenovitý tepelný výkon		20 kW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Požadovaný objem (20*55)	                 1 100 l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POZOR na možný r</a:t>
            </a:r>
            <a:r>
              <a:rPr lang="cs-CZ" altLang="cs-CZ" sz="16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ozdíl mezi obchodním názvem a skutečným objemem AN/zásobníku teplé vody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Příklad: 	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Viadrus </a:t>
            </a:r>
            <a:r>
              <a:rPr lang="cs-CZ" altLang="cs-CZ" b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AkuECONOMY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500L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Objem nádoby:	467 l</a:t>
            </a:r>
          </a:p>
        </p:txBody>
      </p:sp>
    </p:spTree>
    <p:extLst>
      <p:ext uri="{BB962C8B-B14F-4D97-AF65-F5344CB8AC3E}">
        <p14:creationId xmlns:p14="http://schemas.microsoft.com/office/powerpoint/2010/main" val="151903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Nezpůsobilé výdaje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114425"/>
            <a:ext cx="89916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buFontTx/>
              <a:buNone/>
              <a:tabLst>
                <a:tab pos="630238" algn="l"/>
              </a:tabLst>
              <a:defRPr/>
            </a:pPr>
            <a:r>
              <a:rPr lang="cs-CZ" altLang="cs-CZ" sz="20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Kotlíkovou dotaci </a:t>
            </a:r>
            <a:r>
              <a:rPr lang="cs-CZ" altLang="cs-CZ" sz="2000" b="1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NELZE</a:t>
            </a:r>
            <a:r>
              <a:rPr lang="cs-CZ" altLang="cs-CZ" sz="20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poskytnout na: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výměnu stávajícího kotle na pevná paliva za kotel výhradně na uhlí (automatická </a:t>
            </a: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ruční dodávka paliva)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výměnu stávajícího kotle na pevná paliva za kombinovaný kotel na uhlí a biomasu </a:t>
            </a: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automatická i ruční dodávka paliva)</a:t>
            </a:r>
            <a:endParaRPr lang="cs-CZ" altLang="cs-CZ" sz="2000" strike="sngStrike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výměnu stávajícího plynového kotle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výměnu stávajících lokálních kamen, krbových vložek, krbových kamen apod. 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výměnu stávajícího kotle na </a:t>
            </a: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pevná paliva s ručním přikládáním </a:t>
            </a: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třídy </a:t>
            </a: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3, 4 a 5</a:t>
            </a:r>
            <a:endParaRPr lang="cs-CZ" altLang="cs-CZ" sz="20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výměnu stávajícího kotle s automatickým přikládáním paliva (bez ohledu na to, zda splňuje podmínku 1. nebo 2. emisní třídy)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výdaje na provizi, odměnu a další obdobné náklady spojené se zpracováním </a:t>
            </a: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0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a podáním žádosti </a:t>
            </a:r>
            <a:r>
              <a:rPr lang="cs-CZ" altLang="cs-CZ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o dotaci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endParaRPr lang="cs-CZ" altLang="cs-CZ" sz="20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0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Nezpůsobilé výdaje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33528" y="1348581"/>
            <a:ext cx="8991600" cy="436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buFontTx/>
              <a:buNone/>
              <a:tabLst>
                <a:tab pos="630238" algn="l"/>
              </a:tabLst>
              <a:defRPr/>
            </a:pP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Kotlíkovou dotaci </a:t>
            </a:r>
            <a:r>
              <a:rPr lang="cs-CZ" altLang="cs-CZ" sz="2200" b="1" kern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NELZE</a:t>
            </a:r>
            <a:r>
              <a:rPr lang="cs-CZ" altLang="cs-CZ" sz="2200" b="1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poskytnout na výdaje související s výměnou</a:t>
            </a:r>
            <a:r>
              <a:rPr lang="cs-CZ" alt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stávajícího kotle v </a:t>
            </a:r>
            <a:r>
              <a:rPr lang="cs-CZ" alt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rodinném domě, ve kterém </a:t>
            </a:r>
            <a:r>
              <a:rPr lang="cs-CZ" alt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byl v minulosti (nejdříve od </a:t>
            </a:r>
            <a:r>
              <a:rPr lang="cs-CZ" alt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1</a:t>
            </a:r>
            <a:r>
              <a:rPr lang="cs-CZ" alt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. 1. 2009) zdroj podpořen z </a:t>
            </a:r>
            <a:r>
              <a:rPr lang="cs-CZ" alt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programu</a:t>
            </a:r>
          </a:p>
          <a:p>
            <a:pPr marL="357188" indent="-265113" algn="just">
              <a:spcBef>
                <a:spcPts val="600"/>
              </a:spcBef>
              <a:defRPr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Zelená </a:t>
            </a:r>
            <a:r>
              <a:rPr lang="cs-CZ" alt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úsporám, </a:t>
            </a:r>
            <a:endParaRPr lang="cs-CZ" alt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65113" algn="just">
              <a:spcBef>
                <a:spcPts val="600"/>
              </a:spcBef>
              <a:defRPr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Nová </a:t>
            </a:r>
            <a:r>
              <a:rPr lang="cs-CZ" alt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zelená </a:t>
            </a: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úsporám,</a:t>
            </a:r>
          </a:p>
          <a:p>
            <a:pPr marL="357188" indent="-265113" algn="just">
              <a:spcBef>
                <a:spcPts val="600"/>
              </a:spcBef>
              <a:defRPr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společných </a:t>
            </a:r>
            <a:r>
              <a:rPr lang="cs-CZ" alt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programů na výměnu kotlů realizovaných MŽP a krajem, </a:t>
            </a:r>
            <a:endParaRPr lang="cs-CZ" alt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65113" algn="just">
              <a:spcBef>
                <a:spcPts val="600"/>
              </a:spcBef>
              <a:defRPr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cs-CZ" alt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Kotlíkové dotace v Olomouckém kraji I</a:t>
            </a: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.“</a:t>
            </a:r>
          </a:p>
          <a:p>
            <a:pPr marL="357188" indent="-265113" algn="just">
              <a:spcBef>
                <a:spcPts val="600"/>
              </a:spcBef>
              <a:defRPr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„Kotlíkové dotace v Olomouckém kraji II.“</a:t>
            </a:r>
            <a:endParaRPr lang="cs-CZ" alt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tabLst>
                <a:tab pos="630238" algn="l"/>
              </a:tabLst>
              <a:defRPr/>
            </a:pP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V uvedených případech musí být dodrženy </a:t>
            </a: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podmínky udržitelnosti dle tehdejších pravidel podpory zakotvené ve smlouvě o poskytnutí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podpory.</a:t>
            </a:r>
          </a:p>
        </p:txBody>
      </p:sp>
    </p:spTree>
    <p:extLst>
      <p:ext uri="{BB962C8B-B14F-4D97-AF65-F5344CB8AC3E}">
        <p14:creationId xmlns:p14="http://schemas.microsoft.com/office/powerpoint/2010/main" val="343118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Předložení žádosti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2300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27432" y="1315657"/>
            <a:ext cx="9116568" cy="970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Podání žádosti o kotlíkovou dotaci je na základě podmínek dotačního programu učiněno ve </a:t>
            </a:r>
            <a:r>
              <a:rPr lang="cs-CZ" alt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TŘECH na sobě závislých krocích</a:t>
            </a:r>
            <a:r>
              <a:rPr lang="cs-CZ" alt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cs-CZ" altLang="cs-CZ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Tx/>
              <a:buAutoNum type="arabicPeriod"/>
            </a:pPr>
            <a:endParaRPr lang="cs-CZ" altLang="cs-CZ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Tx/>
              <a:buAutoNum type="arabicPeriod"/>
            </a:pPr>
            <a:endParaRPr lang="cs-CZ" altLang="cs-CZ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1888722"/>
              </p:ext>
            </p:extLst>
          </p:nvPr>
        </p:nvGraphicFramePr>
        <p:xfrm>
          <a:off x="820166" y="2514600"/>
          <a:ext cx="7531100" cy="3679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2" name="Zástupný symbol pro obsah 2"/>
          <p:cNvSpPr txBox="1">
            <a:spLocks/>
          </p:cNvSpPr>
          <p:nvPr/>
        </p:nvSpPr>
        <p:spPr bwMode="auto">
          <a:xfrm>
            <a:off x="1447800" y="3351022"/>
            <a:ext cx="856234" cy="70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s-CZ" altLang="cs-CZ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1.</a:t>
            </a: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 bwMode="auto">
          <a:xfrm>
            <a:off x="4157599" y="2697162"/>
            <a:ext cx="856234" cy="70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s-CZ" altLang="cs-CZ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2.</a:t>
            </a: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 bwMode="auto">
          <a:xfrm>
            <a:off x="6781800" y="2056035"/>
            <a:ext cx="856234" cy="70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s-CZ" altLang="cs-CZ" sz="40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cs-CZ" altLang="cs-CZ" sz="4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AutoNum type="arabicPeriod"/>
            </a:pPr>
            <a:endParaRPr lang="cs-CZ" altLang="cs-CZ" sz="40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5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1276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altLang="cs-CZ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VYPLNĚNÍ</a:t>
            </a:r>
            <a:r>
              <a:rPr lang="cs-CZ" alt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elektronického formuláře žádosti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3163860" y="1371263"/>
            <a:ext cx="5865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altLang="cs-CZ" sz="1800" b="1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sz="1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Dne 30. 4. 2019</a:t>
            </a:r>
            <a:r>
              <a:rPr lang="cs-CZ" altLang="cs-CZ" sz="18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byl zveřejněn na stránká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 </a:t>
            </a:r>
            <a:r>
              <a:rPr lang="cs-CZ" altLang="cs-CZ" sz="18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sz="18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www.olkraj.cz/kotlikovedotace</a:t>
            </a:r>
            <a:r>
              <a:rPr lang="cs-CZ" altLang="cs-CZ" sz="1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elektronický formulář žádosti</a:t>
            </a:r>
            <a:r>
              <a:rPr lang="cs-CZ" altLang="cs-CZ" sz="18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včetně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návodu na jeho vyplnění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 vyplnění je nutné mít k dispozici 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číslo bankovního účtu žadatele, údaje z katastru nemovitostí </a:t>
            </a:r>
            <a:b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informace ke stávajícímu kotli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Jedním z kroků při odeslání elektronického formuláře bude požadavek na 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přiložení požadované fotodokumentace 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(rodinný dům, kotelna, původní kotel, jeho napojení na komínové těleso a otopnou soustavu, štítek kotle)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 vyplnění formuláře, vložení fotografií a odeslání elektronického formuláře bude žádosti přiřazen unikátní</a:t>
            </a:r>
            <a:r>
              <a:rPr lang="cs-CZ" alt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PID </a:t>
            </a:r>
            <a:r>
              <a:rPr lang="cs-CZ" alt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kód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který musí být vložen do elektronického formuláře žádosti </a:t>
            </a:r>
            <a:endParaRPr lang="cs-CZ" altLang="cs-CZ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11"/>
          <a:srcRect l="34826" t="14151" r="36007" b="9552"/>
          <a:stretch/>
        </p:blipFill>
        <p:spPr>
          <a:xfrm>
            <a:off x="114300" y="1401743"/>
            <a:ext cx="3049560" cy="44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9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1276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altLang="cs-CZ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VYPLNĚNÍ</a:t>
            </a:r>
            <a:r>
              <a:rPr lang="cs-CZ" alt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elektronického formuláře žádosti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12776" y="1305184"/>
            <a:ext cx="8750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Ukázka požadované fotodokumentace k žádosti:</a:t>
            </a:r>
          </a:p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stávajícího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(původního) kotle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na pevná paliva  s ručním přikládáním,</a:t>
            </a:r>
          </a:p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výrobního štítku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s uvedením typu a výkonu kotle (pokud na kotli je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Zástupný symbol pro obsah 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4"/>
          <a:stretch/>
        </p:blipFill>
        <p:spPr bwMode="auto">
          <a:xfrm>
            <a:off x="1399037" y="2750154"/>
            <a:ext cx="2708675" cy="346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32222" r="18037" b="4444"/>
          <a:stretch/>
        </p:blipFill>
        <p:spPr>
          <a:xfrm>
            <a:off x="5105400" y="2750154"/>
            <a:ext cx="2999240" cy="34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1276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altLang="cs-CZ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VYPLNĚNÍ</a:t>
            </a:r>
            <a:r>
              <a:rPr lang="cs-CZ" alt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elektronického formuláře žádosti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12776" y="957262"/>
            <a:ext cx="875029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napojení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původního kotle na pevná paliva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na otopnou soustavu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napojení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původního kotle na pevná paliva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na komínové těleso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kotelny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/prostor, kde se původní kotel na pevná paliva nachází,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2" b="-1"/>
          <a:stretch/>
        </p:blipFill>
        <p:spPr>
          <a:xfrm>
            <a:off x="229997" y="2354517"/>
            <a:ext cx="3638550" cy="419100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027" y="2354517"/>
            <a:ext cx="5112512" cy="38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6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5" t="4971" r="1115" b="7692"/>
          <a:stretch>
            <a:fillRect/>
          </a:stretch>
        </p:blipFill>
        <p:spPr bwMode="auto">
          <a:xfrm>
            <a:off x="7218363" y="6137275"/>
            <a:ext cx="18938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Základní informace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180975" y="1165225"/>
            <a:ext cx="8782050" cy="4906963"/>
          </a:xfrm>
        </p:spPr>
        <p:txBody>
          <a:bodyPr/>
          <a:lstStyle/>
          <a:p>
            <a:pPr marL="0" indent="0" eaLnBrk="1" fontAlgn="auto" hangingPunct="1"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Dotační program:	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Kotlíkové dotace v Olomouckém kraji III.</a:t>
            </a: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FontTx/>
              <a:buNone/>
              <a:defRPr/>
            </a:pP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Vyhlášení:		</a:t>
            </a:r>
            <a:r>
              <a:rPr lang="cs-CZ" sz="2400" b="1" kern="1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30. 4. 2019 </a:t>
            </a: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FontTx/>
              <a:buNone/>
              <a:defRPr/>
            </a:pP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Alokace: 		</a:t>
            </a:r>
            <a:r>
              <a:rPr lang="cs-CZ" sz="24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171 519 908,65 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Kč </a:t>
            </a: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FontTx/>
              <a:buNone/>
              <a:defRPr/>
            </a:pPr>
            <a:r>
              <a:rPr lang="cs-CZ" sz="24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Závazek kraje:		</a:t>
            </a:r>
            <a:r>
              <a:rPr lang="cs-CZ" sz="24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1 715 výměn</a:t>
            </a: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FontTx/>
              <a:buNone/>
              <a:defRPr/>
            </a:pP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Příjem žádostí:  	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elektronicky </a:t>
            </a:r>
            <a:r>
              <a:rPr lang="cs-CZ" sz="18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(+ následné doložení listinné verze)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cs-CZ" sz="20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Elektronická evidence žádostí</a:t>
            </a:r>
            <a:br>
              <a:rPr lang="cs-CZ" sz="20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b="1" kern="12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4. 6. 2019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(od 10:00 hod.) do </a:t>
            </a:r>
            <a:r>
              <a:rPr lang="cs-CZ" sz="24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31. 12. 2019 </a:t>
            </a:r>
            <a:r>
              <a:rPr lang="cs-CZ" sz="24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(do 12:00 hod.)</a:t>
            </a:r>
          </a:p>
          <a:p>
            <a:pPr algn="just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cs-CZ" sz="20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Podepsanou </a:t>
            </a:r>
            <a:r>
              <a:rPr lang="cs-CZ" sz="20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žádost vč. </a:t>
            </a:r>
            <a:r>
              <a:rPr lang="cs-CZ" sz="20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příloh v listinné podobě </a:t>
            </a:r>
            <a:r>
              <a:rPr lang="cs-CZ" sz="20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doručit </a:t>
            </a:r>
            <a:r>
              <a:rPr lang="cs-CZ" sz="2000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cs-CZ" sz="2000" b="1" kern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pracovních </a:t>
            </a:r>
            <a:r>
              <a:rPr lang="cs-CZ" sz="20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dnů </a:t>
            </a:r>
            <a:r>
              <a:rPr lang="cs-CZ" sz="20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 elektronické evidence žádosti</a:t>
            </a:r>
          </a:p>
          <a:p>
            <a:pPr marL="457200" indent="-282575">
              <a:defRPr/>
            </a:pPr>
            <a:endParaRPr lang="cs-CZ" alt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6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1276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altLang="cs-CZ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VYPLNĚNÍ</a:t>
            </a:r>
            <a:r>
              <a:rPr lang="cs-CZ" alt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elektronického formuláře žádosti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76200" y="1104734"/>
            <a:ext cx="87502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fotografie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domu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, ve kterém dojde k výměně původního kotle na pevná paliva.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altLang="cs-CZ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9" b="13714"/>
          <a:stretch/>
        </p:blipFill>
        <p:spPr>
          <a:xfrm>
            <a:off x="1884807" y="1638237"/>
            <a:ext cx="4991862" cy="444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7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1276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altLang="cs-CZ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VYPLNĚNÍ</a:t>
            </a:r>
            <a:r>
              <a:rPr lang="cs-CZ" alt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elektronického formuláře žádosti</a:t>
            </a:r>
            <a:endParaRPr lang="cs-CZ" sz="3200" dirty="0"/>
          </a:p>
        </p:txBody>
      </p:sp>
      <p:sp>
        <p:nvSpPr>
          <p:cNvPr id="7" name="Obdélník 6"/>
          <p:cNvSpPr/>
          <p:nvPr/>
        </p:nvSpPr>
        <p:spPr>
          <a:xfrm>
            <a:off x="196850" y="2257833"/>
            <a:ext cx="875029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 </a:t>
            </a:r>
            <a:r>
              <a:rPr lang="cs-CZ" alt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vyplnění formuláře, vložení fotografií a odeslání elektronického formuláře bude žádosti přiřazen unikátní</a:t>
            </a:r>
            <a:r>
              <a:rPr lang="cs-CZ" alt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PID </a:t>
            </a:r>
            <a:r>
              <a:rPr lang="cs-CZ" alt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kód</a:t>
            </a:r>
          </a:p>
          <a:p>
            <a:pPr algn="ctr">
              <a:spcBef>
                <a:spcPts val="600"/>
              </a:spcBef>
            </a:pPr>
            <a:endParaRPr lang="cs-CZ" altLang="cs-CZ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cs-CZ" alt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!!!Odesláním </a:t>
            </a:r>
            <a:r>
              <a:rPr lang="cs-CZ" altLang="cs-CZ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elektronického formuláře není žádost zaevidována!!!</a:t>
            </a:r>
            <a:endParaRPr lang="cs-CZ" altLang="cs-CZ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altLang="cs-CZ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65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148557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Elektronická </a:t>
            </a:r>
            <a:r>
              <a:rPr lang="cs-CZ" sz="3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EVIDENCE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3048" y="5532537"/>
            <a:ext cx="8534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cs-CZ" altLang="cs-CZ" sz="1800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 vyplnění a stisku tlačítka </a:t>
            </a:r>
            <a:r>
              <a:rPr lang="cs-CZ" altLang="cs-CZ" sz="1800" b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„Evidence žádosti“ </a:t>
            </a:r>
            <a:r>
              <a:rPr lang="cs-CZ" altLang="cs-CZ" sz="1800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dojde k zaevidování žádosti mezi ostatní žádosti, a to dle data a času evidence!</a:t>
            </a:r>
          </a:p>
        </p:txBody>
      </p:sp>
      <p:sp>
        <p:nvSpPr>
          <p:cNvPr id="3" name="Obdélník 2"/>
          <p:cNvSpPr/>
          <p:nvPr/>
        </p:nvSpPr>
        <p:spPr>
          <a:xfrm>
            <a:off x="3337382" y="1704909"/>
            <a:ext cx="567777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30. 4. 2019 zveřejněn návod k elektronické evidenci žádosti.</a:t>
            </a:r>
          </a:p>
          <a:p>
            <a:pPr algn="just">
              <a:spcBef>
                <a:spcPts val="600"/>
              </a:spcBef>
            </a:pPr>
            <a:endParaRPr lang="cs-CZ" altLang="cs-CZ" sz="1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 </a:t>
            </a:r>
            <a:r>
              <a:rPr lang="cs-CZ" altLang="cs-CZ" b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4. 6. 2019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b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 10:00 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hodin bude zpřístupněn na webových stránkách Olomouckého kraje www.olkraj.cz/kotlikovedotace </a:t>
            </a:r>
            <a:r>
              <a:rPr lang="cs-CZ" altLang="cs-CZ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portál pro elektronickou evidenci žádostí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kterou lze provést prostřednictvím vyplnění </a:t>
            </a:r>
            <a:r>
              <a:rPr lang="cs-CZ" altLang="cs-CZ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jména žadatele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cs-CZ" altLang="cs-CZ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příjmení žadatele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unikátního </a:t>
            </a:r>
            <a:r>
              <a:rPr lang="cs-CZ" altLang="cs-CZ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PID kódu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vygenerované žádosti.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altLang="cs-CZ" sz="1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 úspěšnou evidenci žádosti musí být zaškrtnuto </a:t>
            </a:r>
            <a:b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pole „</a:t>
            </a:r>
            <a:r>
              <a:rPr lang="cs-CZ" altLang="cs-CZ" i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Nejsem robot</a:t>
            </a:r>
            <a:r>
              <a:rPr lang="cs-CZ" alt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6"/>
          <a:srcRect l="51056" t="45190" r="36543" b="28355"/>
          <a:stretch/>
        </p:blipFill>
        <p:spPr>
          <a:xfrm>
            <a:off x="76199" y="1254125"/>
            <a:ext cx="3261183" cy="391341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Přímá spojnice se šipkou 5"/>
          <p:cNvCxnSpPr/>
          <p:nvPr/>
        </p:nvCxnSpPr>
        <p:spPr>
          <a:xfrm flipH="1" flipV="1">
            <a:off x="1828800" y="4753861"/>
            <a:ext cx="1752600" cy="762000"/>
          </a:xfrm>
          <a:prstGeom prst="straightConnector1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H="1" flipV="1">
            <a:off x="830491" y="4066841"/>
            <a:ext cx="2750909" cy="40406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35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181228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</a:p>
        </p:txBody>
      </p:sp>
      <p:sp>
        <p:nvSpPr>
          <p:cNvPr id="3" name="Obdélník 2"/>
          <p:cNvSpPr/>
          <p:nvPr/>
        </p:nvSpPr>
        <p:spPr>
          <a:xfrm>
            <a:off x="121920" y="2052956"/>
            <a:ext cx="8991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cs-CZ" alt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</a:t>
            </a:r>
            <a:r>
              <a:rPr lang="cs-CZ" altLang="cs-CZ" sz="2000" b="1" dirty="0" smtClean="0">
                <a:solidFill>
                  <a:srgbClr val="FF99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 pracovních dnů</a:t>
            </a:r>
            <a:r>
              <a:rPr lang="cs-CZ" altLang="cs-CZ" sz="2000" dirty="0" smtClean="0">
                <a:solidFill>
                  <a:srgbClr val="FF99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 elektronické evidence žádosti je žadatel povinen doručit poskytovateli podanou žádost také </a:t>
            </a:r>
            <a:r>
              <a:rPr lang="cs-CZ" altLang="cs-CZ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 listinné podobě </a:t>
            </a:r>
            <a:r>
              <a:rPr lang="cs-CZ" alt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(originál žádosti), včetně relevantních příloh.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67640" y="3698815"/>
            <a:ext cx="890016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FontTx/>
              <a:buNone/>
            </a:pPr>
            <a:r>
              <a:rPr lang="cs-CZ" altLang="cs-CZ" sz="1800" b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Rozhodující je čas elektronické evidence žádosti,</a:t>
            </a:r>
            <a:r>
              <a:rPr lang="cs-CZ" altLang="cs-CZ" sz="1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algn="ctr">
              <a:spcBef>
                <a:spcPts val="600"/>
              </a:spcBef>
              <a:buFontTx/>
              <a:buNone/>
            </a:pPr>
            <a:r>
              <a:rPr lang="cs-CZ" altLang="cs-CZ" sz="1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nikoliv čas doručení listinné verze žádosti!</a:t>
            </a:r>
          </a:p>
        </p:txBody>
      </p:sp>
    </p:spTree>
    <p:extLst>
      <p:ext uri="{BB962C8B-B14F-4D97-AF65-F5344CB8AC3E}">
        <p14:creationId xmlns:p14="http://schemas.microsoft.com/office/powerpoint/2010/main" val="12767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0" y="2286000"/>
            <a:ext cx="8991600" cy="185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algn="just">
              <a:buFont typeface="+mj-lt"/>
              <a:buAutoNum type="arabicPeriod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Žádost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o poskytnutí dotace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bude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vytištěna po vyplnění a odeslání elektronického formuláře žádosti a po vložení PID kódu žádosti – originál podepsaný oprávněnou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osobou</a:t>
            </a:r>
            <a:endParaRPr 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2"/>
            </a:pPr>
            <a:endParaRPr lang="cs-CZ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2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Fotodokumentace -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v tištěné podobě, na CD, na </a:t>
            </a:r>
            <a:r>
              <a:rPr lang="cs-CZ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flash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 disku apod.) </a:t>
            </a:r>
            <a:r>
              <a:rPr lang="cs-CZ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jen v případě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, pokud nebude přiložena k elektronickému formuláři žádosti při jeho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odesílání</a:t>
            </a:r>
          </a:p>
          <a:p>
            <a:pPr marL="712788" lvl="1" indent="-123825">
              <a:buNone/>
            </a:pPr>
            <a:endParaRPr lang="cs-CZ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lvl="1">
              <a:buFont typeface="+mj-lt"/>
              <a:buAutoNum type="arabicPeriod" startAt="2"/>
            </a:pPr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4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0" y="1058862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algn="just">
              <a:buFont typeface="+mj-lt"/>
              <a:buAutoNum type="arabicPeriod" startAt="3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Dokumenty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k původnímu kotli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 na pevná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paliva:</a:t>
            </a:r>
          </a:p>
          <a:p>
            <a:pPr marL="114300" indent="0" algn="just">
              <a:buNone/>
            </a:pPr>
            <a:endParaRPr 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265113" algn="just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A)	Původní kotel na pevná paliva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je/byl v provozu po 31. 12. 2016</a:t>
            </a:r>
          </a:p>
          <a:p>
            <a:pPr marL="712788" lvl="1" indent="-123825" algn="just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a.	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Doklad o kontrole technického stavu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a provozu k prokázání emisní třídy –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kopie</a:t>
            </a:r>
          </a:p>
          <a:p>
            <a:pPr marL="712788" lvl="1" indent="-123825" algn="just">
              <a:buNone/>
            </a:pPr>
            <a:endParaRPr lang="cs-CZ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265113" algn="just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) 	Původní kotel na pevná paliva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 předán k ekologické likvidaci do 31. 12. 2016</a:t>
            </a:r>
          </a:p>
          <a:p>
            <a:pPr marL="987425" lvl="1" indent="-274638" algn="just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a.	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Doklad o likvidaci kotle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 - kopie</a:t>
            </a:r>
          </a:p>
          <a:p>
            <a:pPr marL="712788" lvl="1" indent="-123825" algn="just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b. 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Dokument k určení třídy kotle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(např. fotografie štítku kotle, návod k obsluze či jiné dokumenty)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 NEBO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Čestné prohlášení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 třídě původního kotle na pevná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paliva,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pokud nelze třídu kotle určit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z dokumentace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ke kotli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</a:p>
          <a:p>
            <a:pPr marL="712788" lvl="1" indent="-123825" algn="just">
              <a:buNone/>
            </a:pPr>
            <a:endParaRPr lang="cs-CZ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265113" algn="just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)	Původní kotel na pevná paliva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demontován do 31. 12. 2016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předán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ekologické likvidaci po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31. 12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. 2016 nebo doposud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nepředán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 ekologické likvidaci</a:t>
            </a:r>
          </a:p>
          <a:p>
            <a:pPr marL="712788" lvl="1" indent="-123825" algn="just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a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.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Daňový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doklad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demontáži původního kotle (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kopie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nebo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čestné prohlášení </a:t>
            </a:r>
            <a:r>
              <a:rPr 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dodavatele</a:t>
            </a:r>
            <a:br>
              <a:rPr 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demontáži konkrétního kotle do 31. 12. 2016 (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NEBO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fotodokumentace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kterou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lze prokazatelně doložit, že nový zdroj je na místě původního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kotle a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současně lze prokázat, že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nový zdroj byl uveden do provozu před 31. 12. 2016</a:t>
            </a:r>
          </a:p>
          <a:p>
            <a:pPr marL="712788" lvl="1" indent="-123825" algn="just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b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.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Dokument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 určení třídy kotle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(např. fotografie štítku kotle, návod k obsluze či jiné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dokumenty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NEBO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Čestné prohlášení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 k třídě původního kotle na pevná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paliva,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pokud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nelze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třídu kotle určit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z dokumentace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ke kotli -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</a:p>
          <a:p>
            <a:pPr marL="857250" lvl="1" algn="just">
              <a:buFont typeface="+mj-lt"/>
              <a:buAutoNum type="arabicPeriod" startAt="2"/>
            </a:pPr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89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0" y="1306513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buNone/>
            </a:pPr>
            <a:endParaRPr lang="cs-CZ" sz="5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Písemný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souhlas spoluvlastníků většinového podílu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k realizaci nového zdroje tepla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pouze v relevantních případech,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  <a:endParaRPr lang="cs-CZ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Písemný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souhlas druhého z manželů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v případě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spoluvlastnictví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rodinného domu/bytové jednotky v rodinném domě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pouze v relevantních případech,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</a:p>
          <a:p>
            <a:pPr marL="457200" algn="just">
              <a:buFont typeface="+mj-lt"/>
              <a:buAutoNum type="arabicPeriod" startAt="4"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Písemný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souhlas vlastníka pozemku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k realizaci nového zdroje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tepla, pokud je vlastník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nemovitosti (rodinného domu)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odlišný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od vlastníka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pozemku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– pouze v relevantních případech,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</a:t>
            </a:r>
          </a:p>
          <a:p>
            <a:pPr marL="457200" algn="just">
              <a:buFont typeface="+mj-lt"/>
              <a:buAutoNum type="arabicPeriod" startAt="4"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Smlouva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o zřízení </a:t>
            </a:r>
            <a:r>
              <a:rPr lang="cs-CZ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stávajícího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 bankovního účtu nebo potvrzení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banky – kopie</a:t>
            </a:r>
          </a:p>
          <a:p>
            <a:pPr marL="457200" algn="just">
              <a:buFont typeface="+mj-lt"/>
              <a:buAutoNum type="arabicPeriod" startAt="4"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Plná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moc v případě, kdy za žadatele jedná zplnomocněná osoba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– pouze v relevantních případech,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 originál plné moci s </a:t>
            </a:r>
            <a:r>
              <a:rPr lang="cs-CZ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úředně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ověřeným podpisem zmocnitele</a:t>
            </a:r>
          </a:p>
          <a:p>
            <a:pPr marL="457200" algn="just">
              <a:buFont typeface="+mj-lt"/>
              <a:buAutoNum type="arabicPeriod" startAt="4"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algn="just">
              <a:buFont typeface="+mj-lt"/>
              <a:buAutoNum type="arabicPeriod" startAt="4"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Čestné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prohlášení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v případě podnikatelské činnosti v daném objektu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pouze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relevantních případech,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 </a:t>
            </a:r>
            <a:endParaRPr lang="cs-CZ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 algn="just">
              <a:buNone/>
            </a:pPr>
            <a:endParaRPr 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123825" algn="just">
              <a:buNone/>
            </a:pPr>
            <a:endParaRPr lang="cs-CZ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lvl="1" algn="just">
              <a:buFont typeface="+mj-lt"/>
              <a:buAutoNum type="arabicPeriod" startAt="2"/>
            </a:pPr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4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pic>
        <p:nvPicPr>
          <p:cNvPr id="9" name="Obrázek 8"/>
          <p:cNvPicPr/>
          <p:nvPr/>
        </p:nvPicPr>
        <p:blipFill rotWithShape="1">
          <a:blip r:embed="rId6"/>
          <a:srcRect t="9640" r="1714" b="4532"/>
          <a:stretch/>
        </p:blipFill>
        <p:spPr bwMode="auto">
          <a:xfrm>
            <a:off x="762000" y="1089978"/>
            <a:ext cx="7924800" cy="50822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2819399" y="5241152"/>
            <a:ext cx="44958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KOTLÍKOVÉ DOTACE V OLOMOUCKÉM KRAJI III.</a:t>
            </a:r>
            <a:endParaRPr lang="cs-CZ" sz="12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828924" y="4908461"/>
            <a:ext cx="35814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DOTAČNÍ PROGRAM</a:t>
            </a:r>
            <a:endParaRPr lang="cs-CZ" sz="12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009650" y="4908460"/>
            <a:ext cx="176212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NEOTVÍRAT</a:t>
            </a:r>
            <a:endParaRPr lang="cs-CZ" sz="12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867400" y="3736142"/>
            <a:ext cx="2514600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Krajský úřad Olomouckého kraje</a:t>
            </a:r>
          </a:p>
          <a:p>
            <a:r>
              <a:rPr lang="cs-CZ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Jeremenkova 40a</a:t>
            </a:r>
          </a:p>
          <a:p>
            <a:r>
              <a:rPr lang="cs-CZ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Olomouc 779 00</a:t>
            </a:r>
          </a:p>
          <a:p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990600" y="2209800"/>
            <a:ext cx="1676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Odesílatel:</a:t>
            </a:r>
          </a:p>
        </p:txBody>
      </p:sp>
    </p:spTree>
    <p:extLst>
      <p:ext uri="{BB962C8B-B14F-4D97-AF65-F5344CB8AC3E}">
        <p14:creationId xmlns:p14="http://schemas.microsoft.com/office/powerpoint/2010/main" val="294335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181228"/>
            <a:ext cx="9144000" cy="5105400"/>
          </a:xfrm>
          <a:prstGeom prst="rect">
            <a:avLst/>
          </a:prstGeom>
        </p:spPr>
      </p:pic>
      <p:sp>
        <p:nvSpPr>
          <p:cNvPr id="17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 lvl="0"/>
            <a:r>
              <a:rPr lang="cs-CZ" sz="32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DOLOŽENÍ</a:t>
            </a:r>
            <a:r>
              <a:rPr lang="cs-CZ" sz="3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žádosti v listinné podobě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3" y="2342356"/>
            <a:ext cx="1358900" cy="13589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6"/>
          <a:stretch/>
        </p:blipFill>
        <p:spPr>
          <a:xfrm>
            <a:off x="2092986" y="2338080"/>
            <a:ext cx="1938338" cy="136317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367" y="2359755"/>
            <a:ext cx="2381363" cy="134150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3"/>
          <a:stretch/>
        </p:blipFill>
        <p:spPr>
          <a:xfrm>
            <a:off x="7146773" y="2359755"/>
            <a:ext cx="1489012" cy="135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9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Kontrola a schválení žádosti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1430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74663" algn="just"/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kontrola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žádosti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jejích příloh </a:t>
            </a: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74713" lvl="1" algn="just"/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prováděna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průběžně, zpravidla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30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– 75 pracovních dnů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od předložení žádosti (dle počtu podaných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žádostí)</a:t>
            </a:r>
          </a:p>
          <a:p>
            <a:pPr marL="874713" lvl="1" algn="just"/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výzva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k doplnění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(dopis/e-mail/telefon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) –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lhůta na doplnění 15 pracovních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dnů</a:t>
            </a:r>
          </a:p>
          <a:p>
            <a:pPr marL="588963" lvl="1" indent="0" algn="just">
              <a:buNone/>
            </a:pPr>
            <a:endParaRPr lang="cs-CZ" sz="5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4663" algn="just"/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rozhodnutí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o žádosti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schválení žádosti, schválení zařazení do zásobníku žádostí, vyřazení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žádosti)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bude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učiněno nejpozději </a:t>
            </a:r>
            <a:r>
              <a:rPr lang="cs-CZ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8 měsíců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od doložení její listinné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verze</a:t>
            </a:r>
          </a:p>
          <a:p>
            <a:pPr marL="474663" algn="just"/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4663" algn="just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žádosti splňující všechny podmínky dotačního programu schvaluje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Rada Olomouckého kraje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na nejbližším zasedání (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zpravidla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1x za 14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dní)</a:t>
            </a:r>
          </a:p>
          <a:p>
            <a:pPr marL="474663" algn="just"/>
            <a:endParaRPr 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4663" algn="just"/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Podpořené žádosti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budou průběžně zveřejňovány na </a:t>
            </a:r>
            <a:r>
              <a:rPr lang="cs-CZ" sz="2000" b="1" u="sng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www.olkraj.cz/kotlikovedotace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(PID kód + výše podpory)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123825" algn="just">
              <a:buNone/>
            </a:pPr>
            <a:endParaRPr lang="cs-CZ" sz="5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2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Předmět dotace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392113" y="1230313"/>
            <a:ext cx="8447087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4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Kotlíkovou dotaci </a:t>
            </a:r>
            <a:r>
              <a:rPr lang="cs-CZ" altLang="cs-CZ" sz="2400" b="1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LZE</a:t>
            </a:r>
            <a:r>
              <a:rPr lang="cs-CZ" altLang="cs-CZ" sz="24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získat na </a:t>
            </a:r>
            <a:r>
              <a:rPr lang="cs-CZ" altLang="cs-CZ" sz="2400" b="1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výměnu kotlů na pevná paliva s </a:t>
            </a:r>
            <a:r>
              <a:rPr lang="cs-CZ" altLang="cs-CZ" sz="2400" b="1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ručním přikládáním </a:t>
            </a:r>
            <a:r>
              <a:rPr lang="cs-CZ" altLang="cs-CZ" sz="2400" b="1" kern="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nesplňujících třídu </a:t>
            </a:r>
            <a:r>
              <a:rPr lang="cs-CZ" altLang="cs-CZ" sz="2400" b="1" kern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3, 4 nebo 5</a:t>
            </a:r>
            <a:r>
              <a:rPr lang="cs-CZ" altLang="cs-CZ" sz="2400" b="1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cs-CZ" altLang="cs-CZ" sz="2400" kern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podle ČSN EN 303-5</a:t>
            </a:r>
            <a:r>
              <a:rPr lang="cs-CZ" altLang="cs-CZ" sz="24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za:</a:t>
            </a:r>
          </a:p>
          <a:p>
            <a:pPr marL="0" indent="0" algn="just">
              <a:spcBef>
                <a:spcPts val="1200"/>
              </a:spcBef>
              <a:buFontTx/>
              <a:buNone/>
              <a:defRPr/>
            </a:pPr>
            <a:endParaRPr lang="cs-CZ" altLang="cs-CZ" sz="500" kern="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79500">
              <a:defRPr/>
            </a:pP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tepelné </a:t>
            </a: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čerpadlo,</a:t>
            </a:r>
          </a:p>
          <a:p>
            <a:pPr marL="1079500">
              <a:defRPr/>
            </a:pP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 automatický kotel pouze na biomasu (např. štěpka,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pelety</a:t>
            </a: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marL="1079500">
              <a:defRPr/>
            </a:pP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 kotel pouze na biomasu s ručním přikládáním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(kusové </a:t>
            </a: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dřevo),</a:t>
            </a:r>
          </a:p>
          <a:p>
            <a:pPr marL="1079500">
              <a:defRPr/>
            </a:pP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 plynový kondenzační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kotel</a:t>
            </a:r>
            <a:endParaRPr lang="cs-CZ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buFontTx/>
              <a:buNone/>
              <a:defRPr/>
            </a:pPr>
            <a:endParaRPr 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buFontTx/>
              <a:buNone/>
              <a:defRPr/>
            </a:pP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Dotace bude poskytnuta pouze na ty nové zdroje tepla, které jsou zapsány v Seznamu výrobků a technologií, který je veden Státním fondem životního prostření ČR na </a:t>
            </a:r>
            <a:r>
              <a:rPr lang="cs-CZ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</a:t>
            </a:r>
            <a:r>
              <a:rPr lang="cs-CZ" sz="2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svt.sfzp.cz</a:t>
            </a:r>
            <a:r>
              <a:rPr lang="cs-CZ" sz="2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cs-CZ" sz="2200" dirty="0">
                <a:latin typeface="Calibri" panose="020F0502020204030204" pitchFamily="34" charset="0"/>
                <a:cs typeface="Calibri" panose="020F0502020204030204" pitchFamily="34" charset="0"/>
              </a:rPr>
              <a:t>označení </a:t>
            </a:r>
            <a:r>
              <a:rPr lang="cs-CZ" sz="2200" b="1" dirty="0">
                <a:latin typeface="Calibri" panose="020F0502020204030204" pitchFamily="34" charset="0"/>
                <a:cs typeface="Calibri" panose="020F0502020204030204" pitchFamily="34" charset="0"/>
              </a:rPr>
              <a:t>Kotlíkové dotace  – 3. kolo (117. výzva OP ŽP od </a:t>
            </a:r>
            <a:r>
              <a:rPr lang="cs-CZ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2019)</a:t>
            </a:r>
            <a:r>
              <a:rPr lang="cs-CZ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altLang="cs-CZ" sz="2200" kern="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FontTx/>
              <a:buNone/>
              <a:defRPr/>
            </a:pPr>
            <a:endParaRPr lang="cs-CZ" altLang="cs-CZ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Smlouva o poskytnutí dotace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096963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74663"/>
            <a:r>
              <a:rPr lang="cs-CZ" sz="2100" dirty="0">
                <a:latin typeface="Calibri" panose="020F0502020204030204" pitchFamily="34" charset="0"/>
                <a:cs typeface="Calibri" panose="020F0502020204030204" pitchFamily="34" charset="0"/>
              </a:rPr>
              <a:t>S úspěšnými žadateli bude podepsána </a:t>
            </a:r>
            <a:r>
              <a:rPr lang="cs-CZ" sz="2100" b="1" dirty="0">
                <a:latin typeface="Calibri" panose="020F0502020204030204" pitchFamily="34" charset="0"/>
                <a:cs typeface="Calibri" panose="020F0502020204030204" pitchFamily="34" charset="0"/>
              </a:rPr>
              <a:t>Smlouva o poskytnutí </a:t>
            </a:r>
            <a:r>
              <a:rPr lang="cs-CZ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dotace</a:t>
            </a:r>
          </a:p>
          <a:p>
            <a:pPr marL="474663"/>
            <a:r>
              <a:rPr lang="cs-CZ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Smlouva </a:t>
            </a:r>
            <a:r>
              <a:rPr lang="cs-CZ" sz="2100" dirty="0">
                <a:latin typeface="Calibri" panose="020F0502020204030204" pitchFamily="34" charset="0"/>
                <a:cs typeface="Calibri" panose="020F0502020204030204" pitchFamily="34" charset="0"/>
              </a:rPr>
              <a:t>bude </a:t>
            </a:r>
            <a:r>
              <a:rPr lang="cs-CZ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žadateli </a:t>
            </a:r>
            <a:r>
              <a:rPr lang="cs-CZ" sz="2100" dirty="0">
                <a:latin typeface="Calibri" panose="020F0502020204030204" pitchFamily="34" charset="0"/>
                <a:cs typeface="Calibri" panose="020F0502020204030204" pitchFamily="34" charset="0"/>
              </a:rPr>
              <a:t>zaslána na kontaktní e-mail uvedený v </a:t>
            </a:r>
            <a:r>
              <a:rPr lang="cs-CZ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žádosti</a:t>
            </a:r>
          </a:p>
          <a:p>
            <a:pPr marL="874713" lvl="1"/>
            <a:r>
              <a:rPr lang="cs-CZ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zabezpečena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heslem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proti neoprávněné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manipulaci </a:t>
            </a:r>
            <a:endParaRPr lang="cs-CZ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74713" lvl="1"/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 je povinen ji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zkontrolovat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vytisknout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ve 3 vyhotoveních,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všechny 3 výtisky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podepsat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a neprodleně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doručit nebo odeslat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zpět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poskytovateli dotace na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adresu</a:t>
            </a:r>
            <a:endParaRPr lang="cs-CZ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123825">
              <a:buNone/>
            </a:pPr>
            <a:endParaRPr lang="cs-CZ" sz="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2788" lvl="1" indent="-123825">
              <a:buNone/>
            </a:pP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	Krajský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úřad Olomouckého kraje</a:t>
            </a:r>
          </a:p>
          <a:p>
            <a:pPr marL="712788" lvl="1" indent="-123825">
              <a:buNone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		Oddělení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administrace kotlíkových dotací </a:t>
            </a:r>
          </a:p>
          <a:p>
            <a:pPr marL="712788" lvl="1" indent="-123825">
              <a:buNone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		Jeremenkova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40a</a:t>
            </a:r>
          </a:p>
          <a:p>
            <a:pPr marL="712788" lvl="1" indent="-123825">
              <a:buNone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		779 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00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Olomouc</a:t>
            </a:r>
          </a:p>
          <a:p>
            <a:pPr marL="712788" lvl="1" indent="-123825">
              <a:buNone/>
            </a:pPr>
            <a:endParaRPr lang="cs-CZ" sz="5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74713" lvl="1" algn="just"/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po podpisu ze strany zástupce Olomouckého kraje bude jeden kompletní výtisk Smlouvy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zaslán žadateli zpět</a:t>
            </a:r>
            <a:endParaRPr lang="cs-CZ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4663"/>
            <a:r>
              <a:rPr lang="cs-CZ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Ve Smlouvě bude stanovena </a:t>
            </a:r>
            <a:r>
              <a:rPr lang="cs-CZ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lhůta pro dokončení výměny</a:t>
            </a:r>
            <a:r>
              <a:rPr lang="cs-CZ" sz="2100" dirty="0">
                <a:latin typeface="Calibri" panose="020F0502020204030204" pitchFamily="34" charset="0"/>
                <a:cs typeface="Calibri" panose="020F0502020204030204" pitchFamily="34" charset="0"/>
              </a:rPr>
              <a:t> kotle a předložení vyúčtování dotace, která bude končit </a:t>
            </a:r>
            <a:r>
              <a:rPr lang="cs-CZ" sz="2100" b="1" dirty="0">
                <a:latin typeface="Calibri" panose="020F0502020204030204" pitchFamily="34" charset="0"/>
                <a:cs typeface="Calibri" panose="020F0502020204030204" pitchFamily="34" charset="0"/>
              </a:rPr>
              <a:t>následující rok posledním dnem měsíce, v němž byla žádost schválena Radou Olomouckého </a:t>
            </a:r>
            <a:r>
              <a:rPr lang="cs-CZ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kraje</a:t>
            </a:r>
            <a:br>
              <a:rPr lang="cs-CZ" sz="21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(např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. žádosti schválené v ROK 2. 9. 2019 budou mít termín realizace do 30. 9. 2020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9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Vyúčtování poskytnuté dotace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235837"/>
            <a:ext cx="8991600" cy="568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8150" lvl="2" defTabSz="895350"/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Vyúčtování se předkládá pouze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listinné podobě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 termínu dle Smlouvy</a:t>
            </a:r>
          </a:p>
          <a:p>
            <a:pPr marL="438150" lvl="2" defTabSz="895350"/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Předkládají se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kopie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všech dokumentů, </a:t>
            </a: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originály si příjemce ponechává</a:t>
            </a:r>
          </a:p>
          <a:p>
            <a:pPr marL="895350" lvl="3" defTabSz="895350"/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formulář Vyúčtování dílčího projektu</a:t>
            </a:r>
          </a:p>
          <a:p>
            <a:pPr marL="895350" lvl="3" defTabSz="895350"/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formulář Soupiska dokladů</a:t>
            </a:r>
          </a:p>
          <a:p>
            <a:pPr marL="895350" lvl="3" defTabSz="895350"/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daňové doklady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(faktury, účtenky, paragony apod.)</a:t>
            </a:r>
          </a:p>
          <a:p>
            <a:pPr marL="1409700" lvl="4" indent="-285750" defTabSz="895350">
              <a:buFont typeface="Wingdings" panose="05000000000000000000" pitchFamily="2" charset="2"/>
              <a:buChar char="§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musí být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označeny </a:t>
            </a:r>
            <a:r>
              <a:rPr lang="cs-CZ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. číslem </a:t>
            </a:r>
            <a:r>
              <a:rPr lang="cs-CZ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CZ.05.2.32/0.0/0.0/19_117/0009889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názvem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projektu „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Snížení emisí z lokálního vytápění rodinných domů v Olomouckém kraji </a:t>
            </a: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III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</a:p>
          <a:p>
            <a:pPr marL="1409700" lvl="4" indent="-285750" defTabSz="895350">
              <a:buFont typeface="Wingdings" panose="05000000000000000000" pitchFamily="2" charset="2"/>
              <a:buChar char="§"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dodavatel musí na faktuře uvést rozpis předmětu fakturace i fakturované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částky,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a to dle  následujícího členění (dle typu projektu): 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nový zdroj vytápění,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opatření na otopné soustavě,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úpravy spalinových cest,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úpravu kotelny,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akumulační nádobu,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specifikaci a náklady na neveřejnou část plynové přípojky,</a:t>
            </a:r>
          </a:p>
          <a:p>
            <a:pPr marL="1809750" lvl="5" defTabSz="895350"/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celkové náklady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plnění</a:t>
            </a:r>
          </a:p>
          <a:p>
            <a:pPr marL="1409700" lvl="4" indent="-285750" defTabSz="895350">
              <a:buFont typeface="Wingdings" panose="05000000000000000000" pitchFamily="2" charset="2"/>
              <a:buChar char="§"/>
            </a:pPr>
            <a:r>
              <a:rPr lang="cs-CZ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musí 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být vystaveny na příjemce dotace</a:t>
            </a:r>
          </a:p>
          <a:p>
            <a:pPr marL="1123950" lvl="4" indent="0" defTabSz="895350">
              <a:buNone/>
            </a:pP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52550" lvl="4" defTabSz="895350"/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defTabSz="895350"/>
            <a:endParaRPr lang="cs-CZ" sz="15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27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Vyúčtování poskytnuté dotace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306513"/>
            <a:ext cx="8991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doklad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o úhradě 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daňových dokladů – výpis z bankovního účtu (musí být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podepsáno příjemcem </a:t>
            </a:r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dotace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nebo příjmový pokladní doklad od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dodavatele</a:t>
            </a:r>
            <a:b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doklad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o instalaci a uvedení nového zdroje tepla do provozu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, v případě obnovitelných zdrojů energie vystavený oprávněnou osobou podle zákona </a:t>
            </a:r>
            <a:b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č. 406/2000 Sb., o hospodaření energií, a nařízení Evropského parlamentu a Rady (EU)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č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. 517/2014 ze dne 16. dubna 2014 o fluorovaných skleníkových plynech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a o 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zrušení nařízení (ES) č. 842/2006 (tepelná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čerpadla)</a:t>
            </a:r>
          </a:p>
          <a:p>
            <a:pPr marL="666750" lvl="3" indent="0" algn="just" defTabSz="895350">
              <a:buNone/>
            </a:pP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opie osvědčení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o získání profesní kvalifikace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, v případě obnovitelných zdrojů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energie</a:t>
            </a:r>
          </a:p>
          <a:p>
            <a:pPr marL="666750" lvl="3" indent="0" algn="just" defTabSz="895350">
              <a:buNone/>
            </a:pP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fotodokumentace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odstranění vyměňovaného (starého) zdroje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tepla</a:t>
            </a:r>
          </a:p>
          <a:p>
            <a:pPr marL="666750" lvl="3" indent="0" algn="just" defTabSz="895350">
              <a:buNone/>
            </a:pP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fotodokumentace 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instalace nového zdroje tepla, v relevantních případech jeho napojení na otopnou soustavu a na komínové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těleso</a:t>
            </a:r>
          </a:p>
          <a:p>
            <a:pPr marL="666750" lvl="3" indent="0" algn="just" defTabSz="895350">
              <a:buNone/>
            </a:pP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doklad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o likvidaci kotle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 (kotlového 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tělesa)</a:t>
            </a:r>
          </a:p>
          <a:p>
            <a:pPr marL="666750" lvl="3" indent="0" algn="just" defTabSz="895350">
              <a:buNone/>
            </a:pPr>
            <a:endParaRPr lang="cs-CZ" altLang="cs-CZ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95350" lvl="3" algn="just" defTabSz="895350"/>
            <a:r>
              <a:rPr lang="cs-CZ" altLang="cs-CZ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protokol </a:t>
            </a:r>
            <a:r>
              <a:rPr lang="cs-CZ" altLang="cs-CZ" sz="1700" b="1" dirty="0">
                <a:latin typeface="Calibri" panose="020F0502020204030204" pitchFamily="34" charset="0"/>
                <a:cs typeface="Calibri" panose="020F0502020204030204" pitchFamily="34" charset="0"/>
              </a:rPr>
              <a:t>o revizi spalinové cesty</a:t>
            </a:r>
            <a:r>
              <a:rPr lang="cs-CZ" altLang="cs-CZ" sz="1700" dirty="0">
                <a:latin typeface="Calibri" panose="020F0502020204030204" pitchFamily="34" charset="0"/>
                <a:cs typeface="Calibri" panose="020F0502020204030204" pitchFamily="34" charset="0"/>
              </a:rPr>
              <a:t> dle Vyhlášky č. 34/2016 o čištění, kontrole a revizi spalinové cesty (v případě, že je novým zdrojem tepla spalovací zdroj</a:t>
            </a:r>
            <a:r>
              <a:rPr lang="cs-CZ" altLang="cs-CZ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cs-CZ" sz="17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Kontroly/Udržitelnost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143000"/>
            <a:ext cx="8991600" cy="505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Poskytovatel dotace je oprávněn provádět fyzickou </a:t>
            </a:r>
            <a:r>
              <a:rPr lang="cs-CZ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kontrolu realizace dílčího </a:t>
            </a:r>
            <a:r>
              <a:rPr lang="cs-CZ" sz="2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projektu</a:t>
            </a:r>
            <a:r>
              <a:rPr 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ú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čelem je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poznání skutečného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stavu a jeho porovnání: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stavem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uvedeným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v 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žádosti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se stavem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deklarovaným při předložení vyúčtování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se stavem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 době udržitelnosti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Termín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kontroly je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standardně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 příjemcem dohodnut předem. </a:t>
            </a: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Příjemce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dotace je povinen </a:t>
            </a:r>
            <a:r>
              <a:rPr 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</a:t>
            </a:r>
            <a:r>
              <a:rPr lang="cs-CZ" sz="2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31. 12. </a:t>
            </a:r>
            <a:r>
              <a:rPr lang="cs-CZ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2028</a:t>
            </a:r>
            <a:r>
              <a:rPr 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zajistit řádný provoz a údržbu nového zdroje tepla v místě realizace dílčího projektu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realizovat kontrolu technického stavu a provozu kotle 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cs-CZ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Příjemce </a:t>
            </a: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 oprávněn v době udržitelnosti vyměnit předmět dotace za zdroj tepla se stejnými nebo lepšími ekologickými parametry, pokud jde o emise látek znečišťujících ovzduší. 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9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Semináře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76200" y="1143000"/>
            <a:ext cx="8991600" cy="505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505926"/>
              </p:ext>
            </p:extLst>
          </p:nvPr>
        </p:nvGraphicFramePr>
        <p:xfrm>
          <a:off x="609600" y="1254125"/>
          <a:ext cx="7924800" cy="4729899"/>
        </p:xfrm>
        <a:graphic>
          <a:graphicData uri="http://schemas.openxmlformats.org/drawingml/2006/table">
            <a:tbl>
              <a:tblPr/>
              <a:tblGrid>
                <a:gridCol w="1414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5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0851">
                  <a:extLst>
                    <a:ext uri="{9D8B030D-6E8A-4147-A177-3AD203B41FA5}">
                      <a16:colId xmlns:a16="http://schemas.microsoft.com/office/drawing/2014/main" val="2264258398"/>
                    </a:ext>
                  </a:extLst>
                </a:gridCol>
                <a:gridCol w="1293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7696">
                <a:tc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KDE</a:t>
                      </a:r>
                      <a:endParaRPr kumimoji="0" lang="cs-CZ" alt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Místo konání</a:t>
                      </a:r>
                      <a:endParaRPr kumimoji="0" lang="cs-CZ" alt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KDY</a:t>
                      </a: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V KOLIK</a:t>
                      </a:r>
                      <a:endParaRPr kumimoji="0" lang="cs-CZ" alt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110">
                <a:tc>
                  <a:txBody>
                    <a:bodyPr/>
                    <a:lstStyle/>
                    <a:p>
                      <a:pPr marL="21590" indent="-21590" algn="ctr">
                        <a:spcAft>
                          <a:spcPts val="0"/>
                        </a:spcAf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Lipník nad Bečvou  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Kulturní dům Echo, společenský sál, Novosady 1380, 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751 31 Lipník nad Bečvou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10:00 – 15:00</a:t>
                      </a: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489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Mohelnice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Mohelnické kulturní a sportovní centrum, s.r.o.,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Malý sál – Kino, Lazebnická 974/2, 789 85 Mohelnice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7. 5. 2019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Jeseník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Městský úřad Jeseník (budova IPOS), velká zasedací místnost, Karla Čapka 1147/10, 790 01 Jeseník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Šternberk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Kulturní dům Šternberk, konferenční sál,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Masarykova 307/20, 785 01 Šternberk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Přerov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Magistrát města Přerova, zasedací místnost – dvorní trakt v 1. patře, Smetanova 7, 750 02 Přerov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14. 5. 2019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489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Konice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Zámek Konice, zasedací místnost v 1. patře,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Kostelní 46, 798 52 Konice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15. 5. 2019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Uničov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Městské kulturní zařízení Uničov, malý sál,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Moravské náměstí 1143, 783 91 Uničov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16. 5. 2019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Hranice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Zámecký klub Hranice, Pernštejnské náměstí 1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(nad zámeckou zahradou), 753 01 Hranice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820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Litovel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Městský úřad Litovel, nám. Př. Otakara 779, 784 01 Litovel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Budova 2, velká zasedací místnost (1. patro)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21. 5. 2019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827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Šumperk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Městský úřad Šumperk, velká zasedací místnost, </a:t>
                      </a:r>
                      <a:b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Jesenická 31, 787 01 Šumperk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22. 5. 2019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482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Prostějov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Magistrát města Prostějova, oddělení Duha - Kulturní klub u hradeb (1. poschodí), Školní 4, 793 01 Prostějov 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27. 5. 2019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4953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Zábřeh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Střední škola, Základní škola, Mateřská škola a Dětský domov Zábřeh, Sušilova 40, 789 01 Zábřeh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29. 5. 2019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69875" indent="-269875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6987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69875" marR="0" lvl="0" indent="-2698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itchFamily="18" charset="0"/>
                          <a:cs typeface="Calibri" panose="020F0502020204030204" pitchFamily="34" charset="0"/>
                        </a:rPr>
                        <a:t>12:30 – 15:30</a:t>
                      </a:r>
                    </a:p>
                  </a:txBody>
                  <a:tcPr marL="42885" marR="42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94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Kontakty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-7620" y="11430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cs-CZ" sz="1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Odbor </a:t>
            </a:r>
            <a:r>
              <a:rPr lang="cs-CZ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strategického rozvoje </a:t>
            </a:r>
            <a:r>
              <a:rPr lang="cs-CZ" sz="1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kraje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Oddělení </a:t>
            </a:r>
            <a:r>
              <a:rPr lang="cs-CZ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administrace kotlíkových </a:t>
            </a:r>
            <a:r>
              <a:rPr lang="cs-CZ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dotací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cs-CZ" sz="1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Jeremenkova </a:t>
            </a:r>
            <a:r>
              <a:rPr lang="cs-CZ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40b </a:t>
            </a:r>
            <a:endParaRPr lang="cs-CZ" sz="18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cs-CZ" sz="18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cs-CZ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patro RCO</a:t>
            </a:r>
            <a:r>
              <a:rPr lang="cs-CZ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(výšková budova)</a:t>
            </a:r>
          </a:p>
          <a:p>
            <a:pPr marL="0" indent="0">
              <a:buFontTx/>
              <a:buNone/>
              <a:defRPr/>
            </a:pPr>
            <a:endParaRPr lang="cs-CZ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7675" indent="0">
              <a:buFontTx/>
              <a:buNone/>
              <a:defRPr/>
            </a:pP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Ing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 Martin Černocký 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585 508 233 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m.cernocky@olkraj.cz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Ing. Hana Bezděková, </a:t>
            </a:r>
            <a:r>
              <a:rPr lang="cs-CZ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585 508 393  	e-mail: h.bezdekova@olkraj.cz 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Ing. Jana Brožová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342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j.brozova@olkraj.cz 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Mgr. Michal Ďurica		tel.: 585 508 697 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m.durica@olkraj.cz 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Ing. Aneta Havlíčková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382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a.havlickova@olkraj.cz 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Ing. Zuzana Klemšová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441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z.klemsova@olkraj.cz 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Zdenka Valentová, </a:t>
            </a:r>
            <a:r>
              <a:rPr lang="cs-CZ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439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z.valentova@olkraj.cz</a:t>
            </a:r>
          </a:p>
          <a:p>
            <a:pPr marL="447675" indent="0">
              <a:buFontTx/>
              <a:buNone/>
              <a:defRPr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Ing. Vladimíra Vráželová	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tel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.: 585 508 447  </a:t>
            </a:r>
            <a:r>
              <a:rPr lang="cs-CZ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	e-mail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: v.vrazelova@olkraj.cz </a:t>
            </a:r>
          </a:p>
          <a:p>
            <a:pPr marL="0" indent="0">
              <a:buFontTx/>
              <a:buNone/>
              <a:defRPr/>
            </a:pPr>
            <a:endParaRPr lang="cs-CZ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kotlikovedotace@olkraj.cz</a:t>
            </a:r>
            <a:endParaRPr lang="cs-CZ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www.olkraj.cz/kotlikovedotace</a:t>
            </a:r>
          </a:p>
          <a:p>
            <a:pPr marL="0" indent="0">
              <a:buFontTx/>
              <a:buNone/>
              <a:defRPr/>
            </a:pPr>
            <a:endParaRPr lang="cs-CZ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Tx/>
              <a:buNone/>
              <a:defRPr/>
            </a:pPr>
            <a:endParaRPr lang="cs-CZ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66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Seznam výrobků a technologií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6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pic>
        <p:nvPicPr>
          <p:cNvPr id="8200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 r="3572" b="9135"/>
          <a:stretch>
            <a:fillRect/>
          </a:stretch>
        </p:blipFill>
        <p:spPr bwMode="auto">
          <a:xfrm>
            <a:off x="0" y="1323975"/>
            <a:ext cx="909002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Rukopis 1"/>
              <p14:cNvContentPartPr/>
              <p14:nvPr/>
            </p14:nvContentPartPr>
            <p14:xfrm>
              <a:off x="308463" y="2938566"/>
              <a:ext cx="567360" cy="26640"/>
            </p14:xfrm>
          </p:contentPart>
        </mc:Choice>
        <mc:Fallback xmlns="">
          <p:pic>
            <p:nvPicPr>
              <p:cNvPr id="2" name="Rukopis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0223" y="2842446"/>
                <a:ext cx="66384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" name="Rukopis 2"/>
              <p14:cNvContentPartPr/>
              <p14:nvPr/>
            </p14:nvContentPartPr>
            <p14:xfrm>
              <a:off x="1039983" y="2938926"/>
              <a:ext cx="693000" cy="22680"/>
            </p14:xfrm>
          </p:contentPart>
        </mc:Choice>
        <mc:Fallback xmlns="">
          <p:pic>
            <p:nvPicPr>
              <p:cNvPr id="3" name="Rukopis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91743" y="2842806"/>
                <a:ext cx="789120" cy="214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9" name="Nadpis 1"/>
          <p:cNvSpPr txBox="1">
            <a:spLocks/>
          </p:cNvSpPr>
          <p:nvPr/>
        </p:nvSpPr>
        <p:spPr bwMode="auto">
          <a:xfrm>
            <a:off x="76200" y="454025"/>
            <a:ext cx="91821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cs-CZ" sz="32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Seznam výrobků a technologií</a:t>
            </a:r>
            <a:endParaRPr lang="cs-CZ" altLang="cs-CZ" sz="32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8" name="Obrázek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" t="9718" r="25587" b="17992"/>
          <a:stretch/>
        </p:blipFill>
        <p:spPr bwMode="auto">
          <a:xfrm>
            <a:off x="58136" y="1143000"/>
            <a:ext cx="9006490" cy="500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Rukopis 1"/>
              <p14:cNvContentPartPr/>
              <p14:nvPr/>
            </p14:nvContentPartPr>
            <p14:xfrm>
              <a:off x="192543" y="4196766"/>
              <a:ext cx="2243160" cy="48600"/>
            </p14:xfrm>
          </p:contentPart>
        </mc:Choice>
        <mc:Fallback xmlns="">
          <p:pic>
            <p:nvPicPr>
              <p:cNvPr id="2" name="Rukopis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4663" y="4100646"/>
                <a:ext cx="2338920" cy="240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Seznam výrobků a technologií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6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5"/>
          <a:srcRect l="2646" t="8359" r="30351" b="11823"/>
          <a:stretch/>
        </p:blipFill>
        <p:spPr>
          <a:xfrm>
            <a:off x="457200" y="1074738"/>
            <a:ext cx="8382000" cy="5616666"/>
          </a:xfrm>
          <a:prstGeom prst="rect">
            <a:avLst/>
          </a:prstGeom>
        </p:spPr>
      </p:pic>
      <p:pic>
        <p:nvPicPr>
          <p:cNvPr id="8194" name="Obrázek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Rukopis 2"/>
              <p14:cNvContentPartPr/>
              <p14:nvPr/>
            </p14:nvContentPartPr>
            <p14:xfrm>
              <a:off x="519783" y="3195606"/>
              <a:ext cx="481680" cy="10440"/>
            </p14:xfrm>
          </p:contentPart>
        </mc:Choice>
        <mc:Fallback xmlns="">
          <p:pic>
            <p:nvPicPr>
              <p:cNvPr id="3" name="Rukopis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1903" y="3099486"/>
                <a:ext cx="577440" cy="20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" name="Rukopis 3"/>
              <p14:cNvContentPartPr/>
              <p14:nvPr/>
            </p14:nvContentPartPr>
            <p14:xfrm>
              <a:off x="538863" y="3561366"/>
              <a:ext cx="365760" cy="360"/>
            </p14:xfrm>
          </p:contentPart>
        </mc:Choice>
        <mc:Fallback xmlns="">
          <p:pic>
            <p:nvPicPr>
              <p:cNvPr id="4" name="Rukopis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0983" y="3465246"/>
                <a:ext cx="46188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Rukopis 5"/>
              <p14:cNvContentPartPr/>
              <p14:nvPr/>
            </p14:nvContentPartPr>
            <p14:xfrm>
              <a:off x="538863" y="3975366"/>
              <a:ext cx="491400" cy="720"/>
            </p14:xfrm>
          </p:contentPart>
        </mc:Choice>
        <mc:Fallback xmlns="">
          <p:pic>
            <p:nvPicPr>
              <p:cNvPr id="6" name="Rukopis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0983" y="3879246"/>
                <a:ext cx="587160" cy="19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16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Oprávněný žadatel o dotaci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2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366713" y="1563688"/>
            <a:ext cx="8447087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1200"/>
              </a:spcBef>
              <a:buFontTx/>
              <a:buNone/>
              <a:defRPr/>
            </a:pPr>
            <a:r>
              <a:rPr lang="cs-CZ" altLang="cs-CZ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Fyzická osoba, </a:t>
            </a: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která je </a:t>
            </a:r>
            <a:r>
              <a:rPr lang="cs-CZ" altLang="cs-CZ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vlastníkem/spoluvlastníkem</a:t>
            </a: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rodinného domu </a:t>
            </a: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nebo </a:t>
            </a:r>
            <a:r>
              <a:rPr lang="cs-CZ" altLang="cs-CZ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bytové jednotky</a:t>
            </a: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 rodinném domě, nevztahuje se na OSVČ.</a:t>
            </a:r>
          </a:p>
          <a:p>
            <a:pPr algn="ctr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https://nahlizenidokn.cuzk.cz/</a:t>
            </a:r>
            <a:endParaRPr lang="cs-CZ" altLang="cs-CZ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Tx/>
              <a:buNone/>
              <a:defRPr/>
            </a:pPr>
            <a:endParaRPr lang="cs-CZ" altLang="cs-CZ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 </a:t>
            </a:r>
            <a:r>
              <a:rPr lang="cs-CZ" altLang="cs-CZ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rodinný dům</a:t>
            </a:r>
            <a:r>
              <a:rPr lang="cs-CZ" altLang="cs-CZ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pro účely dotačního programu považuje:</a:t>
            </a: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stavba pro bydlení, v níž jsou </a:t>
            </a:r>
            <a:r>
              <a:rPr lang="cs-CZ" altLang="cs-CZ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nejvýše tři samostatné byty</a:t>
            </a:r>
            <a:r>
              <a:rPr lang="cs-CZ" alt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má nejvýše dvě nadzemní a jedno podzemní podlaží a podkroví</a:t>
            </a: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bytový dům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v němž jsou </a:t>
            </a:r>
            <a:r>
              <a:rPr lang="cs-CZ" altLang="cs-CZ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nejvýše tři samostatné byty</a:t>
            </a:r>
            <a:r>
              <a:rPr lang="cs-CZ" alt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obytná část zemědělské usedlosti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(statku), která splňuje definici pro byt </a:t>
            </a:r>
          </a:p>
          <a:p>
            <a:pPr algn="just">
              <a:spcBef>
                <a:spcPts val="1200"/>
              </a:spcBef>
              <a:buFontTx/>
              <a:buNone/>
              <a:defRPr/>
            </a:pPr>
            <a:endParaRPr lang="cs-CZ" alt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1200"/>
              </a:spcBef>
              <a:buFontTx/>
              <a:buNone/>
              <a:defRPr/>
            </a:pPr>
            <a:r>
              <a:rPr lang="cs-CZ" alt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Výměna zdroje vytápění v jiných typech staveb není podporována. </a:t>
            </a:r>
          </a:p>
          <a:p>
            <a:pPr>
              <a:buFontTx/>
              <a:buNone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Oprávněný žadatel o dotaci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40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9" name="Zástupný symbol pro obsah 2"/>
          <p:cNvSpPr txBox="1">
            <a:spLocks/>
          </p:cNvSpPr>
          <p:nvPr/>
        </p:nvSpPr>
        <p:spPr bwMode="auto">
          <a:xfrm>
            <a:off x="152400" y="1417638"/>
            <a:ext cx="85344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1200"/>
              </a:spcBef>
              <a:buFontTx/>
              <a:buNone/>
            </a:pPr>
            <a:r>
              <a:rPr lang="cs-CZ" alt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Další podmínky:</a:t>
            </a:r>
          </a:p>
          <a:p>
            <a:pPr marL="342900" indent="-342900" algn="just" eaLnBrk="1" hangingPunct="1">
              <a:spcBef>
                <a:spcPts val="1200"/>
              </a:spcBef>
            </a:pPr>
            <a:r>
              <a:rPr lang="cs-CZ" alt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rodinný dům je na území Olomouckého kraje</a:t>
            </a:r>
          </a:p>
          <a:p>
            <a:pPr marL="342900" indent="-342900" algn="just" eaLnBrk="1" hangingPunct="1">
              <a:spcBef>
                <a:spcPts val="1200"/>
              </a:spcBef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stávající rodinný dům/bytová jednotka v rodinném domě je vytápěn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kotlem na pevná paliva s ručním přikládáním </a:t>
            </a:r>
            <a:r>
              <a:rPr lang="cs-CZ" altLang="cs-CZ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nesplňujícím třídu 3, 4 nebo 5</a:t>
            </a:r>
            <a:r>
              <a:rPr lang="cs-CZ" alt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altLang="cs-CZ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plní/plnil funkci hlavního zdroje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 vytápění a </a:t>
            </a:r>
            <a:r>
              <a:rPr lang="cs-CZ" altLang="cs-CZ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je/byl prokazatelně v provozu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 před realizací výměny zdroje</a:t>
            </a:r>
          </a:p>
          <a:p>
            <a:pPr marL="342900" indent="-342900" algn="just" eaLnBrk="1" hangingPunct="1">
              <a:spcBef>
                <a:spcPts val="1200"/>
              </a:spcBef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rodinný dům/bytová jednotka není dotčena zástavním právem soudcovským, zástavním právem z rozhodnutí správního orgánu nebo zástavním právem exekutorským</a:t>
            </a:r>
          </a:p>
          <a:p>
            <a:pPr marL="342900" indent="-342900" algn="just" eaLnBrk="1" hangingPunct="1">
              <a:spcBef>
                <a:spcPts val="1200"/>
              </a:spcBef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 případech, kdy je v rodinném domě/bytové jednotce provozována </a:t>
            </a:r>
            <a:b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i drobná podnikatelská činnost, je povinnou součástí žádosti čestné prohlášení</a:t>
            </a:r>
            <a:endParaRPr lang="cs-CZ" altLang="cs-CZ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cs-CZ" alt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Obrázek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>
            <a:fillRect/>
          </a:stretch>
        </p:blipFill>
        <p:spPr bwMode="auto">
          <a:xfrm>
            <a:off x="7250113" y="6148388"/>
            <a:ext cx="18938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415925"/>
            <a:ext cx="9182100" cy="838200"/>
          </a:xfrm>
        </p:spPr>
        <p:txBody>
          <a:bodyPr/>
          <a:lstStyle/>
          <a:p>
            <a:pPr>
              <a:defRPr/>
            </a:pPr>
            <a:r>
              <a:rPr lang="cs-CZ" sz="32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Výše dotace</a:t>
            </a:r>
            <a:endParaRPr lang="cs-CZ" altLang="cs-CZ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38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34"/>
          <a:stretch>
            <a:fillRect/>
          </a:stretch>
        </p:blipFill>
        <p:spPr bwMode="auto">
          <a:xfrm>
            <a:off x="76200" y="106363"/>
            <a:ext cx="2438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8"/>
          <a:stretch>
            <a:fillRect/>
          </a:stretch>
        </p:blipFill>
        <p:spPr bwMode="auto">
          <a:xfrm>
            <a:off x="7315200" y="98425"/>
            <a:ext cx="1587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2222"/>
          <a:stretch/>
        </p:blipFill>
        <p:spPr>
          <a:xfrm>
            <a:off x="0" y="1066800"/>
            <a:ext cx="9144000" cy="5105400"/>
          </a:xfrm>
          <a:prstGeom prst="rect">
            <a:avLst/>
          </a:prstGeom>
        </p:spPr>
      </p:pic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12192" y="5536129"/>
            <a:ext cx="9131808" cy="78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cs-CZ" sz="18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 případě výměny kotle v obci, která byla Střednědobou strategií ochrany ovzduší označena jako prioritní území, bude výše podpory navýšena o </a:t>
            </a:r>
            <a:r>
              <a:rPr lang="cs-CZ" sz="1800" b="1" kern="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7 500,00 Kč</a:t>
            </a:r>
            <a:r>
              <a:rPr lang="cs-CZ" sz="18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90"/>
          <a:stretch/>
        </p:blipFill>
        <p:spPr>
          <a:xfrm>
            <a:off x="114794" y="1526762"/>
            <a:ext cx="1024128" cy="1177571"/>
          </a:xfrm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7" r="2009" b="2205"/>
          <a:stretch/>
        </p:blipFill>
        <p:spPr>
          <a:xfrm>
            <a:off x="116301" y="2685666"/>
            <a:ext cx="1022621" cy="1517947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133350" y="1094547"/>
            <a:ext cx="8915400" cy="325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cs-CZ" sz="1800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Žadatel může obdržet na jeden nový zdroj vytápění dotaci:</a:t>
            </a:r>
            <a:endParaRPr lang="cs-CZ" altLang="cs-CZ" sz="18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 bwMode="auto">
          <a:xfrm>
            <a:off x="1557528" y="1765649"/>
            <a:ext cx="4309872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75 %</a:t>
            </a:r>
            <a:r>
              <a:rPr lang="cs-CZ" sz="1800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způsobilých výdajů dílčího projektu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nejvýše však 95 000,00 Kč </a:t>
            </a:r>
            <a:r>
              <a:rPr lang="cs-CZ" sz="1800" b="1" kern="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kern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7 500,00 Kč</a:t>
            </a:r>
            <a:endParaRPr lang="cs-CZ" sz="1800" kern="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 bwMode="auto">
          <a:xfrm>
            <a:off x="1545598" y="3124200"/>
            <a:ext cx="4398002" cy="66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80 %</a:t>
            </a:r>
            <a:r>
              <a:rPr lang="cs-CZ" sz="1800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způsobilých výdajů dílčího projektu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nejvýše však 100 000,00 Kč </a:t>
            </a:r>
            <a:r>
              <a:rPr lang="cs-CZ" sz="1800" b="1" kern="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kern="0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</a:t>
            </a:r>
            <a:r>
              <a:rPr lang="cs-CZ" sz="1800" b="1" kern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500,00 Kč</a:t>
            </a:r>
            <a:endParaRPr lang="cs-CZ" sz="1800" b="1" kern="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endParaRPr lang="cs-CZ" sz="1800" b="1" kern="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9" t="9661" r="16419" b="11098"/>
          <a:stretch/>
        </p:blipFill>
        <p:spPr>
          <a:xfrm>
            <a:off x="114794" y="4191001"/>
            <a:ext cx="1024128" cy="1214340"/>
          </a:xfrm>
          <a:prstGeom prst="rect">
            <a:avLst/>
          </a:prstGeom>
        </p:spPr>
      </p:pic>
      <p:sp>
        <p:nvSpPr>
          <p:cNvPr id="15" name="Zástupný symbol pro obsah 2"/>
          <p:cNvSpPr txBox="1">
            <a:spLocks/>
          </p:cNvSpPr>
          <p:nvPr/>
        </p:nvSpPr>
        <p:spPr bwMode="auto">
          <a:xfrm>
            <a:off x="2695299" y="4623984"/>
            <a:ext cx="4554813" cy="70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80 %</a:t>
            </a:r>
            <a:r>
              <a:rPr lang="cs-CZ" sz="1800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způsobilých výdajů dílčího projektu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r>
              <a:rPr lang="cs-CZ" sz="1800" b="1" kern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nejvýše však 120 000,00 Kč </a:t>
            </a:r>
            <a:r>
              <a:rPr lang="cs-CZ" sz="1800" b="1" kern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cs-CZ" sz="1800" b="1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800" b="1" kern="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7 500,00 Kč</a:t>
            </a:r>
            <a:endParaRPr lang="cs-CZ" sz="1800" b="1" kern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/>
            </a:pPr>
            <a:endParaRPr lang="cs-CZ" sz="1800" kern="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5556" r="11111" b="14444"/>
          <a:stretch/>
        </p:blipFill>
        <p:spPr>
          <a:xfrm>
            <a:off x="1577445" y="4573781"/>
            <a:ext cx="937155" cy="83156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1192616" y="474288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800" b="1" kern="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+</a:t>
            </a:r>
            <a:endParaRPr lang="cs-CZ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1375</Words>
  <Application>Microsoft Office PowerPoint</Application>
  <PresentationFormat>Předvádění na obrazovce (4:3)</PresentationFormat>
  <Paragraphs>337</Paragraphs>
  <Slides>35</Slides>
  <Notes>35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40" baseType="lpstr">
      <vt:lpstr>Arial</vt:lpstr>
      <vt:lpstr>Calibri</vt:lpstr>
      <vt:lpstr>Times New Roman</vt:lpstr>
      <vt:lpstr>Wingdings</vt:lpstr>
      <vt:lpstr>Výchozí návrh</vt:lpstr>
      <vt:lpstr>  Dotační program  Kotlíkové dotace v Olomouckém kraji III.    </vt:lpstr>
      <vt:lpstr>Základní informace</vt:lpstr>
      <vt:lpstr>Předmět dotace</vt:lpstr>
      <vt:lpstr>Seznam výrobků a technologií</vt:lpstr>
      <vt:lpstr>Prezentace aplikace PowerPoint</vt:lpstr>
      <vt:lpstr>Seznam výrobků a technologií</vt:lpstr>
      <vt:lpstr>Oprávněný žadatel o dotaci</vt:lpstr>
      <vt:lpstr>Oprávněný žadatel o dotaci</vt:lpstr>
      <vt:lpstr>Výše dotace</vt:lpstr>
      <vt:lpstr>Prioritní obce</vt:lpstr>
      <vt:lpstr>Způsobilé výdaje</vt:lpstr>
      <vt:lpstr>Způsobilé výdaje</vt:lpstr>
      <vt:lpstr>Akumulační nádoby</vt:lpstr>
      <vt:lpstr>Nezpůsobilé výdaje</vt:lpstr>
      <vt:lpstr>Nezpůsobilé výdaje</vt:lpstr>
      <vt:lpstr>Předložení žádosti</vt:lpstr>
      <vt:lpstr>VYPLNĚNÍ elektronického formuláře žádosti</vt:lpstr>
      <vt:lpstr>VYPLNĚNÍ elektronického formuláře žádosti</vt:lpstr>
      <vt:lpstr>VYPLNĚNÍ elektronického formuláře žádosti</vt:lpstr>
      <vt:lpstr>VYPLNĚNÍ elektronického formuláře žádosti</vt:lpstr>
      <vt:lpstr>VYPLNĚNÍ elektronického formuláře žádosti</vt:lpstr>
      <vt:lpstr>Elektronická EVIDENCE žádosti</vt:lpstr>
      <vt:lpstr>DOLOŽENÍ žádosti v listinné podobě</vt:lpstr>
      <vt:lpstr>DOLOŽENÍ žádosti v listinné podobě</vt:lpstr>
      <vt:lpstr>DOLOŽENÍ žádosti v listinné podobě</vt:lpstr>
      <vt:lpstr>DOLOŽENÍ žádosti v listinné podobě</vt:lpstr>
      <vt:lpstr>DOLOŽENÍ žádosti v listinné podobě</vt:lpstr>
      <vt:lpstr>DOLOŽENÍ žádosti v listinné podobě</vt:lpstr>
      <vt:lpstr>Kontrola a schválení žádosti</vt:lpstr>
      <vt:lpstr>Smlouva o poskytnutí dotace</vt:lpstr>
      <vt:lpstr>Vyúčtování poskytnuté dotace</vt:lpstr>
      <vt:lpstr>Vyúčtování poskytnuté dotace</vt:lpstr>
      <vt:lpstr>Kontroly/Udržitelnost</vt:lpstr>
      <vt:lpstr>Semináře</vt:lpstr>
      <vt:lpstr>Kontakty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Černocký Martin</cp:lastModifiedBy>
  <cp:revision>394</cp:revision>
  <cp:lastPrinted>2017-08-25T05:20:30Z</cp:lastPrinted>
  <dcterms:created xsi:type="dcterms:W3CDTF">2008-01-15T11:19:01Z</dcterms:created>
  <dcterms:modified xsi:type="dcterms:W3CDTF">2019-05-07T11:08:43Z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