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08" r:id="rId2"/>
    <p:sldId id="391" r:id="rId3"/>
    <p:sldId id="409" r:id="rId4"/>
    <p:sldId id="411" r:id="rId5"/>
    <p:sldId id="410" r:id="rId6"/>
    <p:sldId id="392" r:id="rId7"/>
    <p:sldId id="393" r:id="rId8"/>
    <p:sldId id="333" r:id="rId9"/>
    <p:sldId id="404" r:id="rId10"/>
    <p:sldId id="405" r:id="rId11"/>
    <p:sldId id="406" r:id="rId12"/>
    <p:sldId id="407" r:id="rId13"/>
    <p:sldId id="408" r:id="rId14"/>
    <p:sldId id="390" r:id="rId15"/>
    <p:sldId id="402" r:id="rId16"/>
    <p:sldId id="395" r:id="rId17"/>
    <p:sldId id="396" r:id="rId18"/>
    <p:sldId id="397" r:id="rId19"/>
    <p:sldId id="398" r:id="rId20"/>
    <p:sldId id="399" r:id="rId21"/>
    <p:sldId id="401" r:id="rId22"/>
    <p:sldId id="412" r:id="rId23"/>
    <p:sldId id="400" r:id="rId24"/>
    <p:sldId id="264" r:id="rId2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00529C"/>
    <a:srgbClr val="FFFFFF"/>
    <a:srgbClr val="5FA4E5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Tmavý styl 2 – zvýraznění 3/zvýraznění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2898" y="-948"/>
      </p:cViewPr>
      <p:guideLst>
        <p:guide orient="horz" pos="3382"/>
        <p:guide pos="4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46C8F-3035-4AD6-BCB7-2126DC4915E7}" type="doc">
      <dgm:prSet loTypeId="urn:microsoft.com/office/officeart/2005/8/layout/lProcess1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0D7C7AF-FC5C-488C-8DCD-D0F4FDA2B595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dirty="0" smtClean="0"/>
            <a:t>Integrovaná výzva</a:t>
          </a:r>
          <a:endParaRPr lang="cs-CZ" dirty="0"/>
        </a:p>
      </dgm:t>
    </dgm:pt>
    <dgm:pt modelId="{059E4E05-B309-4636-A1C8-BA4A4E007CF4}" type="parTrans" cxnId="{A0EAC769-F31F-4DA0-BA6F-E3141D1B6C4E}">
      <dgm:prSet/>
      <dgm:spPr/>
      <dgm:t>
        <a:bodyPr/>
        <a:lstStyle/>
        <a:p>
          <a:endParaRPr lang="cs-CZ"/>
        </a:p>
      </dgm:t>
    </dgm:pt>
    <dgm:pt modelId="{A9A23A78-6BC3-477A-BAC4-480A7CF65B91}" type="sibTrans" cxnId="{A0EAC769-F31F-4DA0-BA6F-E3141D1B6C4E}">
      <dgm:prSet/>
      <dgm:spPr/>
      <dgm:t>
        <a:bodyPr/>
        <a:lstStyle/>
        <a:p>
          <a:endParaRPr lang="cs-CZ"/>
        </a:p>
      </dgm:t>
    </dgm:pt>
    <dgm:pt modelId="{28CA0EE3-50FE-4801-9D41-7C72CC59C1D9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pt-BR" b="1" dirty="0" smtClean="0">
              <a:effectLst/>
            </a:rPr>
            <a:t>Výzva ŘO IROP </a:t>
          </a:r>
          <a:r>
            <a:rPr lang="pt-BR" dirty="0" smtClean="0">
              <a:effectLst/>
            </a:rPr>
            <a:t>na integrované</a:t>
          </a:r>
          <a:endParaRPr lang="cs-CZ" dirty="0" smtClean="0">
            <a:effectLst/>
          </a:endParaRPr>
        </a:p>
        <a:p>
          <a:pPr>
            <a:spcAft>
              <a:spcPts val="0"/>
            </a:spcAft>
          </a:pPr>
          <a:r>
            <a:rPr lang="cs-CZ" dirty="0" smtClean="0">
              <a:effectLst/>
            </a:rPr>
            <a:t>projekty ITI</a:t>
          </a:r>
          <a:endParaRPr lang="cs-CZ" dirty="0"/>
        </a:p>
      </dgm:t>
    </dgm:pt>
    <dgm:pt modelId="{4946884E-55A0-4B5E-86F1-392D67AD877E}" type="parTrans" cxnId="{4880AED0-BC36-4126-81AE-87991F73EB16}">
      <dgm:prSet/>
      <dgm:spPr/>
      <dgm:t>
        <a:bodyPr/>
        <a:lstStyle/>
        <a:p>
          <a:endParaRPr lang="cs-CZ"/>
        </a:p>
      </dgm:t>
    </dgm:pt>
    <dgm:pt modelId="{800D7D1C-CB08-45A5-8051-A0DE30943410}" type="sibTrans" cxnId="{4880AED0-BC36-4126-81AE-87991F73EB16}">
      <dgm:prSet/>
      <dgm:spPr/>
      <dgm:t>
        <a:bodyPr/>
        <a:lstStyle/>
        <a:p>
          <a:endParaRPr lang="cs-CZ"/>
        </a:p>
      </dgm:t>
    </dgm:pt>
    <dgm:pt modelId="{700AA378-C0C6-4B77-8EE9-83650C1FCB4B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b="1" dirty="0" smtClean="0">
              <a:effectLst/>
            </a:rPr>
            <a:t>Výzva nositele ITI</a:t>
          </a:r>
        </a:p>
        <a:p>
          <a:pPr>
            <a:spcAft>
              <a:spcPts val="0"/>
            </a:spcAft>
          </a:pPr>
          <a:r>
            <a:rPr lang="cs-CZ" dirty="0" smtClean="0">
              <a:effectLst/>
            </a:rPr>
            <a:t>projektový záměr žadatele  → </a:t>
          </a:r>
          <a:r>
            <a:rPr lang="cs-CZ" b="1" dirty="0" smtClean="0">
              <a:effectLst/>
            </a:rPr>
            <a:t>stanovisko Řídicího výboru ITI</a:t>
          </a:r>
          <a:endParaRPr lang="cs-CZ" b="1" dirty="0"/>
        </a:p>
      </dgm:t>
    </dgm:pt>
    <dgm:pt modelId="{95BEB5FE-F0FF-4EBF-BC16-690670EC05B1}" type="parTrans" cxnId="{B6BD3452-98E5-4405-A59F-FD2073263915}">
      <dgm:prSet/>
      <dgm:spPr/>
      <dgm:t>
        <a:bodyPr/>
        <a:lstStyle/>
        <a:p>
          <a:endParaRPr lang="cs-CZ"/>
        </a:p>
      </dgm:t>
    </dgm:pt>
    <dgm:pt modelId="{B21839C4-794C-4888-9E77-B520E1CADD5B}" type="sibTrans" cxnId="{B6BD3452-98E5-4405-A59F-FD2073263915}">
      <dgm:prSet/>
      <dgm:spPr/>
      <dgm:t>
        <a:bodyPr/>
        <a:lstStyle/>
        <a:p>
          <a:endParaRPr lang="cs-CZ"/>
        </a:p>
      </dgm:t>
    </dgm:pt>
    <dgm:pt modelId="{C659D560-497B-4B8C-8515-FC767CC2BCA9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dirty="0" smtClean="0"/>
            <a:t>Individuální výzva</a:t>
          </a:r>
          <a:endParaRPr lang="cs-CZ" dirty="0"/>
        </a:p>
      </dgm:t>
    </dgm:pt>
    <dgm:pt modelId="{A4C9BA16-5D69-49F7-BDE9-F468AAB1E8A5}" type="parTrans" cxnId="{C50203C7-8077-4286-AD5B-BF61FBD63CA2}">
      <dgm:prSet/>
      <dgm:spPr/>
      <dgm:t>
        <a:bodyPr/>
        <a:lstStyle/>
        <a:p>
          <a:endParaRPr lang="cs-CZ"/>
        </a:p>
      </dgm:t>
    </dgm:pt>
    <dgm:pt modelId="{A5A6E8A7-1BEF-466C-8D78-5886C0C1171E}" type="sibTrans" cxnId="{C50203C7-8077-4286-AD5B-BF61FBD63CA2}">
      <dgm:prSet/>
      <dgm:spPr/>
      <dgm:t>
        <a:bodyPr/>
        <a:lstStyle/>
        <a:p>
          <a:endParaRPr lang="cs-CZ"/>
        </a:p>
      </dgm:t>
    </dgm:pt>
    <dgm:pt modelId="{3135D39B-F0F8-44A5-932A-B713D2B91D95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dirty="0" smtClean="0"/>
            <a:t>Výzva ŘO IROP</a:t>
          </a:r>
          <a:endParaRPr lang="cs-CZ" dirty="0"/>
        </a:p>
      </dgm:t>
    </dgm:pt>
    <dgm:pt modelId="{D28510A4-7DAD-4571-8CAB-446D5FBE5315}" type="parTrans" cxnId="{AF35C161-913C-430F-85DB-000F80564E93}">
      <dgm:prSet/>
      <dgm:spPr/>
      <dgm:t>
        <a:bodyPr/>
        <a:lstStyle/>
        <a:p>
          <a:endParaRPr lang="cs-CZ"/>
        </a:p>
      </dgm:t>
    </dgm:pt>
    <dgm:pt modelId="{52171000-67CC-4B2B-8187-4F649B7ACA5A}" type="sibTrans" cxnId="{AF35C161-913C-430F-85DB-000F80564E93}">
      <dgm:prSet/>
      <dgm:spPr/>
      <dgm:t>
        <a:bodyPr/>
        <a:lstStyle/>
        <a:p>
          <a:endParaRPr lang="cs-CZ"/>
        </a:p>
      </dgm:t>
    </dgm:pt>
    <dgm:pt modelId="{A3F9A7CB-2B74-4852-BE35-6A71295FB438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dirty="0" smtClean="0"/>
            <a:t>Žadatel podává žádost o podporu v MS2014+, konzultuje vše na CRR</a:t>
          </a:r>
          <a:endParaRPr lang="cs-CZ" dirty="0"/>
        </a:p>
      </dgm:t>
    </dgm:pt>
    <dgm:pt modelId="{86EA2EB7-04B1-40CB-8897-DA3606299573}" type="parTrans" cxnId="{A78BED35-DDC0-4267-B7AB-AD8E366921F1}">
      <dgm:prSet/>
      <dgm:spPr/>
      <dgm:t>
        <a:bodyPr/>
        <a:lstStyle/>
        <a:p>
          <a:endParaRPr lang="cs-CZ"/>
        </a:p>
      </dgm:t>
    </dgm:pt>
    <dgm:pt modelId="{4207BC2D-685E-4007-ABC4-B904458B9D34}" type="sibTrans" cxnId="{A78BED35-DDC0-4267-B7AB-AD8E366921F1}">
      <dgm:prSet/>
      <dgm:spPr/>
      <dgm:t>
        <a:bodyPr/>
        <a:lstStyle/>
        <a:p>
          <a:endParaRPr lang="cs-CZ"/>
        </a:p>
      </dgm:t>
    </dgm:pt>
    <dgm:pt modelId="{16CCC836-F5D3-4752-85B8-C254304B7FDB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b="1" dirty="0" smtClean="0">
              <a:effectLst/>
            </a:rPr>
            <a:t>Výzva ZS ITI</a:t>
          </a:r>
        </a:p>
        <a:p>
          <a:pPr>
            <a:spcAft>
              <a:spcPts val="0"/>
            </a:spcAft>
          </a:pPr>
          <a:r>
            <a:rPr lang="pl-PL" dirty="0" smtClean="0">
              <a:effectLst/>
            </a:rPr>
            <a:t>žádost o podporu v MS2014+</a:t>
          </a:r>
          <a:endParaRPr lang="cs-CZ" dirty="0"/>
        </a:p>
      </dgm:t>
    </dgm:pt>
    <dgm:pt modelId="{960D753C-595A-4194-8108-00A681CAF866}" type="parTrans" cxnId="{7C8DA492-328E-48D4-A3C0-62DC7B48F91F}">
      <dgm:prSet/>
      <dgm:spPr/>
      <dgm:t>
        <a:bodyPr/>
        <a:lstStyle/>
        <a:p>
          <a:endParaRPr lang="cs-CZ"/>
        </a:p>
      </dgm:t>
    </dgm:pt>
    <dgm:pt modelId="{F82FC0EA-F9F5-4C8F-870E-2004886D5E9C}" type="sibTrans" cxnId="{7C8DA492-328E-48D4-A3C0-62DC7B48F91F}">
      <dgm:prSet/>
      <dgm:spPr/>
      <dgm:t>
        <a:bodyPr/>
        <a:lstStyle/>
        <a:p>
          <a:endParaRPr lang="cs-CZ"/>
        </a:p>
      </dgm:t>
    </dgm:pt>
    <dgm:pt modelId="{D2FB4CD1-F262-475B-A03D-7DB53F81880C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b="1" dirty="0" smtClean="0">
              <a:effectLst/>
            </a:rPr>
            <a:t>Hodnocení žádostí o podporu</a:t>
          </a:r>
        </a:p>
        <a:p>
          <a:pPr>
            <a:spcAft>
              <a:spcPts val="0"/>
            </a:spcAft>
          </a:pPr>
          <a:r>
            <a:rPr lang="cs-CZ" b="1" dirty="0" smtClean="0">
              <a:effectLst/>
            </a:rPr>
            <a:t>ZS ITI </a:t>
          </a:r>
          <a:r>
            <a:rPr lang="cs-CZ" dirty="0" smtClean="0">
              <a:effectLst/>
            </a:rPr>
            <a:t>- kontrola formálních náležitostí</a:t>
          </a:r>
        </a:p>
        <a:p>
          <a:pPr>
            <a:spcAft>
              <a:spcPts val="0"/>
            </a:spcAft>
          </a:pPr>
          <a:r>
            <a:rPr lang="cs-CZ" dirty="0" smtClean="0">
              <a:effectLst/>
            </a:rPr>
            <a:t>a přijatelnosti; příp. věcné hodnocení</a:t>
          </a:r>
          <a:endParaRPr lang="cs-CZ" dirty="0"/>
        </a:p>
      </dgm:t>
    </dgm:pt>
    <dgm:pt modelId="{D2969549-44CE-491D-9671-B5F0E2001BB1}" type="parTrans" cxnId="{ABD11E75-26A3-4FB1-9C90-6EEF49EC4B49}">
      <dgm:prSet/>
      <dgm:spPr/>
      <dgm:t>
        <a:bodyPr/>
        <a:lstStyle/>
        <a:p>
          <a:endParaRPr lang="cs-CZ"/>
        </a:p>
      </dgm:t>
    </dgm:pt>
    <dgm:pt modelId="{85D31A37-35F2-49AB-AB7D-4D7780E8E95C}" type="sibTrans" cxnId="{ABD11E75-26A3-4FB1-9C90-6EEF49EC4B49}">
      <dgm:prSet/>
      <dgm:spPr/>
      <dgm:t>
        <a:bodyPr/>
        <a:lstStyle/>
        <a:p>
          <a:endParaRPr lang="cs-CZ"/>
        </a:p>
      </dgm:t>
    </dgm:pt>
    <dgm:pt modelId="{FAB96FA0-EE53-499B-97B4-4664CC7A43B1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b="1" dirty="0" smtClean="0">
              <a:effectLst/>
            </a:rPr>
            <a:t>CRR </a:t>
          </a:r>
          <a:r>
            <a:rPr lang="cs-CZ" dirty="0" smtClean="0">
              <a:effectLst/>
            </a:rPr>
            <a:t>- Závěrečné ověření způsobilosti projektu</a:t>
          </a:r>
          <a:endParaRPr lang="cs-CZ" dirty="0"/>
        </a:p>
      </dgm:t>
    </dgm:pt>
    <dgm:pt modelId="{EF672CD9-921C-4989-8DF6-11A6AE5E916A}" type="parTrans" cxnId="{39657C4F-806D-45D1-82ED-329D321CA431}">
      <dgm:prSet/>
      <dgm:spPr/>
      <dgm:t>
        <a:bodyPr/>
        <a:lstStyle/>
        <a:p>
          <a:endParaRPr lang="cs-CZ"/>
        </a:p>
      </dgm:t>
    </dgm:pt>
    <dgm:pt modelId="{E399F2C3-9DC9-4F55-970E-48899B473F14}" type="sibTrans" cxnId="{39657C4F-806D-45D1-82ED-329D321CA431}">
      <dgm:prSet/>
      <dgm:spPr/>
      <dgm:t>
        <a:bodyPr/>
        <a:lstStyle/>
        <a:p>
          <a:endParaRPr lang="cs-CZ"/>
        </a:p>
      </dgm:t>
    </dgm:pt>
    <dgm:pt modelId="{28D28FE9-A120-4C23-A557-3FC91BB4D77E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dirty="0" smtClean="0">
              <a:effectLst/>
            </a:rPr>
            <a:t>Další administrace projektu na CRR</a:t>
          </a:r>
          <a:endParaRPr lang="cs-CZ" dirty="0"/>
        </a:p>
      </dgm:t>
    </dgm:pt>
    <dgm:pt modelId="{2F23C670-9BA3-41C9-AEDA-005F421DA35F}" type="parTrans" cxnId="{9BFB4B2D-8CCB-437A-BAFB-88BCE87D0EC1}">
      <dgm:prSet/>
      <dgm:spPr/>
      <dgm:t>
        <a:bodyPr/>
        <a:lstStyle/>
        <a:p>
          <a:endParaRPr lang="cs-CZ"/>
        </a:p>
      </dgm:t>
    </dgm:pt>
    <dgm:pt modelId="{07EAC251-53C1-438E-9203-6859BA53A51D}" type="sibTrans" cxnId="{9BFB4B2D-8CCB-437A-BAFB-88BCE87D0EC1}">
      <dgm:prSet/>
      <dgm:spPr/>
      <dgm:t>
        <a:bodyPr/>
        <a:lstStyle/>
        <a:p>
          <a:endParaRPr lang="cs-CZ"/>
        </a:p>
      </dgm:t>
    </dgm:pt>
    <dgm:pt modelId="{4A1ED5A0-7F81-4967-AD5B-A69B9912A5C5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cs-CZ" dirty="0" smtClean="0"/>
            <a:t>Kompletní hodnocení žádosti i následná administrace projektu na CRR</a:t>
          </a:r>
          <a:endParaRPr lang="cs-CZ" dirty="0"/>
        </a:p>
      </dgm:t>
    </dgm:pt>
    <dgm:pt modelId="{E8438507-02CD-4655-8725-A8C3907C69C1}" type="parTrans" cxnId="{2726525A-0429-4D56-8111-470CD751E17C}">
      <dgm:prSet/>
      <dgm:spPr/>
      <dgm:t>
        <a:bodyPr/>
        <a:lstStyle/>
        <a:p>
          <a:endParaRPr lang="cs-CZ"/>
        </a:p>
      </dgm:t>
    </dgm:pt>
    <dgm:pt modelId="{425ED1F3-0142-4B87-9641-19C781582F81}" type="sibTrans" cxnId="{2726525A-0429-4D56-8111-470CD751E17C}">
      <dgm:prSet/>
      <dgm:spPr/>
      <dgm:t>
        <a:bodyPr/>
        <a:lstStyle/>
        <a:p>
          <a:endParaRPr lang="cs-CZ"/>
        </a:p>
      </dgm:t>
    </dgm:pt>
    <dgm:pt modelId="{6348839C-0BA7-4742-8CC8-071299AB1F7D}" type="pres">
      <dgm:prSet presAssocID="{BFC46C8F-3035-4AD6-BCB7-2126DC4915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349AFDE-62C7-4625-8E39-9A08BF7D60DF}" type="pres">
      <dgm:prSet presAssocID="{50D7C7AF-FC5C-488C-8DCD-D0F4FDA2B595}" presName="vertFlow" presStyleCnt="0"/>
      <dgm:spPr/>
      <dgm:t>
        <a:bodyPr/>
        <a:lstStyle/>
        <a:p>
          <a:endParaRPr lang="cs-CZ"/>
        </a:p>
      </dgm:t>
    </dgm:pt>
    <dgm:pt modelId="{17817AE7-7C3E-4693-B57D-5B484B76CF23}" type="pres">
      <dgm:prSet presAssocID="{50D7C7AF-FC5C-488C-8DCD-D0F4FDA2B595}" presName="header" presStyleLbl="node1" presStyleIdx="0" presStyleCnt="2" custScaleX="121399" custScaleY="103002"/>
      <dgm:spPr/>
      <dgm:t>
        <a:bodyPr/>
        <a:lstStyle/>
        <a:p>
          <a:endParaRPr lang="cs-CZ"/>
        </a:p>
      </dgm:t>
    </dgm:pt>
    <dgm:pt modelId="{6D096670-606C-4AA5-B1FD-D8D9003E8EE2}" type="pres">
      <dgm:prSet presAssocID="{4946884E-55A0-4B5E-86F1-392D67AD877E}" presName="parTrans" presStyleLbl="sibTrans2D1" presStyleIdx="0" presStyleCnt="9"/>
      <dgm:spPr/>
      <dgm:t>
        <a:bodyPr/>
        <a:lstStyle/>
        <a:p>
          <a:endParaRPr lang="cs-CZ"/>
        </a:p>
      </dgm:t>
    </dgm:pt>
    <dgm:pt modelId="{5BB79670-DEC0-4D78-9811-3C0381EBC196}" type="pres">
      <dgm:prSet presAssocID="{28CA0EE3-50FE-4801-9D41-7C72CC59C1D9}" presName="child" presStyleLbl="alignAccFollowNode1" presStyleIdx="0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F0A481-6643-42AC-A860-FC31604273C7}" type="pres">
      <dgm:prSet presAssocID="{800D7D1C-CB08-45A5-8051-A0DE30943410}" presName="sibTrans" presStyleLbl="sibTrans2D1" presStyleIdx="1" presStyleCnt="9"/>
      <dgm:spPr/>
      <dgm:t>
        <a:bodyPr/>
        <a:lstStyle/>
        <a:p>
          <a:endParaRPr lang="cs-CZ"/>
        </a:p>
      </dgm:t>
    </dgm:pt>
    <dgm:pt modelId="{17793B8F-50C4-4208-B6E1-3CE477FB13C2}" type="pres">
      <dgm:prSet presAssocID="{700AA378-C0C6-4B77-8EE9-83650C1FCB4B}" presName="child" presStyleLbl="alignAccFollowNode1" presStyleIdx="1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A02DEF-CBCF-4D46-8C93-659D0DDD2C6B}" type="pres">
      <dgm:prSet presAssocID="{B21839C4-794C-4888-9E77-B520E1CADD5B}" presName="sibTrans" presStyleLbl="sibTrans2D1" presStyleIdx="2" presStyleCnt="9"/>
      <dgm:spPr/>
      <dgm:t>
        <a:bodyPr/>
        <a:lstStyle/>
        <a:p>
          <a:endParaRPr lang="cs-CZ"/>
        </a:p>
      </dgm:t>
    </dgm:pt>
    <dgm:pt modelId="{59B1B4F2-3ABE-4D78-A99B-BFC10B4A103D}" type="pres">
      <dgm:prSet presAssocID="{16CCC836-F5D3-4752-85B8-C254304B7FDB}" presName="child" presStyleLbl="alignAccFollowNode1" presStyleIdx="2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CADA00A-D086-4B4D-8256-8171D64910F5}" type="pres">
      <dgm:prSet presAssocID="{F82FC0EA-F9F5-4C8F-870E-2004886D5E9C}" presName="sibTrans" presStyleLbl="sibTrans2D1" presStyleIdx="3" presStyleCnt="9"/>
      <dgm:spPr/>
      <dgm:t>
        <a:bodyPr/>
        <a:lstStyle/>
        <a:p>
          <a:endParaRPr lang="cs-CZ"/>
        </a:p>
      </dgm:t>
    </dgm:pt>
    <dgm:pt modelId="{41502ACC-85A5-4B17-9B7E-748CA726E5A9}" type="pres">
      <dgm:prSet presAssocID="{D2FB4CD1-F262-475B-A03D-7DB53F81880C}" presName="child" presStyleLbl="alignAccFollowNode1" presStyleIdx="3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74D1AC1-D078-443D-960C-31B2B9C72D74}" type="pres">
      <dgm:prSet presAssocID="{85D31A37-35F2-49AB-AB7D-4D7780E8E95C}" presName="sibTrans" presStyleLbl="sibTrans2D1" presStyleIdx="4" presStyleCnt="9"/>
      <dgm:spPr/>
      <dgm:t>
        <a:bodyPr/>
        <a:lstStyle/>
        <a:p>
          <a:endParaRPr lang="cs-CZ"/>
        </a:p>
      </dgm:t>
    </dgm:pt>
    <dgm:pt modelId="{28044A1B-06E5-4BAA-849A-F91EB9543159}" type="pres">
      <dgm:prSet presAssocID="{FAB96FA0-EE53-499B-97B4-4664CC7A43B1}" presName="child" presStyleLbl="alignAccFollowNode1" presStyleIdx="4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7A45513-8BF4-4CCF-8384-F680F5468DFB}" type="pres">
      <dgm:prSet presAssocID="{E399F2C3-9DC9-4F55-970E-48899B473F14}" presName="sibTrans" presStyleLbl="sibTrans2D1" presStyleIdx="5" presStyleCnt="9"/>
      <dgm:spPr/>
      <dgm:t>
        <a:bodyPr/>
        <a:lstStyle/>
        <a:p>
          <a:endParaRPr lang="cs-CZ"/>
        </a:p>
      </dgm:t>
    </dgm:pt>
    <dgm:pt modelId="{F8CED92F-8585-4E44-83B5-01AD45B1602A}" type="pres">
      <dgm:prSet presAssocID="{28D28FE9-A120-4C23-A557-3FC91BB4D77E}" presName="child" presStyleLbl="alignAccFollowNode1" presStyleIdx="5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0E1D612-87D3-456C-ADD5-89BFB28D179B}" type="pres">
      <dgm:prSet presAssocID="{50D7C7AF-FC5C-488C-8DCD-D0F4FDA2B595}" presName="hSp" presStyleCnt="0"/>
      <dgm:spPr/>
      <dgm:t>
        <a:bodyPr/>
        <a:lstStyle/>
        <a:p>
          <a:endParaRPr lang="cs-CZ"/>
        </a:p>
      </dgm:t>
    </dgm:pt>
    <dgm:pt modelId="{80F071E8-637F-4866-B1A2-B6F333E49778}" type="pres">
      <dgm:prSet presAssocID="{C659D560-497B-4B8C-8515-FC767CC2BCA9}" presName="vertFlow" presStyleCnt="0"/>
      <dgm:spPr/>
      <dgm:t>
        <a:bodyPr/>
        <a:lstStyle/>
        <a:p>
          <a:endParaRPr lang="cs-CZ"/>
        </a:p>
      </dgm:t>
    </dgm:pt>
    <dgm:pt modelId="{7EB6339E-BF2E-47D7-B287-4E1993F01C5F}" type="pres">
      <dgm:prSet presAssocID="{C659D560-497B-4B8C-8515-FC767CC2BCA9}" presName="header" presStyleLbl="node1" presStyleIdx="1" presStyleCnt="2" custScaleX="121399" custScaleY="109640"/>
      <dgm:spPr/>
      <dgm:t>
        <a:bodyPr/>
        <a:lstStyle/>
        <a:p>
          <a:endParaRPr lang="cs-CZ"/>
        </a:p>
      </dgm:t>
    </dgm:pt>
    <dgm:pt modelId="{F2DA4C9C-D385-4F2A-A01D-7DBECBBE826D}" type="pres">
      <dgm:prSet presAssocID="{D28510A4-7DAD-4571-8CAB-446D5FBE5315}" presName="parTrans" presStyleLbl="sibTrans2D1" presStyleIdx="6" presStyleCnt="9"/>
      <dgm:spPr/>
      <dgm:t>
        <a:bodyPr/>
        <a:lstStyle/>
        <a:p>
          <a:endParaRPr lang="cs-CZ"/>
        </a:p>
      </dgm:t>
    </dgm:pt>
    <dgm:pt modelId="{704DF96B-7CB8-49FA-A60E-C9F5CBB93A6E}" type="pres">
      <dgm:prSet presAssocID="{3135D39B-F0F8-44A5-932A-B713D2B91D95}" presName="child" presStyleLbl="alignAccFollowNode1" presStyleIdx="6" presStyleCnt="9" custScaleX="104912" custScaleY="9592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FAD907-2AB7-4FFC-967C-D4C939EC9C8A}" type="pres">
      <dgm:prSet presAssocID="{52171000-67CC-4B2B-8187-4F649B7ACA5A}" presName="sibTrans" presStyleLbl="sibTrans2D1" presStyleIdx="7" presStyleCnt="9"/>
      <dgm:spPr/>
      <dgm:t>
        <a:bodyPr/>
        <a:lstStyle/>
        <a:p>
          <a:endParaRPr lang="cs-CZ"/>
        </a:p>
      </dgm:t>
    </dgm:pt>
    <dgm:pt modelId="{C1778F0A-4167-403B-A589-4F4F91EA8227}" type="pres">
      <dgm:prSet presAssocID="{A3F9A7CB-2B74-4852-BE35-6A71295FB438}" presName="child" presStyleLbl="alignAccFollowNode1" presStyleIdx="7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9456493-6E3E-4A37-B3BD-7517455C39D1}" type="pres">
      <dgm:prSet presAssocID="{4207BC2D-685E-4007-ABC4-B904458B9D34}" presName="sibTrans" presStyleLbl="sibTrans2D1" presStyleIdx="8" presStyleCnt="9"/>
      <dgm:spPr/>
      <dgm:t>
        <a:bodyPr/>
        <a:lstStyle/>
        <a:p>
          <a:endParaRPr lang="cs-CZ"/>
        </a:p>
      </dgm:t>
    </dgm:pt>
    <dgm:pt modelId="{EAAEA742-B904-4877-8B1C-BB8AC54D7B12}" type="pres">
      <dgm:prSet presAssocID="{4A1ED5A0-7F81-4967-AD5B-A69B9912A5C5}" presName="child" presStyleLbl="alignAccFollowNode1" presStyleIdx="8" presStyleCnt="9" custScaleX="10491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9657C4F-806D-45D1-82ED-329D321CA431}" srcId="{50D7C7AF-FC5C-488C-8DCD-D0F4FDA2B595}" destId="{FAB96FA0-EE53-499B-97B4-4664CC7A43B1}" srcOrd="4" destOrd="0" parTransId="{EF672CD9-921C-4989-8DF6-11A6AE5E916A}" sibTransId="{E399F2C3-9DC9-4F55-970E-48899B473F14}"/>
    <dgm:cxn modelId="{8E90D661-929B-40E7-82D0-6FF46A59A5E2}" type="presOf" srcId="{28CA0EE3-50FE-4801-9D41-7C72CC59C1D9}" destId="{5BB79670-DEC0-4D78-9811-3C0381EBC196}" srcOrd="0" destOrd="0" presId="urn:microsoft.com/office/officeart/2005/8/layout/lProcess1"/>
    <dgm:cxn modelId="{0C7EEEC7-93C6-4DC2-BB8D-A82F02A20E05}" type="presOf" srcId="{E399F2C3-9DC9-4F55-970E-48899B473F14}" destId="{C7A45513-8BF4-4CCF-8384-F680F5468DFB}" srcOrd="0" destOrd="0" presId="urn:microsoft.com/office/officeart/2005/8/layout/lProcess1"/>
    <dgm:cxn modelId="{C95BA172-A44A-4EDD-9FE3-4A871B7D0C64}" type="presOf" srcId="{A3F9A7CB-2B74-4852-BE35-6A71295FB438}" destId="{C1778F0A-4167-403B-A589-4F4F91EA8227}" srcOrd="0" destOrd="0" presId="urn:microsoft.com/office/officeart/2005/8/layout/lProcess1"/>
    <dgm:cxn modelId="{5021DB3B-D612-45A6-A5E6-82C86D054041}" type="presOf" srcId="{4207BC2D-685E-4007-ABC4-B904458B9D34}" destId="{C9456493-6E3E-4A37-B3BD-7517455C39D1}" srcOrd="0" destOrd="0" presId="urn:microsoft.com/office/officeart/2005/8/layout/lProcess1"/>
    <dgm:cxn modelId="{74E8D4E8-0452-4945-B894-7CBD81D26472}" type="presOf" srcId="{3135D39B-F0F8-44A5-932A-B713D2B91D95}" destId="{704DF96B-7CB8-49FA-A60E-C9F5CBB93A6E}" srcOrd="0" destOrd="0" presId="urn:microsoft.com/office/officeart/2005/8/layout/lProcess1"/>
    <dgm:cxn modelId="{947B545A-47F6-4129-8D5C-4BC60DA0328C}" type="presOf" srcId="{50D7C7AF-FC5C-488C-8DCD-D0F4FDA2B595}" destId="{17817AE7-7C3E-4693-B57D-5B484B76CF23}" srcOrd="0" destOrd="0" presId="urn:microsoft.com/office/officeart/2005/8/layout/lProcess1"/>
    <dgm:cxn modelId="{1BF2945E-5D86-4EC8-B913-D8F3BD9F450B}" type="presOf" srcId="{800D7D1C-CB08-45A5-8051-A0DE30943410}" destId="{D8F0A481-6643-42AC-A860-FC31604273C7}" srcOrd="0" destOrd="0" presId="urn:microsoft.com/office/officeart/2005/8/layout/lProcess1"/>
    <dgm:cxn modelId="{9BFB4B2D-8CCB-437A-BAFB-88BCE87D0EC1}" srcId="{50D7C7AF-FC5C-488C-8DCD-D0F4FDA2B595}" destId="{28D28FE9-A120-4C23-A557-3FC91BB4D77E}" srcOrd="5" destOrd="0" parTransId="{2F23C670-9BA3-41C9-AEDA-005F421DA35F}" sibTransId="{07EAC251-53C1-438E-9203-6859BA53A51D}"/>
    <dgm:cxn modelId="{63854C7D-DE37-46B8-875B-3CE7C324A941}" type="presOf" srcId="{D2FB4CD1-F262-475B-A03D-7DB53F81880C}" destId="{41502ACC-85A5-4B17-9B7E-748CA726E5A9}" srcOrd="0" destOrd="0" presId="urn:microsoft.com/office/officeart/2005/8/layout/lProcess1"/>
    <dgm:cxn modelId="{B6BD3452-98E5-4405-A59F-FD2073263915}" srcId="{50D7C7AF-FC5C-488C-8DCD-D0F4FDA2B595}" destId="{700AA378-C0C6-4B77-8EE9-83650C1FCB4B}" srcOrd="1" destOrd="0" parTransId="{95BEB5FE-F0FF-4EBF-BC16-690670EC05B1}" sibTransId="{B21839C4-794C-4888-9E77-B520E1CADD5B}"/>
    <dgm:cxn modelId="{F10973F3-CB76-4A08-AFBF-326735F44DDE}" type="presOf" srcId="{52171000-67CC-4B2B-8187-4F649B7ACA5A}" destId="{60FAD907-2AB7-4FFC-967C-D4C939EC9C8A}" srcOrd="0" destOrd="0" presId="urn:microsoft.com/office/officeart/2005/8/layout/lProcess1"/>
    <dgm:cxn modelId="{ABD11E75-26A3-4FB1-9C90-6EEF49EC4B49}" srcId="{50D7C7AF-FC5C-488C-8DCD-D0F4FDA2B595}" destId="{D2FB4CD1-F262-475B-A03D-7DB53F81880C}" srcOrd="3" destOrd="0" parTransId="{D2969549-44CE-491D-9671-B5F0E2001BB1}" sibTransId="{85D31A37-35F2-49AB-AB7D-4D7780E8E95C}"/>
    <dgm:cxn modelId="{52809E14-4B9C-49B0-852F-FE283E67623D}" type="presOf" srcId="{28D28FE9-A120-4C23-A557-3FC91BB4D77E}" destId="{F8CED92F-8585-4E44-83B5-01AD45B1602A}" srcOrd="0" destOrd="0" presId="urn:microsoft.com/office/officeart/2005/8/layout/lProcess1"/>
    <dgm:cxn modelId="{2726525A-0429-4D56-8111-470CD751E17C}" srcId="{C659D560-497B-4B8C-8515-FC767CC2BCA9}" destId="{4A1ED5A0-7F81-4967-AD5B-A69B9912A5C5}" srcOrd="2" destOrd="0" parTransId="{E8438507-02CD-4655-8725-A8C3907C69C1}" sibTransId="{425ED1F3-0142-4B87-9641-19C781582F81}"/>
    <dgm:cxn modelId="{F5745D92-BC53-4189-AD70-5539BFFF7EFB}" type="presOf" srcId="{16CCC836-F5D3-4752-85B8-C254304B7FDB}" destId="{59B1B4F2-3ABE-4D78-A99B-BFC10B4A103D}" srcOrd="0" destOrd="0" presId="urn:microsoft.com/office/officeart/2005/8/layout/lProcess1"/>
    <dgm:cxn modelId="{AF35C161-913C-430F-85DB-000F80564E93}" srcId="{C659D560-497B-4B8C-8515-FC767CC2BCA9}" destId="{3135D39B-F0F8-44A5-932A-B713D2B91D95}" srcOrd="0" destOrd="0" parTransId="{D28510A4-7DAD-4571-8CAB-446D5FBE5315}" sibTransId="{52171000-67CC-4B2B-8187-4F649B7ACA5A}"/>
    <dgm:cxn modelId="{27E55FAE-1981-4116-91EB-FD8AF290C30B}" type="presOf" srcId="{F82FC0EA-F9F5-4C8F-870E-2004886D5E9C}" destId="{6CADA00A-D086-4B4D-8256-8171D64910F5}" srcOrd="0" destOrd="0" presId="urn:microsoft.com/office/officeart/2005/8/layout/lProcess1"/>
    <dgm:cxn modelId="{4880AED0-BC36-4126-81AE-87991F73EB16}" srcId="{50D7C7AF-FC5C-488C-8DCD-D0F4FDA2B595}" destId="{28CA0EE3-50FE-4801-9D41-7C72CC59C1D9}" srcOrd="0" destOrd="0" parTransId="{4946884E-55A0-4B5E-86F1-392D67AD877E}" sibTransId="{800D7D1C-CB08-45A5-8051-A0DE30943410}"/>
    <dgm:cxn modelId="{6065886B-23D5-45E5-8917-48F9C0908FC8}" type="presOf" srcId="{B21839C4-794C-4888-9E77-B520E1CADD5B}" destId="{68A02DEF-CBCF-4D46-8C93-659D0DDD2C6B}" srcOrd="0" destOrd="0" presId="urn:microsoft.com/office/officeart/2005/8/layout/lProcess1"/>
    <dgm:cxn modelId="{A78BED35-DDC0-4267-B7AB-AD8E366921F1}" srcId="{C659D560-497B-4B8C-8515-FC767CC2BCA9}" destId="{A3F9A7CB-2B74-4852-BE35-6A71295FB438}" srcOrd="1" destOrd="0" parTransId="{86EA2EB7-04B1-40CB-8897-DA3606299573}" sibTransId="{4207BC2D-685E-4007-ABC4-B904458B9D34}"/>
    <dgm:cxn modelId="{A0EAC769-F31F-4DA0-BA6F-E3141D1B6C4E}" srcId="{BFC46C8F-3035-4AD6-BCB7-2126DC4915E7}" destId="{50D7C7AF-FC5C-488C-8DCD-D0F4FDA2B595}" srcOrd="0" destOrd="0" parTransId="{059E4E05-B309-4636-A1C8-BA4A4E007CF4}" sibTransId="{A9A23A78-6BC3-477A-BAC4-480A7CF65B91}"/>
    <dgm:cxn modelId="{4594832D-C888-4B6E-B2D4-B724D55AD4FB}" type="presOf" srcId="{D28510A4-7DAD-4571-8CAB-446D5FBE5315}" destId="{F2DA4C9C-D385-4F2A-A01D-7DBECBBE826D}" srcOrd="0" destOrd="0" presId="urn:microsoft.com/office/officeart/2005/8/layout/lProcess1"/>
    <dgm:cxn modelId="{39B06FA9-BFD6-43E4-A457-ACCEE18E056D}" type="presOf" srcId="{4A1ED5A0-7F81-4967-AD5B-A69B9912A5C5}" destId="{EAAEA742-B904-4877-8B1C-BB8AC54D7B12}" srcOrd="0" destOrd="0" presId="urn:microsoft.com/office/officeart/2005/8/layout/lProcess1"/>
    <dgm:cxn modelId="{C50203C7-8077-4286-AD5B-BF61FBD63CA2}" srcId="{BFC46C8F-3035-4AD6-BCB7-2126DC4915E7}" destId="{C659D560-497B-4B8C-8515-FC767CC2BCA9}" srcOrd="1" destOrd="0" parTransId="{A4C9BA16-5D69-49F7-BDE9-F468AAB1E8A5}" sibTransId="{A5A6E8A7-1BEF-466C-8D78-5886C0C1171E}"/>
    <dgm:cxn modelId="{7C8DA492-328E-48D4-A3C0-62DC7B48F91F}" srcId="{50D7C7AF-FC5C-488C-8DCD-D0F4FDA2B595}" destId="{16CCC836-F5D3-4752-85B8-C254304B7FDB}" srcOrd="2" destOrd="0" parTransId="{960D753C-595A-4194-8108-00A681CAF866}" sibTransId="{F82FC0EA-F9F5-4C8F-870E-2004886D5E9C}"/>
    <dgm:cxn modelId="{8AAD74AE-BA00-47BF-91FC-E21A6F947FD3}" type="presOf" srcId="{C659D560-497B-4B8C-8515-FC767CC2BCA9}" destId="{7EB6339E-BF2E-47D7-B287-4E1993F01C5F}" srcOrd="0" destOrd="0" presId="urn:microsoft.com/office/officeart/2005/8/layout/lProcess1"/>
    <dgm:cxn modelId="{FC4A5986-FE89-41A2-B9AE-F79AC86E9135}" type="presOf" srcId="{85D31A37-35F2-49AB-AB7D-4D7780E8E95C}" destId="{474D1AC1-D078-443D-960C-31B2B9C72D74}" srcOrd="0" destOrd="0" presId="urn:microsoft.com/office/officeart/2005/8/layout/lProcess1"/>
    <dgm:cxn modelId="{9D82F725-18D8-4C60-9837-4CE34BC11362}" type="presOf" srcId="{BFC46C8F-3035-4AD6-BCB7-2126DC4915E7}" destId="{6348839C-0BA7-4742-8CC8-071299AB1F7D}" srcOrd="0" destOrd="0" presId="urn:microsoft.com/office/officeart/2005/8/layout/lProcess1"/>
    <dgm:cxn modelId="{CAF793F2-1DCC-4893-99E5-0CEA5C596C13}" type="presOf" srcId="{4946884E-55A0-4B5E-86F1-392D67AD877E}" destId="{6D096670-606C-4AA5-B1FD-D8D9003E8EE2}" srcOrd="0" destOrd="0" presId="urn:microsoft.com/office/officeart/2005/8/layout/lProcess1"/>
    <dgm:cxn modelId="{6F896705-4760-4B6E-BF53-5C1198B3D3B6}" type="presOf" srcId="{700AA378-C0C6-4B77-8EE9-83650C1FCB4B}" destId="{17793B8F-50C4-4208-B6E1-3CE477FB13C2}" srcOrd="0" destOrd="0" presId="urn:microsoft.com/office/officeart/2005/8/layout/lProcess1"/>
    <dgm:cxn modelId="{C5D7B3FD-4BA9-48B3-9D39-4EBB8C7C1738}" type="presOf" srcId="{FAB96FA0-EE53-499B-97B4-4664CC7A43B1}" destId="{28044A1B-06E5-4BAA-849A-F91EB9543159}" srcOrd="0" destOrd="0" presId="urn:microsoft.com/office/officeart/2005/8/layout/lProcess1"/>
    <dgm:cxn modelId="{AD52223D-A361-4626-A6A4-F72EB75482F8}" type="presParOf" srcId="{6348839C-0BA7-4742-8CC8-071299AB1F7D}" destId="{C349AFDE-62C7-4625-8E39-9A08BF7D60DF}" srcOrd="0" destOrd="0" presId="urn:microsoft.com/office/officeart/2005/8/layout/lProcess1"/>
    <dgm:cxn modelId="{753FDC74-D8AF-46AC-B493-28D2D8CE3D36}" type="presParOf" srcId="{C349AFDE-62C7-4625-8E39-9A08BF7D60DF}" destId="{17817AE7-7C3E-4693-B57D-5B484B76CF23}" srcOrd="0" destOrd="0" presId="urn:microsoft.com/office/officeart/2005/8/layout/lProcess1"/>
    <dgm:cxn modelId="{3D88F2E8-1CE0-4E6E-BD6F-4CE23524DBEB}" type="presParOf" srcId="{C349AFDE-62C7-4625-8E39-9A08BF7D60DF}" destId="{6D096670-606C-4AA5-B1FD-D8D9003E8EE2}" srcOrd="1" destOrd="0" presId="urn:microsoft.com/office/officeart/2005/8/layout/lProcess1"/>
    <dgm:cxn modelId="{D069B865-F078-4072-A94D-8B10DC403C70}" type="presParOf" srcId="{C349AFDE-62C7-4625-8E39-9A08BF7D60DF}" destId="{5BB79670-DEC0-4D78-9811-3C0381EBC196}" srcOrd="2" destOrd="0" presId="urn:microsoft.com/office/officeart/2005/8/layout/lProcess1"/>
    <dgm:cxn modelId="{404A1659-C1C4-4EE4-82DF-D6A335E1D1F0}" type="presParOf" srcId="{C349AFDE-62C7-4625-8E39-9A08BF7D60DF}" destId="{D8F0A481-6643-42AC-A860-FC31604273C7}" srcOrd="3" destOrd="0" presId="urn:microsoft.com/office/officeart/2005/8/layout/lProcess1"/>
    <dgm:cxn modelId="{43DF2868-EF8D-4995-B8F7-16EE4C189D46}" type="presParOf" srcId="{C349AFDE-62C7-4625-8E39-9A08BF7D60DF}" destId="{17793B8F-50C4-4208-B6E1-3CE477FB13C2}" srcOrd="4" destOrd="0" presId="urn:microsoft.com/office/officeart/2005/8/layout/lProcess1"/>
    <dgm:cxn modelId="{F64B437D-966A-4816-9252-0AD62CDB9ACB}" type="presParOf" srcId="{C349AFDE-62C7-4625-8E39-9A08BF7D60DF}" destId="{68A02DEF-CBCF-4D46-8C93-659D0DDD2C6B}" srcOrd="5" destOrd="0" presId="urn:microsoft.com/office/officeart/2005/8/layout/lProcess1"/>
    <dgm:cxn modelId="{1D4BC1E4-A030-4099-86BC-131D68DDBC3C}" type="presParOf" srcId="{C349AFDE-62C7-4625-8E39-9A08BF7D60DF}" destId="{59B1B4F2-3ABE-4D78-A99B-BFC10B4A103D}" srcOrd="6" destOrd="0" presId="urn:microsoft.com/office/officeart/2005/8/layout/lProcess1"/>
    <dgm:cxn modelId="{C46B9D72-427D-4EC7-95B9-A047C16CB6FD}" type="presParOf" srcId="{C349AFDE-62C7-4625-8E39-9A08BF7D60DF}" destId="{6CADA00A-D086-4B4D-8256-8171D64910F5}" srcOrd="7" destOrd="0" presId="urn:microsoft.com/office/officeart/2005/8/layout/lProcess1"/>
    <dgm:cxn modelId="{1BB6D6BD-C877-4AA4-AA84-D6F4067932BE}" type="presParOf" srcId="{C349AFDE-62C7-4625-8E39-9A08BF7D60DF}" destId="{41502ACC-85A5-4B17-9B7E-748CA726E5A9}" srcOrd="8" destOrd="0" presId="urn:microsoft.com/office/officeart/2005/8/layout/lProcess1"/>
    <dgm:cxn modelId="{8BAAB5C5-980C-4169-888D-05ACAA03DBAD}" type="presParOf" srcId="{C349AFDE-62C7-4625-8E39-9A08BF7D60DF}" destId="{474D1AC1-D078-443D-960C-31B2B9C72D74}" srcOrd="9" destOrd="0" presId="urn:microsoft.com/office/officeart/2005/8/layout/lProcess1"/>
    <dgm:cxn modelId="{A3233B8D-E0EC-414C-B39A-8A1C181F3D06}" type="presParOf" srcId="{C349AFDE-62C7-4625-8E39-9A08BF7D60DF}" destId="{28044A1B-06E5-4BAA-849A-F91EB9543159}" srcOrd="10" destOrd="0" presId="urn:microsoft.com/office/officeart/2005/8/layout/lProcess1"/>
    <dgm:cxn modelId="{9828722F-DC93-42F8-A9EF-FFC7D51D167F}" type="presParOf" srcId="{C349AFDE-62C7-4625-8E39-9A08BF7D60DF}" destId="{C7A45513-8BF4-4CCF-8384-F680F5468DFB}" srcOrd="11" destOrd="0" presId="urn:microsoft.com/office/officeart/2005/8/layout/lProcess1"/>
    <dgm:cxn modelId="{9E5CFBB5-B269-4D3C-87CC-1115B429390B}" type="presParOf" srcId="{C349AFDE-62C7-4625-8E39-9A08BF7D60DF}" destId="{F8CED92F-8585-4E44-83B5-01AD45B1602A}" srcOrd="12" destOrd="0" presId="urn:microsoft.com/office/officeart/2005/8/layout/lProcess1"/>
    <dgm:cxn modelId="{9EFC2320-528D-42D8-90A5-C522D4F8063D}" type="presParOf" srcId="{6348839C-0BA7-4742-8CC8-071299AB1F7D}" destId="{30E1D612-87D3-456C-ADD5-89BFB28D179B}" srcOrd="1" destOrd="0" presId="urn:microsoft.com/office/officeart/2005/8/layout/lProcess1"/>
    <dgm:cxn modelId="{628245C3-5C70-494C-B67A-D7BE0C12EA22}" type="presParOf" srcId="{6348839C-0BA7-4742-8CC8-071299AB1F7D}" destId="{80F071E8-637F-4866-B1A2-B6F333E49778}" srcOrd="2" destOrd="0" presId="urn:microsoft.com/office/officeart/2005/8/layout/lProcess1"/>
    <dgm:cxn modelId="{5BA33631-B46A-485E-B301-63B582361575}" type="presParOf" srcId="{80F071E8-637F-4866-B1A2-B6F333E49778}" destId="{7EB6339E-BF2E-47D7-B287-4E1993F01C5F}" srcOrd="0" destOrd="0" presId="urn:microsoft.com/office/officeart/2005/8/layout/lProcess1"/>
    <dgm:cxn modelId="{C8FD2D80-C02A-4830-A439-72B30988933F}" type="presParOf" srcId="{80F071E8-637F-4866-B1A2-B6F333E49778}" destId="{F2DA4C9C-D385-4F2A-A01D-7DBECBBE826D}" srcOrd="1" destOrd="0" presId="urn:microsoft.com/office/officeart/2005/8/layout/lProcess1"/>
    <dgm:cxn modelId="{1B7143B0-7C3B-4DBE-BCF3-DD3FE1EFDD4E}" type="presParOf" srcId="{80F071E8-637F-4866-B1A2-B6F333E49778}" destId="{704DF96B-7CB8-49FA-A60E-C9F5CBB93A6E}" srcOrd="2" destOrd="0" presId="urn:microsoft.com/office/officeart/2005/8/layout/lProcess1"/>
    <dgm:cxn modelId="{0DFD691E-A31C-423A-9286-DCB9113E3D8F}" type="presParOf" srcId="{80F071E8-637F-4866-B1A2-B6F333E49778}" destId="{60FAD907-2AB7-4FFC-967C-D4C939EC9C8A}" srcOrd="3" destOrd="0" presId="urn:microsoft.com/office/officeart/2005/8/layout/lProcess1"/>
    <dgm:cxn modelId="{1744D40A-6824-47B1-BC2B-86AF1A62221A}" type="presParOf" srcId="{80F071E8-637F-4866-B1A2-B6F333E49778}" destId="{C1778F0A-4167-403B-A589-4F4F91EA8227}" srcOrd="4" destOrd="0" presId="urn:microsoft.com/office/officeart/2005/8/layout/lProcess1"/>
    <dgm:cxn modelId="{E3A79401-694B-4839-82DE-1D980D9B2EBF}" type="presParOf" srcId="{80F071E8-637F-4866-B1A2-B6F333E49778}" destId="{C9456493-6E3E-4A37-B3BD-7517455C39D1}" srcOrd="5" destOrd="0" presId="urn:microsoft.com/office/officeart/2005/8/layout/lProcess1"/>
    <dgm:cxn modelId="{91A33A6C-1004-4C46-8B17-86DD1ED82AA9}" type="presParOf" srcId="{80F071E8-637F-4866-B1A2-B6F333E49778}" destId="{EAAEA742-B904-4877-8B1C-BB8AC54D7B12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17AE7-7C3E-4693-B57D-5B484B76CF23}">
      <dsp:nvSpPr>
        <dsp:cNvPr id="0" name=""/>
        <dsp:cNvSpPr/>
      </dsp:nvSpPr>
      <dsp:spPr>
        <a:xfrm>
          <a:off x="1296267" y="793"/>
          <a:ext cx="2916010" cy="618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3000" kern="1200" dirty="0" smtClean="0"/>
            <a:t>Integrovaná výzva</a:t>
          </a:r>
          <a:endParaRPr lang="cs-CZ" sz="3000" kern="1200" dirty="0"/>
        </a:p>
      </dsp:txBody>
      <dsp:txXfrm>
        <a:off x="1314383" y="18909"/>
        <a:ext cx="2879778" cy="582296"/>
      </dsp:txXfrm>
    </dsp:sp>
    <dsp:sp modelId="{6D096670-606C-4AA5-B1FD-D8D9003E8EE2}">
      <dsp:nvSpPr>
        <dsp:cNvPr id="0" name=""/>
        <dsp:cNvSpPr/>
      </dsp:nvSpPr>
      <dsp:spPr>
        <a:xfrm rot="5400000">
          <a:off x="2701728" y="671866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79670-DEC0-4D78-9811-3C0381EBC196}">
      <dsp:nvSpPr>
        <dsp:cNvPr id="0" name=""/>
        <dsp:cNvSpPr/>
      </dsp:nvSpPr>
      <dsp:spPr>
        <a:xfrm>
          <a:off x="1494276" y="829497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pt-BR" sz="1200" b="1" kern="1200" dirty="0" smtClean="0">
              <a:effectLst/>
            </a:rPr>
            <a:t>Výzva ŘO IROP </a:t>
          </a:r>
          <a:r>
            <a:rPr lang="pt-BR" sz="1200" kern="1200" dirty="0" smtClean="0">
              <a:effectLst/>
            </a:rPr>
            <a:t>na integrované</a:t>
          </a:r>
          <a:endParaRPr lang="cs-CZ" sz="1200" kern="1200" dirty="0" smtClean="0">
            <a:effectLst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kern="1200" dirty="0" smtClean="0">
              <a:effectLst/>
            </a:rPr>
            <a:t>projekty ITI</a:t>
          </a:r>
          <a:endParaRPr lang="cs-CZ" sz="1200" kern="1200" dirty="0"/>
        </a:p>
      </dsp:txBody>
      <dsp:txXfrm>
        <a:off x="1511864" y="847085"/>
        <a:ext cx="2484816" cy="565325"/>
      </dsp:txXfrm>
    </dsp:sp>
    <dsp:sp modelId="{D8F0A481-6643-42AC-A860-FC31604273C7}">
      <dsp:nvSpPr>
        <dsp:cNvPr id="0" name=""/>
        <dsp:cNvSpPr/>
      </dsp:nvSpPr>
      <dsp:spPr>
        <a:xfrm rot="5400000">
          <a:off x="2701728" y="1482543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93B8F-50C4-4208-B6E1-3CE477FB13C2}">
      <dsp:nvSpPr>
        <dsp:cNvPr id="0" name=""/>
        <dsp:cNvSpPr/>
      </dsp:nvSpPr>
      <dsp:spPr>
        <a:xfrm>
          <a:off x="1494276" y="1640174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b="1" kern="1200" dirty="0" smtClean="0">
              <a:effectLst/>
            </a:rPr>
            <a:t>Výzva nositele ITI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kern="1200" dirty="0" smtClean="0">
              <a:effectLst/>
            </a:rPr>
            <a:t>projektový záměr žadatele  → </a:t>
          </a:r>
          <a:r>
            <a:rPr lang="cs-CZ" sz="1200" b="1" kern="1200" dirty="0" smtClean="0">
              <a:effectLst/>
            </a:rPr>
            <a:t>stanovisko Řídicího výboru ITI</a:t>
          </a:r>
          <a:endParaRPr lang="cs-CZ" sz="1200" b="1" kern="1200" dirty="0"/>
        </a:p>
      </dsp:txBody>
      <dsp:txXfrm>
        <a:off x="1511864" y="1657762"/>
        <a:ext cx="2484816" cy="565325"/>
      </dsp:txXfrm>
    </dsp:sp>
    <dsp:sp modelId="{68A02DEF-CBCF-4D46-8C93-659D0DDD2C6B}">
      <dsp:nvSpPr>
        <dsp:cNvPr id="0" name=""/>
        <dsp:cNvSpPr/>
      </dsp:nvSpPr>
      <dsp:spPr>
        <a:xfrm rot="5400000">
          <a:off x="2701728" y="2293220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1B4F2-3ABE-4D78-A99B-BFC10B4A103D}">
      <dsp:nvSpPr>
        <dsp:cNvPr id="0" name=""/>
        <dsp:cNvSpPr/>
      </dsp:nvSpPr>
      <dsp:spPr>
        <a:xfrm>
          <a:off x="1494276" y="2450851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b="1" kern="1200" dirty="0" smtClean="0">
              <a:effectLst/>
            </a:rPr>
            <a:t>Výzva ZS ITI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pl-PL" sz="1200" kern="1200" dirty="0" smtClean="0">
              <a:effectLst/>
            </a:rPr>
            <a:t>žádost o podporu v MS2014+</a:t>
          </a:r>
          <a:endParaRPr lang="cs-CZ" sz="1200" kern="1200" dirty="0"/>
        </a:p>
      </dsp:txBody>
      <dsp:txXfrm>
        <a:off x="1511864" y="2468439"/>
        <a:ext cx="2484816" cy="565325"/>
      </dsp:txXfrm>
    </dsp:sp>
    <dsp:sp modelId="{6CADA00A-D086-4B4D-8256-8171D64910F5}">
      <dsp:nvSpPr>
        <dsp:cNvPr id="0" name=""/>
        <dsp:cNvSpPr/>
      </dsp:nvSpPr>
      <dsp:spPr>
        <a:xfrm rot="5400000">
          <a:off x="2701728" y="3103897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502ACC-85A5-4B17-9B7E-748CA726E5A9}">
      <dsp:nvSpPr>
        <dsp:cNvPr id="0" name=""/>
        <dsp:cNvSpPr/>
      </dsp:nvSpPr>
      <dsp:spPr>
        <a:xfrm>
          <a:off x="1494276" y="3261528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b="1" kern="1200" dirty="0" smtClean="0">
              <a:effectLst/>
            </a:rPr>
            <a:t>Hodnocení žádostí o podporu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b="1" kern="1200" dirty="0" smtClean="0">
              <a:effectLst/>
            </a:rPr>
            <a:t>ZS ITI </a:t>
          </a:r>
          <a:r>
            <a:rPr lang="cs-CZ" sz="1200" kern="1200" dirty="0" smtClean="0">
              <a:effectLst/>
            </a:rPr>
            <a:t>- kontrola formálních náležitostí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kern="1200" dirty="0" smtClean="0">
              <a:effectLst/>
            </a:rPr>
            <a:t>a přijatelnosti; příp. věcné hodnocení</a:t>
          </a:r>
          <a:endParaRPr lang="cs-CZ" sz="1200" kern="1200" dirty="0"/>
        </a:p>
      </dsp:txBody>
      <dsp:txXfrm>
        <a:off x="1511864" y="3279116"/>
        <a:ext cx="2484816" cy="565325"/>
      </dsp:txXfrm>
    </dsp:sp>
    <dsp:sp modelId="{474D1AC1-D078-443D-960C-31B2B9C72D74}">
      <dsp:nvSpPr>
        <dsp:cNvPr id="0" name=""/>
        <dsp:cNvSpPr/>
      </dsp:nvSpPr>
      <dsp:spPr>
        <a:xfrm rot="5400000">
          <a:off x="2701728" y="3914574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044A1B-06E5-4BAA-849A-F91EB9543159}">
      <dsp:nvSpPr>
        <dsp:cNvPr id="0" name=""/>
        <dsp:cNvSpPr/>
      </dsp:nvSpPr>
      <dsp:spPr>
        <a:xfrm>
          <a:off x="1494276" y="4072205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b="1" kern="1200" dirty="0" smtClean="0">
              <a:effectLst/>
            </a:rPr>
            <a:t>CRR </a:t>
          </a:r>
          <a:r>
            <a:rPr lang="cs-CZ" sz="1200" kern="1200" dirty="0" smtClean="0">
              <a:effectLst/>
            </a:rPr>
            <a:t>- Závěrečné ověření způsobilosti projektu</a:t>
          </a:r>
          <a:endParaRPr lang="cs-CZ" sz="1200" kern="1200" dirty="0"/>
        </a:p>
      </dsp:txBody>
      <dsp:txXfrm>
        <a:off x="1511864" y="4089793"/>
        <a:ext cx="2484816" cy="565325"/>
      </dsp:txXfrm>
    </dsp:sp>
    <dsp:sp modelId="{C7A45513-8BF4-4CCF-8384-F680F5468DFB}">
      <dsp:nvSpPr>
        <dsp:cNvPr id="0" name=""/>
        <dsp:cNvSpPr/>
      </dsp:nvSpPr>
      <dsp:spPr>
        <a:xfrm rot="5400000">
          <a:off x="2701728" y="4725250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ED92F-8585-4E44-83B5-01AD45B1602A}">
      <dsp:nvSpPr>
        <dsp:cNvPr id="0" name=""/>
        <dsp:cNvSpPr/>
      </dsp:nvSpPr>
      <dsp:spPr>
        <a:xfrm>
          <a:off x="1494276" y="4882882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kern="1200" dirty="0" smtClean="0">
              <a:effectLst/>
            </a:rPr>
            <a:t>Další administrace projektu na CRR</a:t>
          </a:r>
          <a:endParaRPr lang="cs-CZ" sz="1200" kern="1200" dirty="0"/>
        </a:p>
      </dsp:txBody>
      <dsp:txXfrm>
        <a:off x="1511864" y="4900470"/>
        <a:ext cx="2484816" cy="565325"/>
      </dsp:txXfrm>
    </dsp:sp>
    <dsp:sp modelId="{7EB6339E-BF2E-47D7-B287-4E1993F01C5F}">
      <dsp:nvSpPr>
        <dsp:cNvPr id="0" name=""/>
        <dsp:cNvSpPr/>
      </dsp:nvSpPr>
      <dsp:spPr>
        <a:xfrm>
          <a:off x="4548558" y="793"/>
          <a:ext cx="2916010" cy="658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3000" kern="1200" dirty="0" smtClean="0"/>
            <a:t>Individuální výzva</a:t>
          </a:r>
          <a:endParaRPr lang="cs-CZ" sz="3000" kern="1200" dirty="0"/>
        </a:p>
      </dsp:txBody>
      <dsp:txXfrm>
        <a:off x="4567842" y="20077"/>
        <a:ext cx="2877442" cy="619821"/>
      </dsp:txXfrm>
    </dsp:sp>
    <dsp:sp modelId="{F2DA4C9C-D385-4F2A-A01D-7DBECBBE826D}">
      <dsp:nvSpPr>
        <dsp:cNvPr id="0" name=""/>
        <dsp:cNvSpPr/>
      </dsp:nvSpPr>
      <dsp:spPr>
        <a:xfrm rot="5400000">
          <a:off x="5954020" y="711727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4DF96B-7CB8-49FA-A60E-C9F5CBB93A6E}">
      <dsp:nvSpPr>
        <dsp:cNvPr id="0" name=""/>
        <dsp:cNvSpPr/>
      </dsp:nvSpPr>
      <dsp:spPr>
        <a:xfrm>
          <a:off x="4746568" y="869359"/>
          <a:ext cx="2519992" cy="5760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kern="1200" dirty="0" smtClean="0"/>
            <a:t>Výzva ŘO IROP</a:t>
          </a:r>
          <a:endParaRPr lang="cs-CZ" sz="1200" kern="1200" dirty="0"/>
        </a:p>
      </dsp:txBody>
      <dsp:txXfrm>
        <a:off x="4763438" y="886229"/>
        <a:ext cx="2486252" cy="542260"/>
      </dsp:txXfrm>
    </dsp:sp>
    <dsp:sp modelId="{60FAD907-2AB7-4FFC-967C-D4C939EC9C8A}">
      <dsp:nvSpPr>
        <dsp:cNvPr id="0" name=""/>
        <dsp:cNvSpPr/>
      </dsp:nvSpPr>
      <dsp:spPr>
        <a:xfrm rot="5400000">
          <a:off x="5954020" y="1497904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78F0A-4167-403B-A589-4F4F91EA8227}">
      <dsp:nvSpPr>
        <dsp:cNvPr id="0" name=""/>
        <dsp:cNvSpPr/>
      </dsp:nvSpPr>
      <dsp:spPr>
        <a:xfrm>
          <a:off x="4746568" y="1655535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kern="1200" dirty="0" smtClean="0"/>
            <a:t>Žadatel podává žádost o podporu v MS2014+, konzultuje vše na CRR</a:t>
          </a:r>
          <a:endParaRPr lang="cs-CZ" sz="1200" kern="1200" dirty="0"/>
        </a:p>
      </dsp:txBody>
      <dsp:txXfrm>
        <a:off x="4764156" y="1673123"/>
        <a:ext cx="2484816" cy="565325"/>
      </dsp:txXfrm>
    </dsp:sp>
    <dsp:sp modelId="{C9456493-6E3E-4A37-B3BD-7517455C39D1}">
      <dsp:nvSpPr>
        <dsp:cNvPr id="0" name=""/>
        <dsp:cNvSpPr/>
      </dsp:nvSpPr>
      <dsp:spPr>
        <a:xfrm rot="5400000">
          <a:off x="5954020" y="2308581"/>
          <a:ext cx="105087" cy="10508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AEA742-B904-4877-8B1C-BB8AC54D7B12}">
      <dsp:nvSpPr>
        <dsp:cNvPr id="0" name=""/>
        <dsp:cNvSpPr/>
      </dsp:nvSpPr>
      <dsp:spPr>
        <a:xfrm>
          <a:off x="4746568" y="2466212"/>
          <a:ext cx="2519992" cy="6005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cs-CZ" sz="1200" kern="1200" dirty="0" smtClean="0"/>
            <a:t>Kompletní hodnocení žádosti i následná administrace projektu na CRR</a:t>
          </a:r>
          <a:endParaRPr lang="cs-CZ" sz="1200" kern="1200" dirty="0"/>
        </a:p>
      </dsp:txBody>
      <dsp:txXfrm>
        <a:off x="4764156" y="2483800"/>
        <a:ext cx="2484816" cy="565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5082"/>
            <a:ext cx="7772400" cy="1997296"/>
          </a:xfrm>
        </p:spPr>
        <p:txBody>
          <a:bodyPr anchor="t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86972"/>
            <a:ext cx="6400800" cy="57020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A4E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85800" y="3309620"/>
            <a:ext cx="6632575" cy="1452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56851" y="6356350"/>
            <a:ext cx="2006600" cy="369888"/>
          </a:xfrm>
        </p:spPr>
        <p:txBody>
          <a:bodyPr/>
          <a:lstStyle>
            <a:lvl1pPr>
              <a:defRPr>
                <a:solidFill>
                  <a:srgbClr val="CCCCCC"/>
                </a:solidFill>
              </a:defRPr>
            </a:lvl1pPr>
          </a:lstStyle>
          <a:p>
            <a:pPr lvl="0"/>
            <a:fld id="{A8AD1661-3A61-224B-91E0-4B126FC883AF}" type="datetime1">
              <a:rPr lang="en-US" smtClean="0"/>
              <a:pPr lvl="0"/>
              <a:t>12/5/2017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375" y="1306874"/>
            <a:ext cx="7700425" cy="4819290"/>
          </a:xfrm>
        </p:spPr>
        <p:txBody>
          <a:bodyPr/>
          <a:lstStyle>
            <a:lvl1pPr>
              <a:defRPr sz="1800"/>
            </a:lvl1pPr>
            <a:lvl2pPr marL="628650" indent="-171450">
              <a:defRPr sz="2000" b="1"/>
            </a:lvl2pPr>
            <a:lvl3pPr marL="1073150" indent="-158750">
              <a:defRPr sz="1600"/>
            </a:lvl3pPr>
            <a:lvl4pPr marL="1528763" indent="-157163">
              <a:defRPr sz="1600"/>
            </a:lvl4pPr>
            <a:lvl5pPr marL="1973263" indent="-144463"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8223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2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58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6341" y="1264906"/>
            <a:ext cx="7383470" cy="1470025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169747" y="5840002"/>
            <a:ext cx="3312170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Centrum pro regionální rozvoj České republiky</a:t>
            </a:r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3268138" y="5840002"/>
            <a:ext cx="319193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 smtClean="0"/>
              <a:t>U </a:t>
            </a:r>
            <a:r>
              <a:rPr lang="en-US" sz="1200" b="1" dirty="0" err="1" smtClean="0"/>
              <a:t>Nákladového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nádraží</a:t>
            </a:r>
            <a:r>
              <a:rPr lang="en-US" sz="1200" b="1" dirty="0" smtClean="0"/>
              <a:t> 3144/4, 130 00 </a:t>
            </a:r>
            <a:r>
              <a:rPr lang="en-US" sz="1200" b="1" dirty="0" err="1" smtClean="0"/>
              <a:t>Praha</a:t>
            </a:r>
            <a:r>
              <a:rPr lang="en-US" sz="1200" b="1" dirty="0" smtClean="0"/>
              <a:t> 3</a:t>
            </a:r>
            <a:endParaRPr lang="cs-CZ" sz="1200" b="0" dirty="0" smtClean="0">
              <a:solidFill>
                <a:schemeClr val="bg1"/>
              </a:solidFill>
            </a:endParaRPr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6479130" y="5840002"/>
            <a:ext cx="174740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dirty="0" smtClean="0">
                <a:solidFill>
                  <a:schemeClr val="bg1"/>
                </a:solidFill>
              </a:rPr>
              <a:t>tel.: +420 </a:t>
            </a:r>
            <a:r>
              <a:rPr lang="is-IS" sz="1200" b="1" dirty="0" smtClean="0"/>
              <a:t>225 855 321</a:t>
            </a:r>
            <a:endParaRPr lang="cs-CZ" sz="1200" b="0" dirty="0" smtClean="0">
              <a:solidFill>
                <a:schemeClr val="bg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8116035" y="5828841"/>
            <a:ext cx="1000451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www.crr.cz</a:t>
            </a:r>
            <a:endParaRPr lang="cs-CZ" sz="1200" b="0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375" y="1306874"/>
            <a:ext cx="7700425" cy="4819290"/>
          </a:xfrm>
        </p:spPr>
        <p:txBody>
          <a:bodyPr/>
          <a:lstStyle>
            <a:lvl1pPr>
              <a:defRPr sz="1800"/>
            </a:lvl1pPr>
            <a:lvl2pPr marL="628650" indent="-171450">
              <a:defRPr sz="2000" b="1"/>
            </a:lvl2pPr>
            <a:lvl3pPr marL="1073150" indent="-158750">
              <a:defRPr sz="1600"/>
            </a:lvl3pPr>
            <a:lvl4pPr marL="1528763" indent="-157163">
              <a:defRPr sz="1600"/>
            </a:lvl4pPr>
            <a:lvl5pPr marL="1973263" indent="-144463">
              <a:defRPr sz="1600"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8223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440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62310"/>
            <a:ext cx="8229600" cy="822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6374" y="1306873"/>
            <a:ext cx="7675766" cy="4806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451" y="6356350"/>
            <a:ext cx="5292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zemnidimenze.cz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taceeu.cz/IROP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5082"/>
            <a:ext cx="7772400" cy="1731235"/>
          </a:xfrm>
        </p:spPr>
        <p:txBody>
          <a:bodyPr>
            <a:noAutofit/>
          </a:bodyPr>
          <a:lstStyle/>
          <a:p>
            <a:pPr algn="ctr"/>
            <a:r>
              <a:rPr lang="cs-CZ" sz="3600" dirty="0"/>
              <a:t>S</a:t>
            </a:r>
            <a:r>
              <a:rPr lang="cs-CZ" sz="3600" dirty="0" smtClean="0"/>
              <a:t>etkání </a:t>
            </a:r>
            <a:r>
              <a:rPr lang="cs-CZ" sz="3600" dirty="0"/>
              <a:t>v rámci Krajského akčního plánu rozvoje vzdělávání 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dirty="0" smtClean="0"/>
              <a:t>Olomouckého </a:t>
            </a:r>
            <a:r>
              <a:rPr lang="cs-CZ" sz="3600" dirty="0"/>
              <a:t>kraje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 smtClean="0"/>
              <a:t>Ing. Dana </a:t>
            </a:r>
            <a:r>
              <a:rPr lang="cs-CZ" b="1" dirty="0" err="1" smtClean="0"/>
              <a:t>Huterová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0376" y="2695699"/>
            <a:ext cx="8194091" cy="2691273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cs-CZ" sz="3200" b="1" dirty="0" smtClean="0"/>
              <a:t>SC 2.4 – Zvýšení kvality a dostupnosti infrastruktury pro vzdělávání a celoživotní učení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>
                <a:solidFill>
                  <a:srgbClr val="00529C"/>
                </a:solidFill>
              </a:rPr>
              <a:t>06. 12. 2017, Olomouc</a:t>
            </a:r>
            <a:endParaRPr lang="en-US" dirty="0">
              <a:solidFill>
                <a:srgbClr val="00529C"/>
              </a:solidFill>
            </a:endParaRPr>
          </a:p>
        </p:txBody>
      </p:sp>
      <p:pic>
        <p:nvPicPr>
          <p:cNvPr id="7" name="Obrázek 6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074" y="6278880"/>
            <a:ext cx="4733925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06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27451" y="1306874"/>
            <a:ext cx="7959349" cy="4819290"/>
          </a:xfrm>
        </p:spPr>
        <p:txBody>
          <a:bodyPr>
            <a:normAutofit/>
          </a:bodyPr>
          <a:lstStyle/>
          <a:p>
            <a:pPr marL="361950" lvl="1" indent="-276225" defTabSz="266700">
              <a:lnSpc>
                <a:spcPct val="90000"/>
              </a:lnSpc>
            </a:pPr>
            <a:endParaRPr lang="cs-CZ" dirty="0" smtClean="0">
              <a:solidFill>
                <a:schemeClr val="tx1"/>
              </a:solidFill>
            </a:endParaRPr>
          </a:p>
          <a:p>
            <a:pPr marL="361950" lvl="1" indent="-276225" defTabSz="266700">
              <a:lnSpc>
                <a:spcPct val="90000"/>
              </a:lnSpc>
            </a:pPr>
            <a:r>
              <a:rPr lang="cs-CZ" dirty="0" smtClean="0">
                <a:solidFill>
                  <a:schemeClr val="tx1"/>
                </a:solidFill>
              </a:rPr>
              <a:t>Probíhá </a:t>
            </a:r>
            <a:r>
              <a:rPr lang="cs-CZ" dirty="0">
                <a:solidFill>
                  <a:schemeClr val="tx1"/>
                </a:solidFill>
              </a:rPr>
              <a:t>u projektů, které úspěšně prošly kontrolou přijatelnosti a formálních </a:t>
            </a:r>
            <a:r>
              <a:rPr lang="cs-CZ" dirty="0" smtClean="0">
                <a:solidFill>
                  <a:schemeClr val="tx1"/>
                </a:solidFill>
              </a:rPr>
              <a:t>náležitostí</a:t>
            </a:r>
          </a:p>
          <a:p>
            <a:pPr marL="361950" lvl="1" indent="-276225" defTabSz="266700">
              <a:lnSpc>
                <a:spcPct val="90000"/>
              </a:lnSpc>
            </a:pPr>
            <a:r>
              <a:rPr lang="cs-CZ" b="0" dirty="0" smtClean="0">
                <a:solidFill>
                  <a:schemeClr val="tx1"/>
                </a:solidFill>
              </a:rPr>
              <a:t>Probíhá </a:t>
            </a:r>
            <a:r>
              <a:rPr lang="cs-CZ" b="0" dirty="0">
                <a:solidFill>
                  <a:schemeClr val="tx1"/>
                </a:solidFill>
              </a:rPr>
              <a:t>elektronicky v MS2014</a:t>
            </a:r>
            <a:r>
              <a:rPr lang="cs-CZ" b="0" dirty="0" smtClean="0">
                <a:solidFill>
                  <a:schemeClr val="tx1"/>
                </a:solidFill>
              </a:rPr>
              <a:t>+.</a:t>
            </a:r>
          </a:p>
          <a:p>
            <a:pPr marL="361950" lvl="1" indent="-276225" defTabSz="266700">
              <a:lnSpc>
                <a:spcPct val="90000"/>
              </a:lnSpc>
            </a:pPr>
            <a:r>
              <a:rPr lang="cs-CZ" dirty="0" smtClean="0">
                <a:solidFill>
                  <a:schemeClr val="tx1"/>
                </a:solidFill>
              </a:rPr>
              <a:t>Bodové hodnocení kritérií dle bodovací škály.</a:t>
            </a:r>
          </a:p>
          <a:p>
            <a:pPr marL="361950" lvl="1" indent="-276225" defTabSz="266700">
              <a:lnSpc>
                <a:spcPct val="90000"/>
              </a:lnSpc>
            </a:pPr>
            <a:r>
              <a:rPr lang="cs-CZ" dirty="0" smtClean="0">
                <a:solidFill>
                  <a:schemeClr val="tx1"/>
                </a:solidFill>
              </a:rPr>
              <a:t>Minimální bodová hranice:</a:t>
            </a:r>
          </a:p>
          <a:p>
            <a:pPr marL="806450" lvl="2" indent="-276225" defTabSz="266700">
              <a:lnSpc>
                <a:spcPct val="90000"/>
              </a:lnSpc>
            </a:pPr>
            <a:r>
              <a:rPr lang="cs-CZ" sz="2000" dirty="0"/>
              <a:t>p</a:t>
            </a:r>
            <a:r>
              <a:rPr lang="cs-CZ" sz="2000" dirty="0" smtClean="0"/>
              <a:t>rojekty 32. výzva: 25 bodů z celkového počtu 41 bodů,</a:t>
            </a:r>
          </a:p>
          <a:p>
            <a:pPr marL="806450" lvl="2" indent="-276225" defTabSz="266700">
              <a:lnSpc>
                <a:spcPct val="90000"/>
              </a:lnSpc>
            </a:pPr>
            <a:r>
              <a:rPr lang="cs-CZ" sz="2000" dirty="0"/>
              <a:t>p</a:t>
            </a:r>
            <a:r>
              <a:rPr lang="cs-CZ" sz="2000" dirty="0" smtClean="0"/>
              <a:t>rojekty 33. výzva: 30 bodů z celkového počtu 46 bodů.</a:t>
            </a:r>
            <a:endParaRPr lang="cs-CZ" sz="2000" dirty="0"/>
          </a:p>
          <a:p>
            <a:pPr marL="361950" lvl="1" indent="-276225" defTabSz="266700"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V případě nesplnění minimální hranice bodů je žádost vyřazena z procesu </a:t>
            </a:r>
            <a:r>
              <a:rPr lang="cs-CZ" dirty="0" smtClean="0">
                <a:solidFill>
                  <a:schemeClr val="tx1"/>
                </a:solidFill>
              </a:rPr>
              <a:t>hodnocení.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Věcné hodnocení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0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9" y="1306874"/>
            <a:ext cx="8003232" cy="4819290"/>
          </a:xfrm>
        </p:spPr>
        <p:txBody>
          <a:bodyPr>
            <a:normAutofit fontScale="77500" lnSpcReduction="20000"/>
          </a:bodyPr>
          <a:lstStyle/>
          <a:p>
            <a:pPr marL="454025" lvl="1" indent="-187325" defTabSz="444500">
              <a:lnSpc>
                <a:spcPct val="110000"/>
              </a:lnSpc>
              <a:spcBef>
                <a:spcPts val="0"/>
              </a:spcBef>
            </a:pPr>
            <a:r>
              <a:rPr lang="cs-CZ" sz="2200" dirty="0"/>
              <a:t>P</a:t>
            </a:r>
            <a:r>
              <a:rPr lang="cs-CZ" sz="2200" dirty="0" smtClean="0"/>
              <a:t>rovádí Centrum</a:t>
            </a:r>
          </a:p>
          <a:p>
            <a:pPr marL="901700" lvl="1" indent="-342900" defTabSz="4445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cs-CZ" sz="2200" b="0" dirty="0" smtClean="0">
                <a:solidFill>
                  <a:schemeClr val="tx1"/>
                </a:solidFill>
              </a:rPr>
              <a:t>Pro </a:t>
            </a:r>
            <a:r>
              <a:rPr lang="cs-CZ" sz="2200" b="0" dirty="0">
                <a:solidFill>
                  <a:schemeClr val="tx1"/>
                </a:solidFill>
              </a:rPr>
              <a:t>projekty, které </a:t>
            </a:r>
            <a:r>
              <a:rPr lang="cs-CZ" sz="2200" b="0" dirty="0" smtClean="0">
                <a:solidFill>
                  <a:schemeClr val="tx1"/>
                </a:solidFill>
              </a:rPr>
              <a:t>splnily minimální bodovou hranici věcného hodnocení. </a:t>
            </a:r>
          </a:p>
          <a:p>
            <a:pPr marL="901700" lvl="1" indent="-342900" defTabSz="4445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cs-CZ" sz="2200" b="0" dirty="0" smtClean="0">
                <a:solidFill>
                  <a:schemeClr val="tx1"/>
                </a:solidFill>
              </a:rPr>
              <a:t>Na </a:t>
            </a:r>
            <a:r>
              <a:rPr lang="cs-CZ" sz="2200" b="0" dirty="0">
                <a:solidFill>
                  <a:schemeClr val="tx1"/>
                </a:solidFill>
              </a:rPr>
              <a:t>základě </a:t>
            </a:r>
            <a:r>
              <a:rPr lang="cs-CZ" sz="2200" b="0" dirty="0" smtClean="0">
                <a:solidFill>
                  <a:schemeClr val="tx1"/>
                </a:solidFill>
              </a:rPr>
              <a:t>výsledku ex-ante analýzy rizik provede Centrum u </a:t>
            </a:r>
            <a:r>
              <a:rPr lang="cs-CZ" sz="2200" b="0" dirty="0">
                <a:solidFill>
                  <a:schemeClr val="tx1"/>
                </a:solidFill>
              </a:rPr>
              <a:t>vybraných projektů </a:t>
            </a:r>
            <a:r>
              <a:rPr lang="cs-CZ" sz="2200" b="0" dirty="0" smtClean="0">
                <a:solidFill>
                  <a:schemeClr val="tx1"/>
                </a:solidFill>
              </a:rPr>
              <a:t>ex-ante  kontrolu.</a:t>
            </a:r>
          </a:p>
          <a:p>
            <a:pPr marL="266700" lvl="1" indent="0" defTabSz="444500">
              <a:lnSpc>
                <a:spcPct val="110000"/>
              </a:lnSpc>
              <a:spcBef>
                <a:spcPts val="0"/>
              </a:spcBef>
              <a:buNone/>
            </a:pPr>
            <a:endParaRPr lang="cs-CZ" sz="2200" b="0" dirty="0" smtClean="0">
              <a:solidFill>
                <a:schemeClr val="tx1"/>
              </a:solidFill>
            </a:endParaRPr>
          </a:p>
          <a:p>
            <a:pPr marL="454025" lvl="1" indent="-187325" defTabSz="444500">
              <a:lnSpc>
                <a:spcPct val="110000"/>
              </a:lnSpc>
              <a:spcBef>
                <a:spcPts val="0"/>
              </a:spcBef>
            </a:pPr>
            <a:r>
              <a:rPr lang="cs-CZ" sz="2200" dirty="0"/>
              <a:t>O</a:t>
            </a:r>
            <a:r>
              <a:rPr lang="cs-CZ" sz="2200" dirty="0" smtClean="0"/>
              <a:t>věřuje se riziko: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/>
              <a:t>n</a:t>
            </a:r>
            <a:r>
              <a:rPr lang="cs-CZ" sz="2200" dirty="0" smtClean="0"/>
              <a:t>ezpůsobilosti výdajů,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/>
              <a:t>d</a:t>
            </a:r>
            <a:r>
              <a:rPr lang="cs-CZ" sz="2200" dirty="0" smtClean="0"/>
              <a:t>vojího financování, 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 smtClean="0"/>
              <a:t>ve veřejných zakázkách,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/>
              <a:t>n</a:t>
            </a:r>
            <a:r>
              <a:rPr lang="cs-CZ" sz="2200" dirty="0" smtClean="0"/>
              <a:t>edosažení výstupů a realizace projektu v předloženém harmonogramu,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/>
              <a:t>n</a:t>
            </a:r>
            <a:r>
              <a:rPr lang="cs-CZ" sz="2200" dirty="0" smtClean="0"/>
              <a:t>edovolené veřejné podpory,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 smtClean="0"/>
              <a:t>v </a:t>
            </a:r>
            <a:r>
              <a:rPr lang="cs-CZ" sz="2200" dirty="0"/>
              <a:t>udržitelnosti </a:t>
            </a:r>
            <a:r>
              <a:rPr lang="cs-CZ" sz="2200" dirty="0" smtClean="0"/>
              <a:t>projektu,</a:t>
            </a:r>
            <a:endParaRPr lang="cs-CZ" sz="2200" dirty="0"/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 smtClean="0"/>
              <a:t>podvodu a korupčního jednání,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/>
              <a:t>r</a:t>
            </a:r>
            <a:r>
              <a:rPr lang="cs-CZ" sz="2200" dirty="0" smtClean="0"/>
              <a:t>ealizovatelnosti projektu po věcné a finanční stránce,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 smtClean="0"/>
              <a:t>vzniku neočekávaných nebo nedovolených příjmů,</a:t>
            </a:r>
          </a:p>
          <a:p>
            <a:pPr marL="996950" lvl="2" indent="-285750">
              <a:buFont typeface="Courier New" panose="02070309020205020404" pitchFamily="49" charset="0"/>
              <a:buChar char="o"/>
            </a:pPr>
            <a:r>
              <a:rPr lang="cs-CZ" sz="2200" dirty="0" smtClean="0"/>
              <a:t>nehospodárných a neefektivních aktivit a výdajů</a:t>
            </a:r>
            <a:r>
              <a:rPr lang="cs-CZ" sz="2200" dirty="0" smtClean="0"/>
              <a:t>.</a:t>
            </a:r>
            <a:endParaRPr lang="cs-CZ" sz="22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Ex-ante analýza rizik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Obrázek 6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9" y="1306874"/>
            <a:ext cx="8003232" cy="4819290"/>
          </a:xfrm>
        </p:spPr>
        <p:txBody>
          <a:bodyPr>
            <a:normAutofit fontScale="92500" lnSpcReduction="20000"/>
          </a:bodyPr>
          <a:lstStyle/>
          <a:p>
            <a:pPr marL="454025" lvl="1" indent="-187325" algn="just"/>
            <a:r>
              <a:rPr lang="cs-CZ" dirty="0" smtClean="0">
                <a:solidFill>
                  <a:srgbClr val="000000"/>
                </a:solidFill>
              </a:rPr>
              <a:t>Provádí se na základě výsledků ex-ante analýzy rizik</a:t>
            </a:r>
          </a:p>
          <a:p>
            <a:pPr marL="895350" lvl="1" indent="-285750" algn="just">
              <a:buFont typeface="Arial" panose="020B0604020202020204" pitchFamily="34" charset="0"/>
              <a:buChar char="•"/>
            </a:pPr>
            <a:r>
              <a:rPr lang="cs-CZ" b="0" dirty="0" smtClean="0">
                <a:solidFill>
                  <a:srgbClr val="000000"/>
                </a:solidFill>
              </a:rPr>
              <a:t>Zahrnuje oblasti, které ex-ante analýza rizik vyhodnotila jako rizikové.</a:t>
            </a:r>
          </a:p>
          <a:p>
            <a:pPr marL="454025" lvl="1" indent="-187325" algn="just"/>
            <a:r>
              <a:rPr lang="cs-CZ" dirty="0" smtClean="0">
                <a:solidFill>
                  <a:srgbClr val="000000"/>
                </a:solidFill>
              </a:rPr>
              <a:t>Forma (veřejnosprávní kontrola):</a:t>
            </a:r>
          </a:p>
          <a:p>
            <a:pPr marL="898525" lvl="2" indent="-187325" algn="just"/>
            <a:r>
              <a:rPr lang="cs-CZ" sz="2000" dirty="0" smtClean="0">
                <a:solidFill>
                  <a:srgbClr val="000000"/>
                </a:solidFill>
              </a:rPr>
              <a:t>administrativního ověření – ověření na základě předložených dokladů,</a:t>
            </a:r>
          </a:p>
          <a:p>
            <a:pPr marL="898525" lvl="2" indent="-187325" algn="just"/>
            <a:r>
              <a:rPr lang="cs-CZ" sz="2000" dirty="0" smtClean="0">
                <a:solidFill>
                  <a:srgbClr val="000000"/>
                </a:solidFill>
              </a:rPr>
              <a:t>kontroly na místě.</a:t>
            </a:r>
          </a:p>
          <a:p>
            <a:pPr marL="454025" lvl="1" indent="-187325" algn="just"/>
            <a:r>
              <a:rPr lang="cs-CZ" dirty="0" smtClean="0">
                <a:solidFill>
                  <a:srgbClr val="000000"/>
                </a:solidFill>
              </a:rPr>
              <a:t>Možné krácení výdajů na základě výsledku kontroly:</a:t>
            </a:r>
          </a:p>
          <a:p>
            <a:pPr marL="898525" lvl="2" indent="-187325" algn="just"/>
            <a:r>
              <a:rPr lang="cs-CZ" sz="2000" dirty="0" smtClean="0">
                <a:solidFill>
                  <a:srgbClr val="000000"/>
                </a:solidFill>
              </a:rPr>
              <a:t>ve způsobilých výdajích zahrnuty výdaje nezpůsobilé</a:t>
            </a:r>
          </a:p>
          <a:p>
            <a:pPr marL="898525" lvl="2" indent="-187325" algn="just"/>
            <a:r>
              <a:rPr lang="cs-CZ" sz="2000" dirty="0" smtClean="0">
                <a:solidFill>
                  <a:srgbClr val="000000"/>
                </a:solidFill>
              </a:rPr>
              <a:t>aktivity, které mohly být nebo již byly realizovány na základě chybně provedeného výběrového řízení,</a:t>
            </a:r>
          </a:p>
          <a:p>
            <a:pPr marL="898525" lvl="2" indent="-187325" algn="just"/>
            <a:r>
              <a:rPr lang="cs-CZ" sz="2000" dirty="0" smtClean="0">
                <a:solidFill>
                  <a:srgbClr val="000000"/>
                </a:solidFill>
              </a:rPr>
              <a:t>výdaje nebyly vynaloženy v souladu se zásadami 3E.</a:t>
            </a:r>
          </a:p>
          <a:p>
            <a:pPr marL="711200" lvl="2" indent="0">
              <a:buNone/>
            </a:pPr>
            <a:endParaRPr lang="cs-CZ" sz="2000" dirty="0" smtClean="0">
              <a:solidFill>
                <a:srgbClr val="000000"/>
              </a:solidFill>
            </a:endParaRPr>
          </a:p>
          <a:p>
            <a:pPr marL="0" lvl="2" indent="0" algn="just">
              <a:spcBef>
                <a:spcPts val="0"/>
              </a:spcBef>
              <a:buNone/>
              <a:tabLst>
                <a:tab pos="88900" algn="l"/>
              </a:tabLst>
            </a:pPr>
            <a:r>
              <a:rPr lang="cs-CZ" sz="2000" b="1" i="1" dirty="0">
                <a:solidFill>
                  <a:srgbClr val="000000"/>
                </a:solidFill>
              </a:rPr>
              <a:t>Upozornění!</a:t>
            </a:r>
          </a:p>
          <a:p>
            <a:pPr marL="0" lvl="2" indent="0" algn="just">
              <a:spcBef>
                <a:spcPts val="0"/>
              </a:spcBef>
              <a:buNone/>
            </a:pPr>
            <a:r>
              <a:rPr lang="cs-CZ" sz="2000" i="1" dirty="0">
                <a:solidFill>
                  <a:srgbClr val="000000"/>
                </a:solidFill>
              </a:rPr>
              <a:t>Projekt může být vyřazen z procesu hodnocení, pokud ex-ante kontrola zjistí porušení podmínek stanovených výzvou.</a:t>
            </a:r>
          </a:p>
          <a:p>
            <a:pPr marL="898525" lvl="2" indent="-187325">
              <a:buNone/>
            </a:pPr>
            <a:endParaRPr lang="cs-CZ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Ex-ante kontrola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Obrázek 6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7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9" y="1306874"/>
            <a:ext cx="8003232" cy="4819290"/>
          </a:xfrm>
        </p:spPr>
        <p:txBody>
          <a:bodyPr>
            <a:normAutofit/>
          </a:bodyPr>
          <a:lstStyle/>
          <a:p>
            <a:pPr marL="454025" lvl="1" indent="-187325" algn="just">
              <a:spcBef>
                <a:spcPts val="0"/>
              </a:spcBef>
              <a:spcAft>
                <a:spcPts val="600"/>
              </a:spcAft>
            </a:pPr>
            <a:r>
              <a:rPr lang="cs-CZ" dirty="0" smtClean="0">
                <a:solidFill>
                  <a:srgbClr val="000000"/>
                </a:solidFill>
              </a:rPr>
              <a:t>Provádí ŘO IROP na základě výsledků hodnocení provedeného Centrem</a:t>
            </a:r>
          </a:p>
          <a:p>
            <a:pPr marL="1187450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b="0" i="1" dirty="0">
              <a:solidFill>
                <a:srgbClr val="000000"/>
              </a:solidFill>
            </a:endParaRPr>
          </a:p>
          <a:p>
            <a:pPr marL="1162800" lvl="1" indent="-285750" algn="just" defTabSz="266700">
              <a:spcBef>
                <a:spcPts val="0"/>
              </a:spcBef>
            </a:pPr>
            <a:r>
              <a:rPr lang="cs-CZ" b="0" dirty="0" smtClean="0">
                <a:solidFill>
                  <a:srgbClr val="000000"/>
                </a:solidFill>
              </a:rPr>
              <a:t>V </a:t>
            </a:r>
            <a:r>
              <a:rPr lang="cs-CZ" b="0" dirty="0">
                <a:solidFill>
                  <a:srgbClr val="000000"/>
                </a:solidFill>
              </a:rPr>
              <a:t>kolových výzvách jsou projekty seřazeny dle počtu dosažených bodů od nejvyššího po nejnižší. </a:t>
            </a:r>
          </a:p>
          <a:p>
            <a:pPr marL="1162800" lvl="1" indent="-285750" algn="just" defTabSz="266700">
              <a:spcBef>
                <a:spcPts val="0"/>
              </a:spcBef>
            </a:pPr>
            <a:r>
              <a:rPr lang="cs-CZ" b="0" dirty="0">
                <a:solidFill>
                  <a:srgbClr val="000000"/>
                </a:solidFill>
              </a:rPr>
              <a:t>Projekty se stejným počtem bodů jsou seřazeny dle data a času podání žádosti o podporu v MS2014.</a:t>
            </a:r>
          </a:p>
          <a:p>
            <a:pPr marL="1162800" lvl="1" indent="-285750" algn="just" defTabSz="266700">
              <a:spcBef>
                <a:spcPts val="0"/>
              </a:spcBef>
            </a:pPr>
            <a:r>
              <a:rPr lang="cs-CZ" b="0" dirty="0">
                <a:solidFill>
                  <a:srgbClr val="000000"/>
                </a:solidFill>
              </a:rPr>
              <a:t>Počet podpořených projektů je limitován výši alokace na výzvu, ostatní projekty mohou být zařazeny na seznam náhradních </a:t>
            </a:r>
            <a:r>
              <a:rPr lang="cs-CZ" b="0" dirty="0" smtClean="0">
                <a:solidFill>
                  <a:srgbClr val="000000"/>
                </a:solidFill>
              </a:rPr>
              <a:t>projektů, je-li to výzvou umožněno.</a:t>
            </a:r>
          </a:p>
          <a:p>
            <a:pPr marL="877050" lvl="1" indent="0" algn="just" defTabSz="266700">
              <a:spcBef>
                <a:spcPts val="0"/>
              </a:spcBef>
              <a:buNone/>
            </a:pPr>
            <a:endParaRPr lang="cs-CZ" dirty="0" smtClean="0">
              <a:solidFill>
                <a:srgbClr val="000000"/>
              </a:solidFill>
            </a:endParaRPr>
          </a:p>
          <a:p>
            <a:pPr marL="877050" lvl="1" indent="0" algn="just" defTabSz="266700">
              <a:spcBef>
                <a:spcPts val="0"/>
              </a:spcBef>
              <a:buNone/>
            </a:pPr>
            <a:endParaRPr lang="cs-CZ" dirty="0">
              <a:solidFill>
                <a:srgbClr val="000000"/>
              </a:solidFill>
            </a:endParaRPr>
          </a:p>
          <a:p>
            <a:pPr marL="877050" lvl="1" indent="0" algn="just" defTabSz="266700">
              <a:spcBef>
                <a:spcPts val="0"/>
              </a:spcBef>
              <a:buNone/>
            </a:pPr>
            <a:r>
              <a:rPr lang="cs-CZ" dirty="0" smtClean="0">
                <a:solidFill>
                  <a:srgbClr val="000000"/>
                </a:solidFill>
              </a:rPr>
              <a:t>Následuje </a:t>
            </a:r>
            <a:r>
              <a:rPr lang="cs-CZ" dirty="0">
                <a:solidFill>
                  <a:srgbClr val="000000"/>
                </a:solidFill>
              </a:rPr>
              <a:t>vydání právního aktu – Registrace akce a Rozhodnutí o </a:t>
            </a:r>
            <a:r>
              <a:rPr lang="cs-CZ" dirty="0" smtClean="0">
                <a:solidFill>
                  <a:srgbClr val="000000"/>
                </a:solidFill>
              </a:rPr>
              <a:t>poskytnutí dotace/Stanovení </a:t>
            </a:r>
            <a:r>
              <a:rPr lang="cs-CZ" dirty="0" smtClean="0">
                <a:solidFill>
                  <a:srgbClr val="000000"/>
                </a:solidFill>
              </a:rPr>
              <a:t>výdajů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Výběr projektů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Obrázek 6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62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727453" y="6356350"/>
            <a:ext cx="5292349" cy="365125"/>
          </a:xfrm>
        </p:spPr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pc="-5" dirty="0" smtClean="0"/>
              <a:t>Alokované částky dle výzev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13" name="Tabulk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867848"/>
              </p:ext>
            </p:extLst>
          </p:nvPr>
        </p:nvGraphicFramePr>
        <p:xfrm>
          <a:off x="727453" y="1923802"/>
          <a:ext cx="7834656" cy="3610100"/>
        </p:xfrm>
        <a:graphic>
          <a:graphicData uri="http://schemas.openxmlformats.org/drawingml/2006/table">
            <a:tbl>
              <a:tblPr/>
              <a:tblGrid>
                <a:gridCol w="1156461"/>
                <a:gridCol w="987224"/>
                <a:gridCol w="952785"/>
                <a:gridCol w="1010183"/>
                <a:gridCol w="918348"/>
                <a:gridCol w="929827"/>
                <a:gridCol w="952786"/>
                <a:gridCol w="927042"/>
              </a:tblGrid>
              <a:tr h="10526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Vyhlášená alokace (v mil. Kč)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14+15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32+33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46+47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56+57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57791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ERDF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2 712,49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4 014,52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3 213,19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504,00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3 032,95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1 900,00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819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478,67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708,44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567,03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791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součet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3 191,17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4 722,97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3 780,22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592,94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629,41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3 568,17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1 900,00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1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sz="2000" b="1" dirty="0" smtClean="0"/>
              <a:t>Počty předložených projektů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b="1" dirty="0" smtClean="0"/>
              <a:t>Žádosti byly poměrně úspěšné…</a:t>
            </a:r>
            <a:endParaRPr lang="cs-CZ" b="1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Výzva č. 32 a č. 33 - přehled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030454"/>
              </p:ext>
            </p:extLst>
          </p:nvPr>
        </p:nvGraphicFramePr>
        <p:xfrm>
          <a:off x="683568" y="2244435"/>
          <a:ext cx="7700411" cy="1796533"/>
        </p:xfrm>
        <a:graphic>
          <a:graphicData uri="http://schemas.openxmlformats.org/drawingml/2006/table">
            <a:tbl>
              <a:tblPr/>
              <a:tblGrid>
                <a:gridCol w="1127948"/>
                <a:gridCol w="2125747"/>
                <a:gridCol w="2356659"/>
                <a:gridCol w="2090057"/>
              </a:tblGrid>
              <a:tr h="8849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Výzva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předložených žádostí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</a:t>
                      </a:r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vyřazených/stažených </a:t>
                      </a:r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žádostí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žádostí s pozitivním hodnocením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6304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304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29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Stavby, stavební úpravy a pořízení vybavení odborných učeben za účelem zvýšení kvality vzdělávání ve vazbě na budoucí uplatnění na trhu práce v </a:t>
            </a:r>
            <a:r>
              <a:rPr lang="cs-CZ" b="1" dirty="0"/>
              <a:t>klíčových kompetencích</a:t>
            </a:r>
            <a:r>
              <a:rPr lang="cs-CZ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komunikace </a:t>
            </a:r>
            <a:r>
              <a:rPr lang="cs-CZ" dirty="0"/>
              <a:t>v cizích jazycích,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přírodní </a:t>
            </a:r>
            <a:r>
              <a:rPr lang="cs-CZ" dirty="0"/>
              <a:t>vědy, 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technické </a:t>
            </a:r>
            <a:r>
              <a:rPr lang="cs-CZ" dirty="0"/>
              <a:t>a řemeslné obory, 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práce </a:t>
            </a:r>
            <a:r>
              <a:rPr lang="cs-CZ" dirty="0"/>
              <a:t>s digitálními technologiemi. </a:t>
            </a:r>
          </a:p>
          <a:p>
            <a:endParaRPr lang="cs-CZ" dirty="0"/>
          </a:p>
          <a:p>
            <a:r>
              <a:rPr lang="cs-CZ" dirty="0" smtClean="0"/>
              <a:t>Rekonstrukce </a:t>
            </a:r>
            <a:r>
              <a:rPr lang="cs-CZ" dirty="0"/>
              <a:t>a stavební úpravy stávající infrastruktury ve vazbě na budování bezbariérovosti škol. </a:t>
            </a:r>
          </a:p>
          <a:p>
            <a:endParaRPr lang="cs-CZ" dirty="0"/>
          </a:p>
          <a:p>
            <a:r>
              <a:rPr lang="cs-CZ" dirty="0" smtClean="0"/>
              <a:t>Zvýšení </a:t>
            </a:r>
            <a:r>
              <a:rPr lang="cs-CZ" dirty="0"/>
              <a:t>kapacit škol ve vazbě na území se sociálně vyloučenou lokalitou, kde je prokazatelný nedostatek těchto kapacit. </a:t>
            </a: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Zaměření projektů SC 2.4 – infrastruktura SŠ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Podpora může být poskytnuta na podporu infrastruktury </a:t>
            </a:r>
            <a:r>
              <a:rPr lang="cs-CZ" b="1" dirty="0"/>
              <a:t>škol a školských zařízení pro střední a vyšší odborné vzdělávání </a:t>
            </a:r>
            <a:r>
              <a:rPr lang="cs-CZ" dirty="0"/>
              <a:t>a víceletým gymnáziím podle zákona č. 561/2004 Sb., školský zákon, ve znění pozdějších předpisů, </a:t>
            </a:r>
            <a:r>
              <a:rPr lang="cs-CZ" b="1" dirty="0"/>
              <a:t>zapsaných v Rejstříku škol a školských zařízení k datu vyhlášení výzvy</a:t>
            </a:r>
            <a:r>
              <a:rPr lang="cs-CZ" dirty="0"/>
              <a:t>. Projektové záměry musí být v souladu s Krajským akčním plánem vzdělávání. </a:t>
            </a:r>
            <a:endParaRPr lang="cs-CZ" dirty="0" smtClean="0"/>
          </a:p>
          <a:p>
            <a:endParaRPr lang="cs-CZ" dirty="0"/>
          </a:p>
          <a:p>
            <a:r>
              <a:rPr lang="cs-CZ" b="1" dirty="0"/>
              <a:t>Krajský akční plán vzdělávání (KAP) </a:t>
            </a:r>
            <a:endParaRPr lang="cs-CZ" dirty="0"/>
          </a:p>
          <a:p>
            <a:pPr algn="just"/>
            <a:r>
              <a:rPr lang="cs-CZ" dirty="0"/>
              <a:t>Projektové záměry, předložené do této výzvy, musí být v souladu s rámcem pro investice do infrastruktury KAP. Školy či školská zařízení a jejich projektové záměry musí být uvedeny v seznamu projektových záměrů pro investiční intervence IROP, který se stane přílohou schváleného KAP. Tyto schválené dokumenty budou zveřejněny na www.uzemnidimenze.cz. 	</a:t>
            </a: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Zaměření projektů SC 2.4 – infrastruktura SŠ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55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Obecná kritéria přijatelnosti </a:t>
            </a:r>
            <a:r>
              <a:rPr lang="cs-CZ" dirty="0" smtClean="0"/>
              <a:t>– </a:t>
            </a:r>
            <a:r>
              <a:rPr lang="cs-CZ" dirty="0" smtClean="0">
                <a:solidFill>
                  <a:srgbClr val="FF0000"/>
                </a:solidFill>
              </a:rPr>
              <a:t>NENAPRAVITELNÁ</a:t>
            </a:r>
          </a:p>
          <a:p>
            <a:endParaRPr lang="cs-CZ" dirty="0">
              <a:solidFill>
                <a:srgbClr val="FF0000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rgbClr val="00529C"/>
                </a:solidFill>
              </a:rPr>
              <a:t>Projekt je v souladu s akčním plánem vzdělávání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b="1" dirty="0">
              <a:solidFill>
                <a:srgbClr val="00529C"/>
              </a:solidFill>
            </a:endParaRPr>
          </a:p>
          <a:p>
            <a:pPr marL="771525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Jedná se o soulad s </a:t>
            </a:r>
            <a:r>
              <a:rPr lang="cs-CZ" dirty="0" smtClean="0"/>
              <a:t>Krajským </a:t>
            </a:r>
            <a:r>
              <a:rPr lang="cs-CZ" dirty="0"/>
              <a:t>akčním plánem vzdělávání </a:t>
            </a:r>
            <a:r>
              <a:rPr lang="cs-CZ" dirty="0" smtClean="0"/>
              <a:t>(KAP</a:t>
            </a:r>
            <a:r>
              <a:rPr lang="cs-CZ" dirty="0"/>
              <a:t>), </a:t>
            </a:r>
            <a:r>
              <a:rPr lang="cs-CZ" dirty="0">
                <a:solidFill>
                  <a:srgbClr val="000000"/>
                </a:solidFill>
              </a:rPr>
              <a:t>konkrétně </a:t>
            </a:r>
            <a:r>
              <a:rPr lang="cs-CZ" dirty="0" smtClean="0">
                <a:solidFill>
                  <a:srgbClr val="000000"/>
                </a:solidFill>
              </a:rPr>
              <a:t>s Rámcem pro investice do infrastruktury do krajských akčních plánů rozvoje vzdělávání, </a:t>
            </a:r>
            <a:r>
              <a:rPr lang="cs-CZ" dirty="0"/>
              <a:t>který bude zveřejněn na webu </a:t>
            </a:r>
            <a:r>
              <a:rPr lang="cs-CZ" dirty="0">
                <a:hlinkClick r:id="rId2"/>
              </a:rPr>
              <a:t>www.uzemnidimenze.cz</a:t>
            </a:r>
            <a:r>
              <a:rPr lang="cs-CZ" dirty="0"/>
              <a:t> nejpozději k datu ukončení výzvy.</a:t>
            </a:r>
          </a:p>
          <a:p>
            <a:pPr marL="428625" algn="just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marL="771525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Žadatel ve studii proveditelnosti dále uvede název </a:t>
            </a:r>
            <a:r>
              <a:rPr lang="cs-CZ" dirty="0" err="1" smtClean="0"/>
              <a:t>KAPu</a:t>
            </a:r>
            <a:r>
              <a:rPr lang="cs-CZ" dirty="0" smtClean="0"/>
              <a:t> </a:t>
            </a:r>
            <a:r>
              <a:rPr lang="cs-CZ" dirty="0"/>
              <a:t>a název projektu/ů škol uvedených v </a:t>
            </a:r>
            <a:r>
              <a:rPr lang="cs-CZ" dirty="0" err="1" smtClean="0"/>
              <a:t>KAPu</a:t>
            </a:r>
            <a:r>
              <a:rPr lang="cs-CZ" dirty="0"/>
              <a:t>, jež jsou zahrnuty v žádosti.</a:t>
            </a: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Soulad s KAP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8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306874"/>
            <a:ext cx="7700425" cy="4819290"/>
          </a:xfrm>
        </p:spPr>
        <p:txBody>
          <a:bodyPr/>
          <a:lstStyle/>
          <a:p>
            <a:pPr marL="428625" algn="just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Je posuzováno, zda aktivity řešené v projektu jsou v souladu s tím, co je uvedeno ve Strategickém rámci </a:t>
            </a:r>
            <a:r>
              <a:rPr lang="cs-CZ" dirty="0" smtClean="0"/>
              <a:t>KAP</a:t>
            </a:r>
            <a:r>
              <a:rPr lang="cs-CZ" dirty="0"/>
              <a:t>:</a:t>
            </a:r>
          </a:p>
          <a:p>
            <a:pPr marL="428625" algn="just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marL="144000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soulad s klíčovými kompetencemi / s rozšiřováním kmenových tříd (v SVL) / s řešením bezbariérovosti (je-li bezbariérovost jediným předmětem projektu)</a:t>
            </a:r>
          </a:p>
          <a:p>
            <a:pPr marL="1097100" algn="just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marL="144000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název projektu v </a:t>
            </a:r>
            <a:r>
              <a:rPr lang="cs-CZ" dirty="0" smtClean="0"/>
              <a:t>KAP</a:t>
            </a:r>
            <a:r>
              <a:rPr lang="cs-CZ" dirty="0"/>
              <a:t>, očekávané celkové náklady projektu v </a:t>
            </a:r>
            <a:r>
              <a:rPr lang="cs-CZ" dirty="0" smtClean="0"/>
              <a:t>KAP</a:t>
            </a:r>
            <a:r>
              <a:rPr lang="cs-CZ" dirty="0"/>
              <a:t>, očekávaný termín realizace projektu v </a:t>
            </a:r>
            <a:r>
              <a:rPr lang="cs-CZ" dirty="0" smtClean="0"/>
              <a:t>KAP</a:t>
            </a:r>
            <a:r>
              <a:rPr lang="cs-CZ" dirty="0"/>
              <a:t>, jsou orientační a při hodnocení žádosti o podporu bude akceptováno, pokud dojde k jejich změně oproti údaji zapsaném v </a:t>
            </a:r>
            <a:r>
              <a:rPr lang="cs-CZ" dirty="0" smtClean="0"/>
              <a:t>KAP, </a:t>
            </a:r>
            <a:r>
              <a:rPr lang="cs-CZ" b="1" dirty="0" smtClean="0">
                <a:solidFill>
                  <a:srgbClr val="FF0000"/>
                </a:solidFill>
              </a:rPr>
              <a:t>ALE…</a:t>
            </a:r>
            <a:endParaRPr lang="cs-CZ" b="1" dirty="0">
              <a:solidFill>
                <a:srgbClr val="FF0000"/>
              </a:solidFill>
            </a:endParaRPr>
          </a:p>
          <a:p>
            <a:pPr marL="1097100" algn="just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marL="144000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zúžení záměru je možné/ rozšíření záměru nikoliv</a:t>
            </a:r>
          </a:p>
          <a:p>
            <a:pPr marL="1097100" algn="just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marL="144000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slučování/rozdělování záměrů je </a:t>
            </a:r>
            <a:r>
              <a:rPr lang="cs-CZ" dirty="0" smtClean="0"/>
              <a:t>možné</a:t>
            </a:r>
          </a:p>
          <a:p>
            <a:pPr marL="144000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144000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bezbariérovost v KAP být nemusí a přesto ji lze realizovat</a:t>
            </a:r>
            <a:endParaRPr lang="cs-CZ" dirty="0"/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Soulad s KAP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45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66700" lvl="1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sz="2100" b="0" dirty="0">
                <a:solidFill>
                  <a:schemeClr val="tx1"/>
                </a:solidFill>
              </a:rPr>
              <a:t>Centrum je státní příspěvková organizace zřízená Zákonem č. 248/2000 Sb., o podpoře regionálního rozvoje, a řízená Ministerstvem pro místní rozvoj ČR.</a:t>
            </a:r>
          </a:p>
          <a:p>
            <a:pPr marL="266700" lvl="1" indent="0">
              <a:lnSpc>
                <a:spcPct val="120000"/>
              </a:lnSpc>
              <a:spcBef>
                <a:spcPts val="600"/>
              </a:spcBef>
              <a:buNone/>
            </a:pPr>
            <a:endParaRPr lang="cs-CZ" sz="2100" b="0" dirty="0">
              <a:solidFill>
                <a:schemeClr val="tx1"/>
              </a:solidFill>
            </a:endParaRPr>
          </a:p>
          <a:p>
            <a:pPr marL="26670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>
                <a:solidFill>
                  <a:schemeClr val="tx1"/>
                </a:solidFill>
              </a:rPr>
              <a:t>Zprostředkující subjekt IROP: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konzultace před a po vyhlášením výzvy (</a:t>
            </a:r>
            <a:r>
              <a:rPr lang="cs-CZ" dirty="0">
                <a:solidFill>
                  <a:schemeClr val="tx1"/>
                </a:solidFill>
              </a:rPr>
              <a:t>specialisté pro SC 2.4</a:t>
            </a:r>
            <a:r>
              <a:rPr lang="cs-CZ" b="0" dirty="0">
                <a:solidFill>
                  <a:schemeClr val="tx1"/>
                </a:solidFill>
              </a:rPr>
              <a:t>),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příjem žádostí o podporu (přes MS2014+),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hodnocení žádostí o podporu,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administrace změn v projektech,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administrativní ověření zpráv o realizaci projektu vč. kontroly žádostí o platbu, 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administrativní ověření zpráv o udržitelnosti,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provádění kontrol na místě v průběhu hodnocení/realizace/udržitelnosti projektu,</a:t>
            </a:r>
          </a:p>
          <a:p>
            <a:pPr marL="454025" lvl="1" indent="-187325">
              <a:lnSpc>
                <a:spcPct val="120000"/>
              </a:lnSpc>
              <a:spcBef>
                <a:spcPts val="600"/>
              </a:spcBef>
            </a:pPr>
            <a:r>
              <a:rPr lang="cs-CZ" b="0" dirty="0">
                <a:solidFill>
                  <a:schemeClr val="tx1"/>
                </a:solidFill>
              </a:rPr>
              <a:t>další činnosti (např. pořádání krajských seminářů k výzvám).</a:t>
            </a: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500" dirty="0"/>
              <a:t>06. 12. 2017, </a:t>
            </a:r>
            <a:r>
              <a:rPr lang="cs-CZ" sz="1500" dirty="0" smtClean="0"/>
              <a:t>Olomouc</a:t>
            </a:r>
            <a:endParaRPr lang="en-US" sz="15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Role Centra v IROP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8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Z </a:t>
            </a:r>
            <a:r>
              <a:rPr lang="cs-CZ" dirty="0"/>
              <a:t>pohledu IROP jsou v </a:t>
            </a:r>
            <a:r>
              <a:rPr lang="cs-CZ" dirty="0" smtClean="0"/>
              <a:t>KAP </a:t>
            </a:r>
            <a:r>
              <a:rPr lang="cs-CZ" dirty="0"/>
              <a:t>někdy uvedeny i nerelevantní věci</a:t>
            </a:r>
            <a:r>
              <a:rPr lang="cs-CZ" dirty="0" smtClean="0"/>
              <a:t>:</a:t>
            </a:r>
          </a:p>
          <a:p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nákup digitálních tabulí pro celou školu,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kompletní zabezpečení školy,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kompletní oprava sociálního zázemí,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plošné nákupy </a:t>
            </a:r>
            <a:r>
              <a:rPr lang="cs-CZ" dirty="0" err="1"/>
              <a:t>tabletů</a:t>
            </a:r>
            <a:r>
              <a:rPr lang="cs-CZ" dirty="0"/>
              <a:t> a počítačů do školy,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zateplení budov aj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dirty="0"/>
              <a:t>Z IROP nelze podpořit, ani když je uvedeno v </a:t>
            </a:r>
            <a:r>
              <a:rPr lang="cs-CZ" dirty="0" smtClean="0"/>
              <a:t>KAP</a:t>
            </a:r>
            <a:r>
              <a:rPr lang="cs-CZ" dirty="0"/>
              <a:t>.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Soulad s KAP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9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Nemusí být přímo důvodem pro vyřazení, ale minimálně pro alespoň 1 výzvu:</a:t>
            </a:r>
          </a:p>
          <a:p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Nesoulad projektového záměru s KAP</a:t>
            </a:r>
          </a:p>
          <a:p>
            <a:pPr marL="914400" lvl="1" indent="-285750">
              <a:buFontTx/>
              <a:buChar char="-"/>
            </a:pPr>
            <a:r>
              <a:rPr lang="cs-CZ" dirty="0" smtClean="0"/>
              <a:t>Chybné uvedení názvu projektu v KAP do Studie proveditelnosti</a:t>
            </a:r>
          </a:p>
          <a:p>
            <a:pPr marL="914400" lvl="1" indent="-285750">
              <a:buFontTx/>
              <a:buChar char="-"/>
            </a:pPr>
            <a:r>
              <a:rPr lang="cs-CZ" dirty="0" smtClean="0"/>
              <a:t>Rozšířený záměr ve srovnání se záměrem v KAP</a:t>
            </a:r>
          </a:p>
          <a:p>
            <a:pPr marL="914400" lvl="1" indent="-285750">
              <a:buFontTx/>
              <a:buChar char="-"/>
            </a:pPr>
            <a:r>
              <a:rPr lang="cs-CZ" dirty="0" smtClean="0"/>
              <a:t>Chybějící křížky v KAP u relevantních kompetencí</a:t>
            </a:r>
          </a:p>
          <a:p>
            <a:pPr marL="914400" lvl="1" indent="-285750">
              <a:buFontTx/>
              <a:buChar char="-"/>
            </a:pPr>
            <a:r>
              <a:rPr lang="cs-CZ" dirty="0" smtClean="0"/>
              <a:t>Následně nedodržení povinné minimální hranice CZV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Nesoulad vymezených kompetencí pro jednotlivé obory vzdělávání dle přílohy Specifických pravidel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Nejčastější pochybení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0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46906"/>
              </p:ext>
            </p:extLst>
          </p:nvPr>
        </p:nvGraphicFramePr>
        <p:xfrm>
          <a:off x="546265" y="2327563"/>
          <a:ext cx="7505205" cy="2590231"/>
        </p:xfrm>
        <a:graphic>
          <a:graphicData uri="http://schemas.openxmlformats.org/drawingml/2006/table">
            <a:tbl>
              <a:tblPr/>
              <a:tblGrid>
                <a:gridCol w="807522"/>
                <a:gridCol w="1615044"/>
                <a:gridCol w="1757548"/>
                <a:gridCol w="1769424"/>
                <a:gridCol w="1555667"/>
              </a:tblGrid>
              <a:tr h="103315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Výzva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Alokace (podíl EU) v mil. Kč.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předložených žádostí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žádostí s pozitivním hodnocením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Částky </a:t>
                      </a:r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(podíl </a:t>
                      </a:r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7595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604,6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528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3 409,9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3 391,8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6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 marR="5080"/>
            <a:endParaRPr lang="cs-CZ" spc="-5" dirty="0" smtClean="0">
              <a:latin typeface="Arial"/>
              <a:cs typeface="Arial"/>
            </a:endParaRPr>
          </a:p>
          <a:p>
            <a:pPr marL="12700" marR="5080" algn="just"/>
            <a:r>
              <a:rPr lang="cs-CZ" sz="2200" spc="-5" dirty="0" smtClean="0">
                <a:latin typeface="Arial"/>
                <a:cs typeface="Arial"/>
              </a:rPr>
              <a:t>Harmonogram </a:t>
            </a:r>
            <a:r>
              <a:rPr lang="cs-CZ" sz="2200" dirty="0">
                <a:latin typeface="Arial"/>
                <a:cs typeface="Arial"/>
              </a:rPr>
              <a:t>výzev IROP </a:t>
            </a:r>
            <a:r>
              <a:rPr lang="cs-CZ" sz="2200" spc="-5" dirty="0">
                <a:latin typeface="Arial"/>
                <a:cs typeface="Arial"/>
              </a:rPr>
              <a:t>2017 a </a:t>
            </a:r>
            <a:r>
              <a:rPr lang="cs-CZ" sz="2200" spc="-10" dirty="0">
                <a:latin typeface="Arial"/>
                <a:cs typeface="Arial"/>
              </a:rPr>
              <a:t>2018 </a:t>
            </a:r>
            <a:r>
              <a:rPr lang="cs-CZ" sz="2200" spc="-5" dirty="0">
                <a:latin typeface="Arial"/>
                <a:cs typeface="Arial"/>
              </a:rPr>
              <a:t>je dostupný na  </a:t>
            </a:r>
            <a:r>
              <a:rPr lang="cs-CZ" sz="2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http://www.dotaceEu.cz/IROP </a:t>
            </a:r>
            <a:r>
              <a:rPr lang="cs-CZ" sz="2200" dirty="0">
                <a:latin typeface="Arial"/>
                <a:cs typeface="Arial"/>
              </a:rPr>
              <a:t>v </a:t>
            </a:r>
            <a:r>
              <a:rPr lang="cs-CZ" sz="2200" spc="-5" dirty="0">
                <a:latin typeface="Arial"/>
                <a:cs typeface="Arial"/>
              </a:rPr>
              <a:t>sekci „</a:t>
            </a:r>
            <a:r>
              <a:rPr lang="cs-CZ" sz="2200" spc="-5" dirty="0">
                <a:solidFill>
                  <a:srgbClr val="0033CC"/>
                </a:solidFill>
                <a:latin typeface="Arial"/>
                <a:cs typeface="Arial"/>
              </a:rPr>
              <a:t>Dokumentace</a:t>
            </a:r>
            <a:r>
              <a:rPr lang="cs-CZ" sz="2200" spc="-5" dirty="0">
                <a:latin typeface="Arial"/>
                <a:cs typeface="Arial"/>
              </a:rPr>
              <a:t>“ (Harmonogram</a:t>
            </a:r>
            <a:r>
              <a:rPr lang="cs-CZ" sz="2200" spc="130" dirty="0">
                <a:latin typeface="Arial"/>
                <a:cs typeface="Arial"/>
              </a:rPr>
              <a:t> </a:t>
            </a:r>
            <a:r>
              <a:rPr lang="cs-CZ" sz="2200" dirty="0">
                <a:latin typeface="Arial"/>
                <a:cs typeface="Arial"/>
              </a:rPr>
              <a:t>výzev</a:t>
            </a:r>
            <a:r>
              <a:rPr lang="cs-CZ" sz="2200" dirty="0" smtClean="0">
                <a:latin typeface="Arial"/>
                <a:cs typeface="Arial"/>
              </a:rPr>
              <a:t>).</a:t>
            </a:r>
          </a:p>
          <a:p>
            <a:pPr marL="12700" marR="5080"/>
            <a:endParaRPr lang="cs-CZ" sz="2200" dirty="0">
              <a:latin typeface="Arial"/>
              <a:cs typeface="Arial"/>
            </a:endParaRPr>
          </a:p>
          <a:p>
            <a:pPr marL="12700" marR="5080" algn="just"/>
            <a:r>
              <a:rPr lang="cs-CZ" sz="2200" dirty="0" smtClean="0">
                <a:latin typeface="Arial"/>
                <a:cs typeface="Arial"/>
              </a:rPr>
              <a:t>Pro rok 2018 se v současné chvíli neplánuje další výzva na SC 2.4</a:t>
            </a:r>
            <a:endParaRPr lang="cs-CZ" sz="2200" dirty="0">
              <a:latin typeface="Arial"/>
              <a:cs typeface="Arial"/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Harmonogram výzev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87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36341" y="863601"/>
            <a:ext cx="7383470" cy="1447800"/>
          </a:xfrm>
        </p:spPr>
        <p:txBody>
          <a:bodyPr>
            <a:noAutofit/>
          </a:bodyPr>
          <a:lstStyle/>
          <a:p>
            <a:pPr algn="ctr"/>
            <a:r>
              <a:rPr lang="cs-CZ" sz="3600" dirty="0" smtClean="0"/>
              <a:t>Děkuji Vám za pozornost!</a:t>
            </a:r>
            <a:endParaRPr lang="cs-CZ" sz="3600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ovéPole 4"/>
          <p:cNvSpPr txBox="1"/>
          <p:nvPr/>
        </p:nvSpPr>
        <p:spPr>
          <a:xfrm>
            <a:off x="883867" y="2516909"/>
            <a:ext cx="7635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/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b="1" dirty="0" smtClean="0">
                <a:solidFill>
                  <a:schemeClr val="bg1"/>
                </a:solidFill>
              </a:rPr>
              <a:t>Ing. Dana </a:t>
            </a:r>
            <a:r>
              <a:rPr lang="cs-CZ" b="1" dirty="0" err="1" smtClean="0">
                <a:solidFill>
                  <a:schemeClr val="bg1"/>
                </a:solidFill>
              </a:rPr>
              <a:t>Huterová</a:t>
            </a:r>
            <a:r>
              <a:rPr lang="cs-CZ" b="1" dirty="0">
                <a:solidFill>
                  <a:schemeClr val="bg1"/>
                </a:solidFill>
              </a:rPr>
              <a:t/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specialista </a:t>
            </a:r>
            <a:r>
              <a:rPr lang="cs-CZ" b="1" dirty="0">
                <a:solidFill>
                  <a:srgbClr val="FFFFFF"/>
                </a:solidFill>
              </a:rPr>
              <a:t>pro SC 2.4 Zvýšení kvality a dostupnosti infrastruktury pro vzdělávání a celoživotní </a:t>
            </a:r>
            <a:r>
              <a:rPr lang="cs-CZ" b="1" dirty="0" smtClean="0">
                <a:solidFill>
                  <a:srgbClr val="FFFFFF"/>
                </a:solidFill>
              </a:rPr>
              <a:t>učení</a:t>
            </a:r>
          </a:p>
          <a:p>
            <a:r>
              <a:rPr lang="cs-CZ" b="1" dirty="0">
                <a:solidFill>
                  <a:srgbClr val="FFFFFF"/>
                </a:solidFill>
              </a:rPr>
              <a:t/>
            </a:r>
            <a:br>
              <a:rPr lang="cs-CZ" b="1" dirty="0">
                <a:solidFill>
                  <a:srgbClr val="FFFFFF"/>
                </a:solidFill>
              </a:rPr>
            </a:br>
            <a:r>
              <a:rPr lang="cs-CZ" b="1" i="1" dirty="0">
                <a:solidFill>
                  <a:srgbClr val="FFFFFF"/>
                </a:solidFill>
              </a:rPr>
              <a:t>územní odbor IROP pro Olomoucký kraj</a:t>
            </a:r>
            <a:endParaRPr lang="cs-CZ" b="1" dirty="0">
              <a:solidFill>
                <a:srgbClr val="FFFFFF"/>
              </a:solidFill>
            </a:endParaRPr>
          </a:p>
          <a:p>
            <a:r>
              <a:rPr lang="cs-CZ" b="1" i="1" dirty="0">
                <a:solidFill>
                  <a:srgbClr val="FFFFFF"/>
                </a:solidFill>
              </a:rPr>
              <a:t>vedoucí oddělení </a:t>
            </a:r>
            <a:r>
              <a:rPr lang="cs-CZ" b="1" i="1" dirty="0" smtClean="0">
                <a:solidFill>
                  <a:srgbClr val="FFFFFF"/>
                </a:solidFill>
              </a:rPr>
              <a:t>hodnocení</a:t>
            </a:r>
            <a:endParaRPr lang="cs-CZ" b="1" dirty="0">
              <a:solidFill>
                <a:schemeClr val="bg1"/>
              </a:solidFill>
            </a:endParaRPr>
          </a:p>
          <a:p>
            <a:r>
              <a:rPr lang="cs-CZ" b="1" dirty="0" smtClean="0">
                <a:solidFill>
                  <a:schemeClr val="bg1"/>
                </a:solidFill>
              </a:rPr>
              <a:t>e-mail: dana.huterova@crr.cz</a:t>
            </a:r>
            <a:r>
              <a:rPr lang="cs-CZ" b="1" dirty="0">
                <a:solidFill>
                  <a:schemeClr val="bg1"/>
                </a:solidFill>
              </a:rPr>
              <a:t/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rgbClr val="FFFFFF"/>
                </a:solidFill>
              </a:rPr>
              <a:t>telefon: +420 582 777 </a:t>
            </a:r>
            <a:r>
              <a:rPr lang="cs-CZ" b="1" dirty="0" smtClean="0">
                <a:solidFill>
                  <a:srgbClr val="FFFFFF"/>
                </a:solidFill>
              </a:rPr>
              <a:t>449</a:t>
            </a:r>
          </a:p>
          <a:p>
            <a:r>
              <a:rPr lang="cs-CZ" b="1" dirty="0">
                <a:solidFill>
                  <a:srgbClr val="FFFFFF"/>
                </a:solidFill>
              </a:rPr>
              <a:t>m</a:t>
            </a:r>
            <a:r>
              <a:rPr lang="cs-CZ" b="1" dirty="0" smtClean="0">
                <a:solidFill>
                  <a:srgbClr val="FFFFFF"/>
                </a:solidFill>
              </a:rPr>
              <a:t>obil: +420 734</a:t>
            </a:r>
            <a:r>
              <a:rPr lang="cs-CZ" b="1" dirty="0">
                <a:solidFill>
                  <a:srgbClr val="FFFFFF"/>
                </a:solidFill>
              </a:rPr>
              <a:t> 166 392</a:t>
            </a:r>
          </a:p>
          <a:p>
            <a:endParaRPr lang="cs-CZ" dirty="0">
              <a:solidFill>
                <a:srgbClr val="FFFFFF"/>
              </a:solidFill>
            </a:endParaRPr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074" y="6278880"/>
            <a:ext cx="4733925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Hálkova 171/2, 779 00 Olomouc</a:t>
            </a:r>
          </a:p>
          <a:p>
            <a:endParaRPr lang="cs-CZ" sz="2000" dirty="0" smtClean="0"/>
          </a:p>
          <a:p>
            <a:r>
              <a:rPr lang="cs-CZ" sz="2000" b="1" dirty="0" smtClean="0"/>
              <a:t>Ředitel pobočky: Ing. Aleš Marousek</a:t>
            </a:r>
          </a:p>
          <a:p>
            <a:r>
              <a:rPr lang="en-US" sz="2000" dirty="0"/>
              <a:t>tel. 582 777 420 </a:t>
            </a:r>
            <a:r>
              <a:rPr lang="en-US" sz="2000" dirty="0" err="1"/>
              <a:t>nebo</a:t>
            </a:r>
            <a:r>
              <a:rPr lang="en-US" sz="2000" dirty="0"/>
              <a:t> 605 001 698, e-mail: </a:t>
            </a:r>
            <a:r>
              <a:rPr lang="en-US" sz="2000" dirty="0" err="1" smtClean="0"/>
              <a:t>ales.marousek</a:t>
            </a:r>
            <a:r>
              <a:rPr lang="en-US" sz="2000" dirty="0" smtClean="0"/>
              <a:t>(at)crr.cz</a:t>
            </a:r>
            <a:endParaRPr lang="en-US" sz="2000" dirty="0"/>
          </a:p>
          <a:p>
            <a:endParaRPr lang="cs-CZ" sz="2000" dirty="0" smtClean="0"/>
          </a:p>
          <a:p>
            <a:r>
              <a:rPr lang="cs-CZ" sz="2000" b="1" dirty="0"/>
              <a:t>Specialista pro SC 2.5 Snížení energetické náročnosti v sektoru </a:t>
            </a:r>
            <a:r>
              <a:rPr lang="cs-CZ" sz="2000" b="1" dirty="0" smtClean="0"/>
              <a:t>bydlení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Ing. Eva Ryšková, tel. 582 777 443, e-mail: </a:t>
            </a:r>
            <a:r>
              <a:rPr lang="cs-CZ" sz="2000" dirty="0" err="1"/>
              <a:t>eva.ryskova</a:t>
            </a:r>
            <a:r>
              <a:rPr lang="cs-CZ" sz="2000" dirty="0"/>
              <a:t>(</a:t>
            </a:r>
            <a:r>
              <a:rPr lang="cs-CZ" sz="2000" dirty="0" err="1"/>
              <a:t>at</a:t>
            </a:r>
            <a:r>
              <a:rPr lang="cs-CZ" sz="2000" dirty="0"/>
              <a:t>)crr.cz</a:t>
            </a:r>
          </a:p>
          <a:p>
            <a:endParaRPr lang="cs-CZ" sz="2000" dirty="0" smtClean="0"/>
          </a:p>
          <a:p>
            <a:r>
              <a:rPr lang="cs-CZ" sz="2000" b="1" dirty="0" smtClean="0"/>
              <a:t>Specialista </a:t>
            </a:r>
            <a:r>
              <a:rPr lang="cs-CZ" sz="2000" b="1" dirty="0"/>
              <a:t>pro SC 2.4. Zvýšení kvality a dostupnosti infrastruktury pro vzdělávání a celoživotní </a:t>
            </a:r>
            <a:r>
              <a:rPr lang="cs-CZ" sz="2000" b="1" dirty="0" smtClean="0"/>
              <a:t>učení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Ing. Dana Huterová, tel. 582 777 449 nebo 734 166 392, e-mail: </a:t>
            </a:r>
            <a:r>
              <a:rPr lang="cs-CZ" sz="2000" dirty="0" err="1"/>
              <a:t>dana.huterova</a:t>
            </a:r>
            <a:r>
              <a:rPr lang="cs-CZ" sz="2000" dirty="0"/>
              <a:t>(</a:t>
            </a:r>
            <a:r>
              <a:rPr lang="cs-CZ" sz="2000" dirty="0" err="1"/>
              <a:t>at</a:t>
            </a:r>
            <a:r>
              <a:rPr lang="cs-CZ" sz="2000" dirty="0"/>
              <a:t>)crr.cz</a:t>
            </a: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Územní odbor IROP pro Olomoucký kraj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b="1" dirty="0"/>
              <a:t>Metodik pro </a:t>
            </a:r>
            <a:r>
              <a:rPr lang="cs-CZ" sz="2000" b="1" dirty="0" smtClean="0"/>
              <a:t>CLLD</a:t>
            </a:r>
            <a:r>
              <a:rPr lang="cs-CZ" sz="2000" b="1" dirty="0"/>
              <a:t/>
            </a:r>
            <a:br>
              <a:rPr lang="cs-CZ" sz="2000" b="1" dirty="0"/>
            </a:br>
            <a:r>
              <a:rPr lang="cs-CZ" sz="2000" dirty="0"/>
              <a:t>Mgr. Hana Slováková, tel. 582 777 446 nebo 736 513 509, e-mail: </a:t>
            </a:r>
            <a:r>
              <a:rPr lang="cs-CZ" sz="2000" dirty="0" err="1"/>
              <a:t>hana.slovakova</a:t>
            </a:r>
            <a:r>
              <a:rPr lang="cs-CZ" sz="2000" dirty="0"/>
              <a:t>(</a:t>
            </a:r>
            <a:r>
              <a:rPr lang="cs-CZ" sz="2000" dirty="0" err="1"/>
              <a:t>at</a:t>
            </a:r>
            <a:r>
              <a:rPr lang="cs-CZ" sz="2000" dirty="0"/>
              <a:t>)crr.cz</a:t>
            </a:r>
          </a:p>
          <a:p>
            <a:endParaRPr lang="cs-CZ" sz="2000" dirty="0" smtClean="0"/>
          </a:p>
          <a:p>
            <a:r>
              <a:rPr lang="cs-CZ" sz="2000" b="1" dirty="0"/>
              <a:t>Administrátor monitorovacího </a:t>
            </a:r>
            <a:r>
              <a:rPr lang="cs-CZ" sz="2000" b="1" dirty="0" smtClean="0"/>
              <a:t>systému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Ing. Kateřina Procházková, tel. 582 777 445 nebo 736 511 135, e-mail: </a:t>
            </a:r>
            <a:r>
              <a:rPr lang="cs-CZ" sz="2000" dirty="0" err="1" smtClean="0"/>
              <a:t>katerina.prochazkova</a:t>
            </a:r>
            <a:r>
              <a:rPr lang="cs-CZ" sz="2000" dirty="0" smtClean="0"/>
              <a:t>(</a:t>
            </a:r>
            <a:r>
              <a:rPr lang="cs-CZ" sz="2000" dirty="0" err="1" smtClean="0"/>
              <a:t>at</a:t>
            </a:r>
            <a:r>
              <a:rPr lang="cs-CZ" sz="2000" dirty="0" smtClean="0"/>
              <a:t>)crr.cz</a:t>
            </a:r>
          </a:p>
          <a:p>
            <a:endParaRPr lang="cs-CZ" sz="2000" dirty="0"/>
          </a:p>
          <a:p>
            <a:r>
              <a:rPr lang="cs-CZ" sz="2000" b="1" dirty="0"/>
              <a:t>Specialista na administraci veřejných zakázek </a:t>
            </a:r>
            <a:br>
              <a:rPr lang="cs-CZ" sz="2000" b="1" dirty="0"/>
            </a:br>
            <a:r>
              <a:rPr lang="cs-CZ" sz="2000" dirty="0"/>
              <a:t>Mgr. Barbora Dedková, tel. 582 777 447, e-mail: </a:t>
            </a:r>
            <a:r>
              <a:rPr lang="cs-CZ" sz="2000" dirty="0" err="1" smtClean="0"/>
              <a:t>barbora.dedkova</a:t>
            </a:r>
            <a:r>
              <a:rPr lang="cs-CZ" sz="2000" dirty="0" smtClean="0"/>
              <a:t>(</a:t>
            </a:r>
            <a:r>
              <a:rPr lang="cs-CZ" sz="2000" dirty="0" err="1" smtClean="0"/>
              <a:t>at</a:t>
            </a:r>
            <a:r>
              <a:rPr lang="cs-CZ" sz="2000" dirty="0" smtClean="0"/>
              <a:t>)crr.cz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Ing. Veronika Blahová, tel. 582 777 453, e-mail: </a:t>
            </a:r>
            <a:r>
              <a:rPr lang="cs-CZ" sz="2000" dirty="0" err="1"/>
              <a:t>veronika.blahova</a:t>
            </a:r>
            <a:r>
              <a:rPr lang="cs-CZ" sz="2000" dirty="0"/>
              <a:t>(</a:t>
            </a:r>
            <a:r>
              <a:rPr lang="cs-CZ" sz="2000" dirty="0" err="1"/>
              <a:t>at</a:t>
            </a:r>
            <a:r>
              <a:rPr lang="cs-CZ" sz="2000" dirty="0"/>
              <a:t>)crr.cz</a:t>
            </a:r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Územní odbor IROP pro Olomoucký kraj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30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000" b="1" dirty="0" smtClean="0"/>
          </a:p>
          <a:p>
            <a:r>
              <a:rPr lang="cs-CZ" sz="2000" b="1" dirty="0" smtClean="0"/>
              <a:t>Oddělení hodnocení pro územní odbor IROP pro Olomoucký kraj</a:t>
            </a:r>
          </a:p>
          <a:p>
            <a:r>
              <a:rPr lang="cs-CZ" sz="2000" dirty="0" smtClean="0"/>
              <a:t>Vedoucí oddělení: </a:t>
            </a:r>
            <a:r>
              <a:rPr lang="cs-CZ" sz="2000" dirty="0"/>
              <a:t>Ing. Dana Huterová, </a:t>
            </a:r>
            <a:endParaRPr lang="cs-CZ" sz="2000" dirty="0" smtClean="0"/>
          </a:p>
          <a:p>
            <a:r>
              <a:rPr lang="cs-CZ" sz="2000" dirty="0" smtClean="0"/>
              <a:t>tel</a:t>
            </a:r>
            <a:r>
              <a:rPr lang="cs-CZ" sz="2000" dirty="0"/>
              <a:t>. 582 777 449 nebo 734 166 392, e-mail: </a:t>
            </a:r>
            <a:r>
              <a:rPr lang="cs-CZ" sz="2000" dirty="0" err="1" smtClean="0"/>
              <a:t>dana.huterova</a:t>
            </a:r>
            <a:r>
              <a:rPr lang="cs-CZ" sz="2000" dirty="0" smtClean="0"/>
              <a:t>(</a:t>
            </a:r>
            <a:r>
              <a:rPr lang="cs-CZ" sz="2000" dirty="0" err="1" smtClean="0"/>
              <a:t>at</a:t>
            </a:r>
            <a:r>
              <a:rPr lang="cs-CZ" sz="2000" dirty="0" smtClean="0"/>
              <a:t>)crr.cz</a:t>
            </a:r>
          </a:p>
          <a:p>
            <a:r>
              <a:rPr lang="cs-CZ" sz="2000" dirty="0" smtClean="0"/>
              <a:t>9 pozic</a:t>
            </a:r>
            <a:endParaRPr lang="cs-CZ" sz="2000" dirty="0"/>
          </a:p>
          <a:p>
            <a:endParaRPr lang="cs-CZ" sz="2000" dirty="0" smtClean="0"/>
          </a:p>
          <a:p>
            <a:r>
              <a:rPr lang="cs-CZ" sz="2000" b="1" dirty="0" smtClean="0"/>
              <a:t>Oddělení realizace pro územní odbor IROP pro Olomoucký kraj</a:t>
            </a:r>
          </a:p>
          <a:p>
            <a:r>
              <a:rPr lang="cs-CZ" sz="2000" dirty="0" smtClean="0"/>
              <a:t>Vedoucí oddělení: </a:t>
            </a:r>
            <a:r>
              <a:rPr lang="cs-CZ" sz="2000" dirty="0"/>
              <a:t>Ing. Ondřej Kaplan, </a:t>
            </a:r>
            <a:endParaRPr lang="cs-CZ" sz="2000" dirty="0" smtClean="0"/>
          </a:p>
          <a:p>
            <a:r>
              <a:rPr lang="cs-CZ" sz="2000" dirty="0" smtClean="0"/>
              <a:t>tel</a:t>
            </a:r>
            <a:r>
              <a:rPr lang="cs-CZ" sz="2000" dirty="0"/>
              <a:t>. 582 777 425 nebo 739 547 388, e-mail: </a:t>
            </a:r>
            <a:r>
              <a:rPr lang="cs-CZ" sz="2000" dirty="0" err="1" smtClean="0"/>
              <a:t>ondrej.kaplan</a:t>
            </a:r>
            <a:r>
              <a:rPr lang="cs-CZ" sz="2000" dirty="0" smtClean="0"/>
              <a:t>(</a:t>
            </a:r>
            <a:r>
              <a:rPr lang="cs-CZ" sz="2000" dirty="0" err="1" smtClean="0"/>
              <a:t>at</a:t>
            </a:r>
            <a:r>
              <a:rPr lang="cs-CZ" sz="2000" dirty="0" smtClean="0"/>
              <a:t>)crr.cz</a:t>
            </a:r>
          </a:p>
          <a:p>
            <a:r>
              <a:rPr lang="cs-CZ" sz="2000" dirty="0" smtClean="0"/>
              <a:t>10 pozic</a:t>
            </a:r>
            <a:endParaRPr lang="cs-CZ" sz="2000" dirty="0"/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Územní odbor IROP pro Olomoucký kraj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1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Výzva </a:t>
            </a:r>
            <a:r>
              <a:rPr lang="cs-CZ" sz="2000" dirty="0"/>
              <a:t>č.14 – infrastruktura pro předškolní vzdělávání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Výzva č.15 – infrastruktura pro předškolní vzdělávání (SVL</a:t>
            </a:r>
            <a:r>
              <a:rPr lang="cs-CZ" sz="2000" dirty="0" smtClean="0"/>
              <a:t>)</a:t>
            </a:r>
          </a:p>
          <a:p>
            <a:endParaRPr lang="cs-CZ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/>
              <a:t>Výzva č.32 – infrastruktura středních škol a VOŠ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/>
              <a:t>Výzva č.33 – infrastruktura středních škol a VOŠ (SVL</a:t>
            </a:r>
            <a:r>
              <a:rPr lang="cs-CZ" sz="2000" b="1" dirty="0" smtClean="0"/>
              <a:t>)</a:t>
            </a:r>
          </a:p>
          <a:p>
            <a:endParaRPr lang="cs-CZ" sz="2000" b="1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cs-CZ" sz="2000" dirty="0"/>
              <a:t>Výzva č.46 – infrastruktura základních škol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Výzva č.47 – infrastruktura základních škol (SVL</a:t>
            </a:r>
            <a:r>
              <a:rPr lang="cs-CZ" sz="2000" dirty="0" smtClean="0"/>
              <a:t>)</a:t>
            </a:r>
          </a:p>
          <a:p>
            <a:endParaRPr lang="cs-CZ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Výzva č.56 – infrastruktura pro zájmové, neformální a celoživotní vzdělávání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Výzva č.57 – infrastruktura pro zájmové, neformální a celoživotní vzdělávání (SVL</a:t>
            </a:r>
            <a:r>
              <a:rPr lang="cs-CZ" sz="2000" dirty="0" smtClean="0"/>
              <a:t>)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pc="-5" dirty="0"/>
              <a:t>Základní </a:t>
            </a:r>
            <a:r>
              <a:rPr lang="cs-CZ" spc="-10" dirty="0"/>
              <a:t>informace </a:t>
            </a:r>
            <a:r>
              <a:rPr lang="cs-CZ" dirty="0"/>
              <a:t>o </a:t>
            </a:r>
            <a:r>
              <a:rPr lang="cs-CZ" spc="-15" dirty="0"/>
              <a:t>výzvách </a:t>
            </a:r>
            <a:r>
              <a:rPr lang="cs-CZ" dirty="0"/>
              <a:t>SC</a:t>
            </a:r>
            <a:r>
              <a:rPr lang="cs-CZ" spc="-40" dirty="0"/>
              <a:t> </a:t>
            </a:r>
            <a:r>
              <a:rPr lang="cs-CZ" dirty="0" smtClean="0"/>
              <a:t>2.4_</a:t>
            </a:r>
            <a:r>
              <a:rPr lang="cs-CZ" sz="2000" dirty="0" smtClean="0"/>
              <a:t>1/2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28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Výzva </a:t>
            </a:r>
            <a:r>
              <a:rPr lang="cs-CZ" sz="2000" dirty="0"/>
              <a:t>č. 58 – ITI – infrastruktura pro předškolní vzdělávání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Výzva č. </a:t>
            </a:r>
            <a:r>
              <a:rPr lang="cs-CZ" sz="2000" dirty="0" smtClean="0"/>
              <a:t>59 </a:t>
            </a:r>
            <a:r>
              <a:rPr lang="cs-CZ" sz="2000" dirty="0"/>
              <a:t>– </a:t>
            </a:r>
            <a:r>
              <a:rPr lang="cs-CZ" sz="2000" dirty="0" smtClean="0"/>
              <a:t>IPRÚ </a:t>
            </a:r>
            <a:r>
              <a:rPr lang="cs-CZ" sz="2000" dirty="0"/>
              <a:t>– infrastruktura pro předškolní </a:t>
            </a:r>
            <a:r>
              <a:rPr lang="cs-CZ" sz="2000" dirty="0" smtClean="0"/>
              <a:t>vzdělávání</a:t>
            </a:r>
          </a:p>
          <a:p>
            <a:endParaRPr lang="cs-CZ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/>
              <a:t>Výzva </a:t>
            </a:r>
            <a:r>
              <a:rPr lang="cs-CZ" sz="2000" b="1" dirty="0"/>
              <a:t>č. 66 – ITI – infrastruktura pro ZŠ, SŠ, VOŠ, zájmové, neformální a celoživotní vzdělávání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Výzva č. </a:t>
            </a:r>
            <a:r>
              <a:rPr lang="cs-CZ" sz="2000" dirty="0" smtClean="0"/>
              <a:t>67 </a:t>
            </a:r>
            <a:r>
              <a:rPr lang="cs-CZ" sz="2000" dirty="0"/>
              <a:t>– </a:t>
            </a:r>
            <a:r>
              <a:rPr lang="cs-CZ" sz="2000" dirty="0" smtClean="0"/>
              <a:t>IPRÚ </a:t>
            </a:r>
            <a:r>
              <a:rPr lang="cs-CZ" sz="2000" dirty="0"/>
              <a:t>– infrastruktura pro ZŠ, SŠ, VOŠ, zájmové, neformální a celoživotní </a:t>
            </a:r>
            <a:r>
              <a:rPr lang="cs-CZ" sz="2000" dirty="0" smtClean="0"/>
              <a:t>vzdělávání</a:t>
            </a:r>
          </a:p>
          <a:p>
            <a:endParaRPr lang="cs-CZ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/>
              <a:t>Výzva </a:t>
            </a:r>
            <a:r>
              <a:rPr lang="cs-CZ" sz="2000" b="1" dirty="0"/>
              <a:t>č. 68 – CLLD – infrastruktura pro MŠ, ZŠ, SŠ, VOŠ, zájmové, neformální a celoživotní vzdělávání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pc="-5" dirty="0"/>
              <a:t>Základní </a:t>
            </a:r>
            <a:r>
              <a:rPr lang="cs-CZ" spc="-10" dirty="0"/>
              <a:t>informace </a:t>
            </a:r>
            <a:r>
              <a:rPr lang="cs-CZ" dirty="0"/>
              <a:t>o </a:t>
            </a:r>
            <a:r>
              <a:rPr lang="cs-CZ" spc="-15" dirty="0"/>
              <a:t>výzvách </a:t>
            </a:r>
            <a:r>
              <a:rPr lang="cs-CZ" dirty="0"/>
              <a:t>SC</a:t>
            </a:r>
            <a:r>
              <a:rPr lang="cs-CZ" spc="-40" dirty="0"/>
              <a:t> </a:t>
            </a:r>
            <a:r>
              <a:rPr lang="cs-CZ" dirty="0" smtClean="0"/>
              <a:t>2.4_</a:t>
            </a:r>
            <a:r>
              <a:rPr lang="cs-CZ" sz="2000" b="0" dirty="0" smtClean="0"/>
              <a:t>2/2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4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822325"/>
          </a:xfrm>
        </p:spPr>
        <p:txBody>
          <a:bodyPr/>
          <a:lstStyle/>
          <a:p>
            <a:pPr algn="ctr"/>
            <a:r>
              <a:rPr lang="cs-CZ" dirty="0" smtClean="0"/>
              <a:t>Individuální vs. integrovaná výzva/projekt</a:t>
            </a:r>
            <a:endParaRPr lang="cs-CZ" dirty="0"/>
          </a:p>
        </p:txBody>
      </p:sp>
      <p:pic>
        <p:nvPicPr>
          <p:cNvPr id="6" name="Obrázek 5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074" y="6278880"/>
            <a:ext cx="4733925" cy="579120"/>
          </a:xfrm>
          <a:prstGeom prst="rect">
            <a:avLst/>
          </a:prstGeom>
        </p:spPr>
      </p:pic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11" name="Zástupný symbol pro obsah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778631"/>
              </p:ext>
            </p:extLst>
          </p:nvPr>
        </p:nvGraphicFramePr>
        <p:xfrm>
          <a:off x="191582" y="1084262"/>
          <a:ext cx="8760837" cy="5484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832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9" y="1306874"/>
            <a:ext cx="8003232" cy="4819290"/>
          </a:xfrm>
        </p:spPr>
        <p:txBody>
          <a:bodyPr/>
          <a:lstStyle/>
          <a:p>
            <a:pPr marL="454025" lvl="1" indent="-187325"/>
            <a:r>
              <a:rPr lang="cs-CZ" dirty="0" smtClean="0">
                <a:solidFill>
                  <a:schemeClr val="tx1"/>
                </a:solidFill>
              </a:rPr>
              <a:t>Hodnocení žádostí bylo zahájeno po ukončení příjmu žádostí o podporu (kolová výzva)</a:t>
            </a:r>
            <a:endParaRPr lang="cs-CZ" b="0" dirty="0" smtClean="0">
              <a:solidFill>
                <a:schemeClr val="tx1"/>
              </a:solidFill>
            </a:endParaRPr>
          </a:p>
          <a:p>
            <a:pPr marL="454025" lvl="1" indent="-187325"/>
            <a:r>
              <a:rPr lang="cs-CZ" dirty="0" smtClean="0">
                <a:solidFill>
                  <a:schemeClr val="tx1"/>
                </a:solidFill>
              </a:rPr>
              <a:t>Fáze hodnocení (provádí Centrum)</a:t>
            </a:r>
          </a:p>
          <a:p>
            <a:pPr marL="898525" lvl="2" indent="-187325"/>
            <a:r>
              <a:rPr lang="cs-CZ" sz="2000" dirty="0" smtClean="0"/>
              <a:t>kontrola přijatelnosti a formálních náležitostí,</a:t>
            </a:r>
          </a:p>
          <a:p>
            <a:pPr marL="898525" lvl="2" indent="-187325"/>
            <a:r>
              <a:rPr lang="cs-CZ" sz="2000" dirty="0"/>
              <a:t>v</a:t>
            </a:r>
            <a:r>
              <a:rPr lang="cs-CZ" sz="2000" dirty="0" smtClean="0"/>
              <a:t>ěcné hodnocení,</a:t>
            </a:r>
          </a:p>
          <a:p>
            <a:pPr marL="898525" lvl="2" indent="-187325"/>
            <a:r>
              <a:rPr lang="cs-CZ" sz="2000" dirty="0" smtClean="0"/>
              <a:t>ex-ante analýza </a:t>
            </a:r>
            <a:r>
              <a:rPr lang="cs-CZ" sz="2000" dirty="0" smtClean="0"/>
              <a:t>rizik (riziko dvojího financování),</a:t>
            </a:r>
            <a:endParaRPr lang="cs-CZ" sz="2000" dirty="0" smtClean="0"/>
          </a:p>
          <a:p>
            <a:pPr marL="898525" lvl="2" indent="-187325"/>
            <a:r>
              <a:rPr lang="cs-CZ" sz="2000" dirty="0" smtClean="0"/>
              <a:t>ex-ante kontrola.</a:t>
            </a:r>
          </a:p>
          <a:p>
            <a:pPr marL="711200" lvl="2" indent="0">
              <a:buNone/>
            </a:pPr>
            <a:r>
              <a:rPr lang="cs-CZ" sz="2000" dirty="0" smtClean="0"/>
              <a:t>Hodnocení provádějí pracovníci z jiných krajských poboček.</a:t>
            </a:r>
          </a:p>
          <a:p>
            <a:pPr marL="454025" lvl="1" indent="-187325"/>
            <a:r>
              <a:rPr lang="cs-CZ" dirty="0" smtClean="0">
                <a:solidFill>
                  <a:schemeClr val="tx1"/>
                </a:solidFill>
              </a:rPr>
              <a:t>Fáze výběru projektů (provádí ŘO IROP)</a:t>
            </a:r>
          </a:p>
          <a:p>
            <a:pPr marL="898525" lvl="2" indent="-187325"/>
            <a:r>
              <a:rPr lang="cs-CZ" sz="2000" dirty="0" smtClean="0"/>
              <a:t>výběr projektu,</a:t>
            </a:r>
          </a:p>
          <a:p>
            <a:pPr marL="898525" lvl="2" indent="-187325"/>
            <a:r>
              <a:rPr lang="cs-CZ" sz="2000" dirty="0" smtClean="0"/>
              <a:t>příprava a vydání právního aktu</a:t>
            </a:r>
            <a:r>
              <a:rPr lang="cs-CZ" sz="1800" dirty="0" smtClean="0"/>
              <a:t>.</a:t>
            </a:r>
            <a:endParaRPr lang="cs-CZ" sz="1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06. 12. 2017, </a:t>
            </a:r>
            <a:r>
              <a:rPr lang="cs-CZ" dirty="0" smtClean="0"/>
              <a:t>Olomouc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Hodnocení žádostí o podporu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Obrázek 6" descr="IROP-MMR-CRR –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860" y="6278880"/>
            <a:ext cx="493014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5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centrum_20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sablona_centrum_2016</Template>
  <TotalTime>3257</TotalTime>
  <Words>1721</Words>
  <Application>Microsoft Office PowerPoint</Application>
  <PresentationFormat>Předvádění na obrazovce (4:3)</PresentationFormat>
  <Paragraphs>322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sablona_centrum_2016</vt:lpstr>
      <vt:lpstr>Setkání v rámci Krajského akčního plánu rozvoje vzdělávání  Olomouckého kraje</vt:lpstr>
      <vt:lpstr>Role Centra v IROP</vt:lpstr>
      <vt:lpstr>Územní odbor IROP pro Olomoucký kraj</vt:lpstr>
      <vt:lpstr>Územní odbor IROP pro Olomoucký kraj</vt:lpstr>
      <vt:lpstr>Územní odbor IROP pro Olomoucký kraj</vt:lpstr>
      <vt:lpstr>Základní informace o výzvách SC 2.4_1/2</vt:lpstr>
      <vt:lpstr>Základní informace o výzvách SC 2.4_2/2</vt:lpstr>
      <vt:lpstr>Individuální vs. integrovaná výzva/projekt</vt:lpstr>
      <vt:lpstr>Hodnocení žádostí o podporu</vt:lpstr>
      <vt:lpstr>Věcné hodnocení</vt:lpstr>
      <vt:lpstr>Ex-ante analýza rizik</vt:lpstr>
      <vt:lpstr>Ex-ante kontrola</vt:lpstr>
      <vt:lpstr>Výběr projektů</vt:lpstr>
      <vt:lpstr>Alokované částky dle výzev</vt:lpstr>
      <vt:lpstr>Výzva č. 32 a č. 33 - přehled</vt:lpstr>
      <vt:lpstr>Zaměření projektů SC 2.4 – infrastruktura SŠ</vt:lpstr>
      <vt:lpstr>Zaměření projektů SC 2.4 – infrastruktura SŠ</vt:lpstr>
      <vt:lpstr>Soulad s KAP</vt:lpstr>
      <vt:lpstr>Soulad s KAP</vt:lpstr>
      <vt:lpstr>Soulad s KAP</vt:lpstr>
      <vt:lpstr>Nejčastější pochybení</vt:lpstr>
      <vt:lpstr>Shrnutí</vt:lpstr>
      <vt:lpstr>Harmonogram výzev</vt:lpstr>
      <vt:lpstr>Děkuji Vám za pozornost!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Juránek Vilém</dc:creator>
  <cp:lastModifiedBy>Huterová Dana</cp:lastModifiedBy>
  <cp:revision>309</cp:revision>
  <cp:lastPrinted>2017-06-30T14:36:41Z</cp:lastPrinted>
  <dcterms:created xsi:type="dcterms:W3CDTF">2016-05-13T07:19:23Z</dcterms:created>
  <dcterms:modified xsi:type="dcterms:W3CDTF">2017-12-05T21:45:11Z</dcterms:modified>
</cp:coreProperties>
</file>