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8ED5"/>
    <a:srgbClr val="FF0000"/>
    <a:srgbClr val="00FF00"/>
    <a:srgbClr val="003300"/>
    <a:srgbClr val="33CC33"/>
    <a:srgbClr val="006600"/>
    <a:srgbClr val="008000"/>
    <a:srgbClr val="CC0000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389" autoAdjust="0"/>
  </p:normalViewPr>
  <p:slideViewPr>
    <p:cSldViewPr>
      <p:cViewPr varScale="1">
        <p:scale>
          <a:sx n="100" d="100"/>
          <a:sy n="100" d="100"/>
        </p:scale>
        <p:origin x="13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CCDD4-4DE5-402E-95DE-25C17D3FD87B}" type="datetimeFigureOut">
              <a:rPr lang="cs-CZ" smtClean="0"/>
              <a:t>05.06.2018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63CBA-D987-4C31-A7E6-66851C5BD44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CCDD4-4DE5-402E-95DE-25C17D3FD87B}" type="datetimeFigureOut">
              <a:rPr lang="cs-CZ" smtClean="0"/>
              <a:t>05.06.2018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63CBA-D987-4C31-A7E6-66851C5BD44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CCDD4-4DE5-402E-95DE-25C17D3FD87B}" type="datetimeFigureOut">
              <a:rPr lang="cs-CZ" smtClean="0"/>
              <a:t>05.06.2018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63CBA-D987-4C31-A7E6-66851C5BD44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CCDD4-4DE5-402E-95DE-25C17D3FD87B}" type="datetimeFigureOut">
              <a:rPr lang="cs-CZ" smtClean="0"/>
              <a:t>05.06.2018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63CBA-D987-4C31-A7E6-66851C5BD44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CCDD4-4DE5-402E-95DE-25C17D3FD87B}" type="datetimeFigureOut">
              <a:rPr lang="cs-CZ" smtClean="0"/>
              <a:t>05.06.2018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63CBA-D987-4C31-A7E6-66851C5BD44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CCDD4-4DE5-402E-95DE-25C17D3FD87B}" type="datetimeFigureOut">
              <a:rPr lang="cs-CZ" smtClean="0"/>
              <a:t>05.06.2018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63CBA-D987-4C31-A7E6-66851C5BD44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CCDD4-4DE5-402E-95DE-25C17D3FD87B}" type="datetimeFigureOut">
              <a:rPr lang="cs-CZ" smtClean="0"/>
              <a:t>05.06.2018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63CBA-D987-4C31-A7E6-66851C5BD44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CCDD4-4DE5-402E-95DE-25C17D3FD87B}" type="datetimeFigureOut">
              <a:rPr lang="cs-CZ" smtClean="0"/>
              <a:t>05.06.2018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63CBA-D987-4C31-A7E6-66851C5BD44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CCDD4-4DE5-402E-95DE-25C17D3FD87B}" type="datetimeFigureOut">
              <a:rPr lang="cs-CZ" smtClean="0"/>
              <a:t>05.06.2018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63CBA-D987-4C31-A7E6-66851C5BD44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CCDD4-4DE5-402E-95DE-25C17D3FD87B}" type="datetimeFigureOut">
              <a:rPr lang="cs-CZ" smtClean="0"/>
              <a:t>05.06.2018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63CBA-D987-4C31-A7E6-66851C5BD44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CCDD4-4DE5-402E-95DE-25C17D3FD87B}" type="datetimeFigureOut">
              <a:rPr lang="cs-CZ" smtClean="0"/>
              <a:t>05.06.2018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63CBA-D987-4C31-A7E6-66851C5BD44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CCDD4-4DE5-402E-95DE-25C17D3FD87B}" type="datetimeFigureOut">
              <a:rPr lang="cs-CZ" smtClean="0"/>
              <a:t>05.06.2018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63CBA-D987-4C31-A7E6-66851C5BD440}" type="slidenum">
              <a:rPr lang="cs-CZ" smtClean="0"/>
              <a:t>‹#›</a:t>
            </a:fld>
            <a:endParaRPr lang="cs-CZ"/>
          </a:p>
        </p:txBody>
      </p:sp>
      <p:sp>
        <p:nvSpPr>
          <p:cNvPr id="7" name="Nadpis 1"/>
          <p:cNvSpPr txBox="1">
            <a:spLocks/>
          </p:cNvSpPr>
          <p:nvPr userDrawn="1"/>
        </p:nvSpPr>
        <p:spPr>
          <a:xfrm>
            <a:off x="0" y="0"/>
            <a:ext cx="5072066" cy="12144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4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VOŠ a SPŠE</a:t>
            </a:r>
            <a:r>
              <a:rPr lang="cs-CZ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cs-CZ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cs-CZ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OLOMOUC</a:t>
            </a:r>
            <a:endParaRPr lang="cs-CZ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Obrázek 7" descr="logo link white 3.gif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1438" y="39654"/>
            <a:ext cx="2500298" cy="11421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558ED5"/>
                </a:solidFill>
              </a:rPr>
              <a:t>Průmysl 4.0 na ZŠ</a:t>
            </a:r>
            <a:endParaRPr lang="cs-CZ" dirty="0">
              <a:solidFill>
                <a:srgbClr val="558ED5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Podpora polytechnického vzdělávání</a:t>
            </a:r>
            <a:endParaRPr lang="cs-CZ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17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143504" y="0"/>
            <a:ext cx="4000496" cy="1214422"/>
          </a:xfrm>
        </p:spPr>
        <p:txBody>
          <a:bodyPr anchor="ctr">
            <a:noAutofit/>
          </a:bodyPr>
          <a:lstStyle/>
          <a:p>
            <a:r>
              <a:rPr lang="cs-CZ" sz="8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TRADICE</a:t>
            </a:r>
            <a:endParaRPr lang="cs-CZ" sz="83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929058" y="1571612"/>
            <a:ext cx="5214942" cy="101566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VÍCE NEŽ 50 LET</a:t>
            </a:r>
            <a:endParaRPr lang="cs-CZ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Picture 11" descr="skola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3731620" cy="1857388"/>
          </a:xfrm>
          <a:prstGeom prst="roundRect">
            <a:avLst>
              <a:gd name="adj" fmla="val 16667"/>
            </a:avLst>
          </a:prstGeom>
          <a:ln>
            <a:noFill/>
          </a:ln>
          <a:effectLst/>
        </p:spPr>
      </p:pic>
      <p:sp>
        <p:nvSpPr>
          <p:cNvPr id="9" name="TextovéPole 8"/>
          <p:cNvSpPr txBox="1"/>
          <p:nvPr/>
        </p:nvSpPr>
        <p:spPr>
          <a:xfrm>
            <a:off x="0" y="3643314"/>
            <a:ext cx="5320768" cy="101566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DVA OBORY SŠ</a:t>
            </a:r>
            <a:endParaRPr lang="cs-CZ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4429124" y="3143248"/>
            <a:ext cx="4714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5357818" y="3571876"/>
            <a:ext cx="378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300" b="1" dirty="0" smtClean="0">
                <a:solidFill>
                  <a:schemeClr val="tx2">
                    <a:lumMod val="75000"/>
                  </a:schemeClr>
                </a:solidFill>
              </a:rPr>
              <a:t>ELEKTROTECHNIKA</a:t>
            </a:r>
          </a:p>
          <a:p>
            <a:r>
              <a:rPr lang="cs-CZ" sz="3300" b="1" dirty="0" smtClean="0">
                <a:solidFill>
                  <a:schemeClr val="tx2">
                    <a:lumMod val="75000"/>
                  </a:schemeClr>
                </a:solidFill>
              </a:rPr>
              <a:t>TECHNICKÉ </a:t>
            </a:r>
            <a:r>
              <a:rPr lang="cs-CZ" sz="3300" b="1" dirty="0">
                <a:solidFill>
                  <a:schemeClr val="tx2">
                    <a:lumMod val="75000"/>
                  </a:schemeClr>
                </a:solidFill>
              </a:rPr>
              <a:t>L</a:t>
            </a:r>
            <a:r>
              <a:rPr lang="cs-CZ" sz="3300" b="1" dirty="0" smtClean="0">
                <a:solidFill>
                  <a:schemeClr val="tx2">
                    <a:lumMod val="75000"/>
                  </a:schemeClr>
                </a:solidFill>
              </a:rPr>
              <a:t>YCEUM</a:t>
            </a:r>
            <a:endParaRPr lang="cs-CZ" sz="33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71736" y="5143512"/>
            <a:ext cx="6572264" cy="1015663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DVĚ ZAMĚŘENÍ VOŠ</a:t>
            </a:r>
            <a:endParaRPr lang="cs-CZ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0" y="5715016"/>
            <a:ext cx="35718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300" b="1" dirty="0" smtClean="0">
                <a:solidFill>
                  <a:schemeClr val="accent4">
                    <a:lumMod val="75000"/>
                  </a:schemeClr>
                </a:solidFill>
              </a:rPr>
              <a:t>EKONOMIKA</a:t>
            </a:r>
          </a:p>
          <a:p>
            <a:r>
              <a:rPr lang="cs-CZ" sz="3300" b="1" dirty="0" smtClean="0">
                <a:solidFill>
                  <a:schemeClr val="accent4">
                    <a:lumMod val="75000"/>
                  </a:schemeClr>
                </a:solidFill>
              </a:rPr>
              <a:t>TELEKOMUNIKACE</a:t>
            </a:r>
            <a:endParaRPr lang="cs-CZ" sz="33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8072462" y="6488668"/>
            <a:ext cx="8572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KONEC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ransition spd="med" advClick="0"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9" grpId="0" animBg="1"/>
      <p:bldP spid="12" grpId="0"/>
      <p:bldP spid="13" grpId="0" animBg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420888"/>
            <a:ext cx="5904656" cy="3936436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251520" y="1680371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tx2">
                    <a:lumMod val="75000"/>
                  </a:schemeClr>
                </a:solidFill>
              </a:rPr>
              <a:t>Lidé pro novou éru jsou na základkách</a:t>
            </a:r>
            <a:endParaRPr lang="cs-CZ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60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/>
        </p:nvSpPr>
        <p:spPr>
          <a:xfrm>
            <a:off x="718085" y="1710703"/>
            <a:ext cx="3635896" cy="931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smtClean="0"/>
              <a:t>Lajkni.me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556792"/>
            <a:ext cx="2221493" cy="833060"/>
          </a:xfrm>
          <a:prstGeom prst="rect">
            <a:avLst/>
          </a:prstGeom>
        </p:spPr>
      </p:pic>
      <p:sp>
        <p:nvSpPr>
          <p:cNvPr id="6" name="Zástupný symbol pro obsah 2"/>
          <p:cNvSpPr>
            <a:spLocks noGrp="1"/>
          </p:cNvSpPr>
          <p:nvPr/>
        </p:nvSpPr>
        <p:spPr>
          <a:xfrm>
            <a:off x="178296" y="3002306"/>
            <a:ext cx="8786192" cy="3595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400" dirty="0" smtClean="0"/>
              <a:t>na </a:t>
            </a:r>
            <a:r>
              <a:rPr lang="cs-CZ" sz="2400" dirty="0" smtClean="0"/>
              <a:t>5 základních školách proškolit skupinu min. 10 žáků 10hodinovou výukou programování (BBC </a:t>
            </a:r>
            <a:r>
              <a:rPr lang="cs-CZ" sz="2400" dirty="0" err="1" smtClean="0"/>
              <a:t>micro:bit</a:t>
            </a:r>
            <a:r>
              <a:rPr lang="cs-CZ" sz="2400" dirty="0" smtClean="0"/>
              <a:t>),</a:t>
            </a:r>
            <a:endParaRPr lang="cs-CZ" sz="2400" dirty="0" smtClean="0"/>
          </a:p>
          <a:p>
            <a:r>
              <a:rPr lang="cs-CZ" sz="2400" dirty="0" smtClean="0"/>
              <a:t>lektoři </a:t>
            </a:r>
            <a:r>
              <a:rPr lang="cs-CZ" sz="2400" dirty="0" smtClean="0"/>
              <a:t>= žáci </a:t>
            </a:r>
            <a:r>
              <a:rPr lang="cs-CZ" sz="2400" dirty="0" smtClean="0"/>
              <a:t>SŠ,</a:t>
            </a:r>
            <a:endParaRPr lang="cs-CZ" sz="2400" dirty="0" smtClean="0"/>
          </a:p>
          <a:p>
            <a:r>
              <a:rPr lang="cs-CZ" sz="2400" dirty="0" smtClean="0"/>
              <a:t>na </a:t>
            </a:r>
            <a:r>
              <a:rPr lang="cs-CZ" sz="2400" dirty="0" smtClean="0"/>
              <a:t>každé ZŠ vyhodnocení a předání </a:t>
            </a:r>
            <a:r>
              <a:rPr lang="cs-CZ" sz="2400" dirty="0" smtClean="0"/>
              <a:t>diplomů,</a:t>
            </a:r>
            <a:endParaRPr lang="cs-CZ" sz="2400" dirty="0" smtClean="0"/>
          </a:p>
          <a:p>
            <a:r>
              <a:rPr lang="cs-CZ" sz="2400" dirty="0" smtClean="0"/>
              <a:t>regionální </a:t>
            </a:r>
            <a:r>
              <a:rPr lang="cs-CZ" sz="2400" dirty="0" smtClean="0"/>
              <a:t>kolo soutěže na SŠ v programování BBC </a:t>
            </a:r>
            <a:r>
              <a:rPr lang="cs-CZ" sz="2400" dirty="0" err="1" smtClean="0"/>
              <a:t>micro:bitů</a:t>
            </a:r>
            <a:r>
              <a:rPr lang="cs-CZ" sz="2400" dirty="0" smtClean="0"/>
              <a:t> (prvních 5 z každé skupiny na ZŠ</a:t>
            </a:r>
            <a:r>
              <a:rPr lang="cs-CZ" sz="2400" dirty="0" smtClean="0"/>
              <a:t>),</a:t>
            </a:r>
            <a:endParaRPr lang="cs-CZ" sz="2400" dirty="0" smtClean="0"/>
          </a:p>
          <a:p>
            <a:r>
              <a:rPr lang="cs-CZ" sz="2400" dirty="0" smtClean="0"/>
              <a:t>ústřední </a:t>
            </a:r>
            <a:r>
              <a:rPr lang="cs-CZ" sz="2400" dirty="0" smtClean="0"/>
              <a:t>kolo soutěže Pardubické </a:t>
            </a:r>
            <a:r>
              <a:rPr lang="cs-CZ" sz="2400" dirty="0" err="1" smtClean="0"/>
              <a:t>micro:bití</a:t>
            </a:r>
            <a:r>
              <a:rPr lang="cs-CZ" sz="2400" dirty="0" smtClean="0"/>
              <a:t> – na Fakultě elektrotechniky a informatiky Univerzity </a:t>
            </a:r>
            <a:r>
              <a:rPr lang="cs-CZ" sz="2400" dirty="0" smtClean="0"/>
              <a:t>Pardubice.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94897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2"/>
          <p:cNvSpPr>
            <a:spLocks noGrp="1"/>
          </p:cNvSpPr>
          <p:nvPr/>
        </p:nvSpPr>
        <p:spPr>
          <a:xfrm>
            <a:off x="416484" y="1476185"/>
            <a:ext cx="4515556" cy="937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400" dirty="0" smtClean="0"/>
              <a:t>Programování desky BBC </a:t>
            </a:r>
            <a:r>
              <a:rPr lang="cs-CZ" sz="2400" dirty="0" err="1" smtClean="0"/>
              <a:t>micro:bit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v </a:t>
            </a:r>
            <a:r>
              <a:rPr lang="cs-CZ" sz="2400" dirty="0" err="1" smtClean="0"/>
              <a:t>BlockEditoru</a:t>
            </a:r>
            <a:endParaRPr lang="cs-CZ" sz="2400" dirty="0" smtClean="0"/>
          </a:p>
          <a:p>
            <a:endParaRPr lang="cs-CZ" sz="2400" dirty="0"/>
          </a:p>
        </p:txBody>
      </p:sp>
      <p:sp>
        <p:nvSpPr>
          <p:cNvPr id="3" name="Zástupný symbol pro obsah 4"/>
          <p:cNvSpPr>
            <a:spLocks noGrp="1"/>
          </p:cNvSpPr>
          <p:nvPr/>
        </p:nvSpPr>
        <p:spPr>
          <a:xfrm>
            <a:off x="5364088" y="2555453"/>
            <a:ext cx="3333083" cy="960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400" dirty="0" smtClean="0"/>
              <a:t>Trocha elektrotechniky </a:t>
            </a:r>
            <a:br>
              <a:rPr lang="cs-CZ" sz="2400" dirty="0" smtClean="0"/>
            </a:br>
            <a:r>
              <a:rPr lang="cs-CZ" sz="2400" dirty="0" smtClean="0"/>
              <a:t>a všeobecné zručnosti</a:t>
            </a:r>
          </a:p>
          <a:p>
            <a:endParaRPr lang="cs-CZ" sz="24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549" y="2397193"/>
            <a:ext cx="3334374" cy="3652303"/>
          </a:xfrm>
          <a:prstGeom prst="rect">
            <a:avLst/>
          </a:prstGeom>
        </p:spPr>
      </p:pic>
      <p:pic>
        <p:nvPicPr>
          <p:cNvPr id="5" name="Picture 3" descr="autíčk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315" y="3650680"/>
            <a:ext cx="4071102" cy="2716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0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3529" y="226428"/>
            <a:ext cx="3380959" cy="224847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/>
        </p:nvSpPr>
        <p:spPr>
          <a:xfrm>
            <a:off x="718085" y="1710703"/>
            <a:ext cx="5870140" cy="931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dirty="0" smtClean="0"/>
              <a:t>Proběhlé </a:t>
            </a:r>
            <a:r>
              <a:rPr lang="cs-CZ" dirty="0" smtClean="0"/>
              <a:t>aktivity</a:t>
            </a:r>
            <a:endParaRPr lang="cs-CZ" dirty="0"/>
          </a:p>
        </p:txBody>
      </p:sp>
      <p:sp>
        <p:nvSpPr>
          <p:cNvPr id="6" name="Zástupný symbol pro obsah 2"/>
          <p:cNvSpPr>
            <a:spLocks noGrp="1"/>
          </p:cNvSpPr>
          <p:nvPr/>
        </p:nvSpPr>
        <p:spPr>
          <a:xfrm>
            <a:off x="178296" y="3002306"/>
            <a:ext cx="8786192" cy="3595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400" dirty="0" smtClean="0"/>
              <a:t>2 plně obsazené </a:t>
            </a:r>
            <a:r>
              <a:rPr lang="cs-CZ" sz="2400" b="1" dirty="0" smtClean="0"/>
              <a:t>kroužky programování </a:t>
            </a:r>
            <a:r>
              <a:rPr lang="cs-CZ" sz="2400" b="1" dirty="0" err="1" smtClean="0"/>
              <a:t>micro:bitu</a:t>
            </a:r>
            <a:r>
              <a:rPr lang="cs-CZ" sz="2400" b="1" dirty="0" smtClean="0"/>
              <a:t> </a:t>
            </a:r>
            <a:r>
              <a:rPr lang="cs-CZ" sz="2400" dirty="0" smtClean="0"/>
              <a:t>pro další zájemce,</a:t>
            </a:r>
          </a:p>
          <a:p>
            <a:r>
              <a:rPr lang="cs-CZ" sz="2400" dirty="0" smtClean="0"/>
              <a:t>nová kategorie </a:t>
            </a:r>
            <a:r>
              <a:rPr lang="cs-CZ" sz="2400" b="1" dirty="0" err="1" smtClean="0"/>
              <a:t>micro:bití</a:t>
            </a:r>
            <a:r>
              <a:rPr lang="cs-CZ" sz="2400" b="1" dirty="0" smtClean="0"/>
              <a:t> </a:t>
            </a:r>
            <a:r>
              <a:rPr lang="cs-CZ" sz="2400" dirty="0" smtClean="0"/>
              <a:t>v rámci okresního a krajského kola Soutěže v </a:t>
            </a:r>
            <a:r>
              <a:rPr lang="cs-CZ" sz="2400" dirty="0" smtClean="0"/>
              <a:t>programování – účast cca </a:t>
            </a:r>
            <a:r>
              <a:rPr lang="cs-CZ" sz="2400" smtClean="0"/>
              <a:t>20 soutěžících,</a:t>
            </a:r>
            <a:endParaRPr lang="cs-CZ" sz="2400" dirty="0" smtClean="0"/>
          </a:p>
          <a:p>
            <a:r>
              <a:rPr lang="cs-CZ" sz="2400" dirty="0" smtClean="0"/>
              <a:t>vývoj </a:t>
            </a:r>
            <a:r>
              <a:rPr lang="cs-CZ" sz="2400" dirty="0" err="1" smtClean="0"/>
              <a:t>kitů</a:t>
            </a:r>
            <a:r>
              <a:rPr lang="cs-CZ" sz="2400" dirty="0" smtClean="0"/>
              <a:t> pro osazení micro:bitem v rámci dlouhodobých prací žáků, využití 3D tisku,</a:t>
            </a:r>
          </a:p>
          <a:p>
            <a:r>
              <a:rPr lang="cs-CZ" sz="2400" dirty="0" smtClean="0"/>
              <a:t>podpůrná činnost pracovní skupiny </a:t>
            </a:r>
            <a:r>
              <a:rPr lang="cs-CZ" sz="2400" b="1" dirty="0" err="1" smtClean="0"/>
              <a:t>microOlo:bit</a:t>
            </a:r>
            <a:r>
              <a:rPr lang="cs-CZ" sz="2400" dirty="0" smtClean="0"/>
              <a:t> – vývoj, finance, soutěže, šíření konceptu na další ZŠ.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83025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3529" y="226428"/>
            <a:ext cx="3380959" cy="224847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/>
        </p:nvSpPr>
        <p:spPr>
          <a:xfrm>
            <a:off x="718085" y="1710703"/>
            <a:ext cx="5870140" cy="931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dirty="0" smtClean="0"/>
              <a:t>Plánované </a:t>
            </a:r>
            <a:r>
              <a:rPr lang="cs-CZ" dirty="0" smtClean="0"/>
              <a:t>aktivity</a:t>
            </a:r>
            <a:endParaRPr lang="cs-CZ" dirty="0"/>
          </a:p>
        </p:txBody>
      </p:sp>
      <p:sp>
        <p:nvSpPr>
          <p:cNvPr id="6" name="Zástupný symbol pro obsah 2"/>
          <p:cNvSpPr>
            <a:spLocks noGrp="1"/>
          </p:cNvSpPr>
          <p:nvPr/>
        </p:nvSpPr>
        <p:spPr>
          <a:xfrm>
            <a:off x="178296" y="3002306"/>
            <a:ext cx="8786192" cy="3595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400" dirty="0" smtClean="0"/>
              <a:t>nasazení </a:t>
            </a:r>
            <a:r>
              <a:rPr lang="cs-CZ" sz="2400" dirty="0" err="1" smtClean="0"/>
              <a:t>micro:bitu</a:t>
            </a:r>
            <a:r>
              <a:rPr lang="cs-CZ" sz="2400" dirty="0" smtClean="0"/>
              <a:t> do výuky ve všech 1. ročnících – díky podpoře sponzorů a města Olomouc:</a:t>
            </a:r>
          </a:p>
          <a:p>
            <a:pPr lvl="1"/>
            <a:r>
              <a:rPr lang="cs-CZ" sz="2000" dirty="0" smtClean="0"/>
              <a:t>využití nejen ve VYT, ale i ZAE, FYZ, CIT, TEV</a:t>
            </a:r>
            <a:endParaRPr lang="cs-CZ" sz="2000" dirty="0" smtClean="0"/>
          </a:p>
          <a:p>
            <a:r>
              <a:rPr lang="cs-CZ" sz="2400" dirty="0" smtClean="0"/>
              <a:t>pokračování v projektu Lajkni.me,</a:t>
            </a:r>
          </a:p>
          <a:p>
            <a:r>
              <a:rPr lang="cs-CZ" sz="2400" dirty="0" smtClean="0"/>
              <a:t>balíček „</a:t>
            </a:r>
            <a:r>
              <a:rPr lang="cs-CZ" sz="2400" dirty="0" err="1" smtClean="0"/>
              <a:t>micro:bit</a:t>
            </a:r>
            <a:r>
              <a:rPr lang="cs-CZ" sz="2400" dirty="0" smtClean="0"/>
              <a:t> pro ZŠ“ – metodika, zápůjčka </a:t>
            </a:r>
            <a:r>
              <a:rPr lang="cs-CZ" sz="2400" dirty="0" err="1" smtClean="0"/>
              <a:t>micro:bitů</a:t>
            </a:r>
            <a:r>
              <a:rPr lang="cs-CZ" sz="2400" dirty="0" smtClean="0"/>
              <a:t>, pedagogická podpora, školní kolo soutěže,</a:t>
            </a:r>
          </a:p>
          <a:p>
            <a:r>
              <a:rPr lang="cs-CZ" sz="2400" dirty="0" smtClean="0"/>
              <a:t>zařazení kategorie </a:t>
            </a:r>
            <a:r>
              <a:rPr lang="cs-CZ" sz="2400" dirty="0" err="1" smtClean="0"/>
              <a:t>micro:bit</a:t>
            </a:r>
            <a:r>
              <a:rPr lang="cs-CZ" sz="2400" dirty="0" smtClean="0"/>
              <a:t> do Soutěže v programování – okresní i krajské kolo.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84309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233</Words>
  <Application>Microsoft Office PowerPoint</Application>
  <PresentationFormat>Předvádění na obrazovce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0" baseType="lpstr">
      <vt:lpstr>Arial</vt:lpstr>
      <vt:lpstr>Calibri</vt:lpstr>
      <vt:lpstr>Motiv sady Office</vt:lpstr>
      <vt:lpstr>Průmysl 4.0 na ZŠ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VOŠ a SPŠE OLOMOUC</dc:title>
  <dc:creator>Petr Pavelka</dc:creator>
  <cp:lastModifiedBy>Josef Kolář</cp:lastModifiedBy>
  <cp:revision>41</cp:revision>
  <dcterms:created xsi:type="dcterms:W3CDTF">2017-09-18T06:51:25Z</dcterms:created>
  <dcterms:modified xsi:type="dcterms:W3CDTF">2018-06-05T09:59:47Z</dcterms:modified>
</cp:coreProperties>
</file>