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handoutMasterIdLst>
    <p:handoutMasterId r:id="rId15"/>
  </p:handoutMasterIdLst>
  <p:sldIdLst>
    <p:sldId id="256" r:id="rId2"/>
    <p:sldId id="257" r:id="rId3"/>
    <p:sldId id="264" r:id="rId4"/>
    <p:sldId id="259" r:id="rId5"/>
    <p:sldId id="258" r:id="rId6"/>
    <p:sldId id="266" r:id="rId7"/>
    <p:sldId id="265" r:id="rId8"/>
    <p:sldId id="260" r:id="rId9"/>
    <p:sldId id="261" r:id="rId10"/>
    <p:sldId id="268" r:id="rId11"/>
    <p:sldId id="267" r:id="rId12"/>
    <p:sldId id="262" r:id="rId13"/>
    <p:sldId id="263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howGuides="1">
      <p:cViewPr>
        <p:scale>
          <a:sx n="80" d="100"/>
          <a:sy n="80" d="100"/>
        </p:scale>
        <p:origin x="-696" y="-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6" d="100"/>
          <a:sy n="86" d="100"/>
        </p:scale>
        <p:origin x="2592" y="84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7C9FB-1C2D-4C08-A3E5-E10D1452C77A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5C672-6DB7-4619-85A8-44BB1335B95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947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9" name="Group 4"/>
          <p:cNvGrpSpPr>
            <a:grpSpLocks noChangeAspect="1"/>
          </p:cNvGrpSpPr>
          <p:nvPr userDrawn="1"/>
        </p:nvGrpSpPr>
        <p:grpSpPr bwMode="auto">
          <a:xfrm>
            <a:off x="323850" y="188913"/>
            <a:ext cx="5216525" cy="698500"/>
            <a:chOff x="204" y="119"/>
            <a:chExt cx="3286" cy="440"/>
          </a:xfrm>
        </p:grpSpPr>
        <p:sp>
          <p:nvSpPr>
            <p:cNvPr id="8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04" y="119"/>
              <a:ext cx="3286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5"/>
            <p:cNvSpPr>
              <a:spLocks noEditPoints="1"/>
            </p:cNvSpPr>
            <p:nvPr userDrawn="1"/>
          </p:nvSpPr>
          <p:spPr bwMode="auto">
            <a:xfrm>
              <a:off x="2928" y="137"/>
              <a:ext cx="386" cy="267"/>
            </a:xfrm>
            <a:custGeom>
              <a:avLst/>
              <a:gdLst>
                <a:gd name="T0" fmla="*/ 1170 w 1687"/>
                <a:gd name="T1" fmla="*/ 621 h 1138"/>
                <a:gd name="T2" fmla="*/ 1170 w 1687"/>
                <a:gd name="T3" fmla="*/ 506 h 1138"/>
                <a:gd name="T4" fmla="*/ 1048 w 1687"/>
                <a:gd name="T5" fmla="*/ 506 h 1138"/>
                <a:gd name="T6" fmla="*/ 947 w 1687"/>
                <a:gd name="T7" fmla="*/ 637 h 1138"/>
                <a:gd name="T8" fmla="*/ 840 w 1687"/>
                <a:gd name="T9" fmla="*/ 578 h 1138"/>
                <a:gd name="T10" fmla="*/ 789 w 1687"/>
                <a:gd name="T11" fmla="*/ 597 h 1138"/>
                <a:gd name="T12" fmla="*/ 928 w 1687"/>
                <a:gd name="T13" fmla="*/ 662 h 1138"/>
                <a:gd name="T14" fmla="*/ 734 w 1687"/>
                <a:gd name="T15" fmla="*/ 913 h 1138"/>
                <a:gd name="T16" fmla="*/ 731 w 1687"/>
                <a:gd name="T17" fmla="*/ 913 h 1138"/>
                <a:gd name="T18" fmla="*/ 416 w 1687"/>
                <a:gd name="T19" fmla="*/ 511 h 1138"/>
                <a:gd name="T20" fmla="*/ 773 w 1687"/>
                <a:gd name="T21" fmla="*/ 57 h 1138"/>
                <a:gd name="T22" fmla="*/ 773 w 1687"/>
                <a:gd name="T23" fmla="*/ 498 h 1138"/>
                <a:gd name="T24" fmla="*/ 878 w 1687"/>
                <a:gd name="T25" fmla="*/ 498 h 1138"/>
                <a:gd name="T26" fmla="*/ 878 w 1687"/>
                <a:gd name="T27" fmla="*/ 377 h 1138"/>
                <a:gd name="T28" fmla="*/ 1087 w 1687"/>
                <a:gd name="T29" fmla="*/ 431 h 1138"/>
                <a:gd name="T30" fmla="*/ 1235 w 1687"/>
                <a:gd name="T31" fmla="*/ 541 h 1138"/>
                <a:gd name="T32" fmla="*/ 1170 w 1687"/>
                <a:gd name="T33" fmla="*/ 621 h 1138"/>
                <a:gd name="T34" fmla="*/ 1211 w 1687"/>
                <a:gd name="T35" fmla="*/ 649 h 1138"/>
                <a:gd name="T36" fmla="*/ 1349 w 1687"/>
                <a:gd name="T37" fmla="*/ 525 h 1138"/>
                <a:gd name="T38" fmla="*/ 1156 w 1687"/>
                <a:gd name="T39" fmla="*/ 389 h 1138"/>
                <a:gd name="T40" fmla="*/ 903 w 1687"/>
                <a:gd name="T41" fmla="*/ 278 h 1138"/>
                <a:gd name="T42" fmla="*/ 900 w 1687"/>
                <a:gd name="T43" fmla="*/ 259 h 1138"/>
                <a:gd name="T44" fmla="*/ 1077 w 1687"/>
                <a:gd name="T45" fmla="*/ 154 h 1138"/>
                <a:gd name="T46" fmla="*/ 1270 w 1687"/>
                <a:gd name="T47" fmla="*/ 216 h 1138"/>
                <a:gd name="T48" fmla="*/ 1316 w 1687"/>
                <a:gd name="T49" fmla="*/ 201 h 1138"/>
                <a:gd name="T50" fmla="*/ 1077 w 1687"/>
                <a:gd name="T51" fmla="*/ 133 h 1138"/>
                <a:gd name="T52" fmla="*/ 878 w 1687"/>
                <a:gd name="T53" fmla="*/ 171 h 1138"/>
                <a:gd name="T54" fmla="*/ 878 w 1687"/>
                <a:gd name="T55" fmla="*/ 0 h 1138"/>
                <a:gd name="T56" fmla="*/ 755 w 1687"/>
                <a:gd name="T57" fmla="*/ 0 h 1138"/>
                <a:gd name="T58" fmla="*/ 442 w 1687"/>
                <a:gd name="T59" fmla="*/ 406 h 1138"/>
                <a:gd name="T60" fmla="*/ 439 w 1687"/>
                <a:gd name="T61" fmla="*/ 406 h 1138"/>
                <a:gd name="T62" fmla="*/ 120 w 1687"/>
                <a:gd name="T63" fmla="*/ 0 h 1138"/>
                <a:gd name="T64" fmla="*/ 0 w 1687"/>
                <a:gd name="T65" fmla="*/ 0 h 1138"/>
                <a:gd name="T66" fmla="*/ 0 w 1687"/>
                <a:gd name="T67" fmla="*/ 498 h 1138"/>
                <a:gd name="T68" fmla="*/ 58 w 1687"/>
                <a:gd name="T69" fmla="*/ 498 h 1138"/>
                <a:gd name="T70" fmla="*/ 58 w 1687"/>
                <a:gd name="T71" fmla="*/ 63 h 1138"/>
                <a:gd name="T72" fmla="*/ 409 w 1687"/>
                <a:gd name="T73" fmla="*/ 506 h 1138"/>
                <a:gd name="T74" fmla="*/ 301 w 1687"/>
                <a:gd name="T75" fmla="*/ 506 h 1138"/>
                <a:gd name="T76" fmla="*/ 301 w 1687"/>
                <a:gd name="T77" fmla="*/ 1004 h 1138"/>
                <a:gd name="T78" fmla="*/ 351 w 1687"/>
                <a:gd name="T79" fmla="*/ 1004 h 1138"/>
                <a:gd name="T80" fmla="*/ 351 w 1687"/>
                <a:gd name="T81" fmla="*/ 569 h 1138"/>
                <a:gd name="T82" fmla="*/ 706 w 1687"/>
                <a:gd name="T83" fmla="*/ 1018 h 1138"/>
                <a:gd name="T84" fmla="*/ 707 w 1687"/>
                <a:gd name="T85" fmla="*/ 1018 h 1138"/>
                <a:gd name="T86" fmla="*/ 1066 w 1687"/>
                <a:gd name="T87" fmla="*/ 563 h 1138"/>
                <a:gd name="T88" fmla="*/ 1066 w 1687"/>
                <a:gd name="T89" fmla="*/ 1004 h 1138"/>
                <a:gd name="T90" fmla="*/ 1170 w 1687"/>
                <a:gd name="T91" fmla="*/ 1004 h 1138"/>
                <a:gd name="T92" fmla="*/ 1170 w 1687"/>
                <a:gd name="T93" fmla="*/ 673 h 1138"/>
                <a:gd name="T94" fmla="*/ 1356 w 1687"/>
                <a:gd name="T95" fmla="*/ 673 h 1138"/>
                <a:gd name="T96" fmla="*/ 1356 w 1687"/>
                <a:gd name="T97" fmla="*/ 1138 h 1138"/>
                <a:gd name="T98" fmla="*/ 1464 w 1687"/>
                <a:gd name="T99" fmla="*/ 1138 h 1138"/>
                <a:gd name="T100" fmla="*/ 1464 w 1687"/>
                <a:gd name="T101" fmla="*/ 673 h 1138"/>
                <a:gd name="T102" fmla="*/ 1687 w 1687"/>
                <a:gd name="T103" fmla="*/ 673 h 1138"/>
                <a:gd name="T104" fmla="*/ 1687 w 1687"/>
                <a:gd name="T105" fmla="*/ 649 h 1138"/>
                <a:gd name="T106" fmla="*/ 1211 w 1687"/>
                <a:gd name="T107" fmla="*/ 649 h 1138"/>
                <a:gd name="T108" fmla="*/ 1128 w 1687"/>
                <a:gd name="T109" fmla="*/ 101 h 1138"/>
                <a:gd name="T110" fmla="*/ 1299 w 1687"/>
                <a:gd name="T111" fmla="*/ 0 h 1138"/>
                <a:gd name="T112" fmla="*/ 1245 w 1687"/>
                <a:gd name="T113" fmla="*/ 0 h 1138"/>
                <a:gd name="T114" fmla="*/ 1088 w 1687"/>
                <a:gd name="T115" fmla="*/ 71 h 1138"/>
                <a:gd name="T116" fmla="*/ 929 w 1687"/>
                <a:gd name="T117" fmla="*/ 0 h 1138"/>
                <a:gd name="T118" fmla="*/ 878 w 1687"/>
                <a:gd name="T119" fmla="*/ 0 h 1138"/>
                <a:gd name="T120" fmla="*/ 1050 w 1687"/>
                <a:gd name="T121" fmla="*/ 101 h 1138"/>
                <a:gd name="T122" fmla="*/ 1128 w 1687"/>
                <a:gd name="T123" fmla="*/ 101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87" h="1138">
                  <a:moveTo>
                    <a:pt x="1170" y="621"/>
                  </a:moveTo>
                  <a:lnTo>
                    <a:pt x="1170" y="506"/>
                  </a:lnTo>
                  <a:lnTo>
                    <a:pt x="1048" y="506"/>
                  </a:lnTo>
                  <a:lnTo>
                    <a:pt x="947" y="637"/>
                  </a:lnTo>
                  <a:cubicBezTo>
                    <a:pt x="905" y="626"/>
                    <a:pt x="868" y="607"/>
                    <a:pt x="840" y="578"/>
                  </a:cubicBezTo>
                  <a:lnTo>
                    <a:pt x="789" y="597"/>
                  </a:lnTo>
                  <a:cubicBezTo>
                    <a:pt x="822" y="629"/>
                    <a:pt x="871" y="650"/>
                    <a:pt x="928" y="662"/>
                  </a:cubicBezTo>
                  <a:lnTo>
                    <a:pt x="734" y="913"/>
                  </a:lnTo>
                  <a:lnTo>
                    <a:pt x="731" y="913"/>
                  </a:lnTo>
                  <a:lnTo>
                    <a:pt x="416" y="511"/>
                  </a:lnTo>
                  <a:lnTo>
                    <a:pt x="773" y="57"/>
                  </a:lnTo>
                  <a:lnTo>
                    <a:pt x="773" y="498"/>
                  </a:lnTo>
                  <a:lnTo>
                    <a:pt x="878" y="498"/>
                  </a:lnTo>
                  <a:lnTo>
                    <a:pt x="878" y="377"/>
                  </a:lnTo>
                  <a:cubicBezTo>
                    <a:pt x="933" y="399"/>
                    <a:pt x="1009" y="413"/>
                    <a:pt x="1087" y="431"/>
                  </a:cubicBezTo>
                  <a:cubicBezTo>
                    <a:pt x="1201" y="455"/>
                    <a:pt x="1235" y="499"/>
                    <a:pt x="1235" y="541"/>
                  </a:cubicBezTo>
                  <a:cubicBezTo>
                    <a:pt x="1235" y="573"/>
                    <a:pt x="1211" y="601"/>
                    <a:pt x="1170" y="621"/>
                  </a:cubicBezTo>
                  <a:close/>
                  <a:moveTo>
                    <a:pt x="1211" y="649"/>
                  </a:moveTo>
                  <a:cubicBezTo>
                    <a:pt x="1286" y="625"/>
                    <a:pt x="1341" y="584"/>
                    <a:pt x="1349" y="525"/>
                  </a:cubicBezTo>
                  <a:cubicBezTo>
                    <a:pt x="1349" y="442"/>
                    <a:pt x="1251" y="409"/>
                    <a:pt x="1156" y="389"/>
                  </a:cubicBezTo>
                  <a:cubicBezTo>
                    <a:pt x="1017" y="361"/>
                    <a:pt x="919" y="338"/>
                    <a:pt x="903" y="278"/>
                  </a:cubicBezTo>
                  <a:cubicBezTo>
                    <a:pt x="900" y="270"/>
                    <a:pt x="900" y="266"/>
                    <a:pt x="900" y="259"/>
                  </a:cubicBezTo>
                  <a:cubicBezTo>
                    <a:pt x="903" y="195"/>
                    <a:pt x="994" y="154"/>
                    <a:pt x="1077" y="154"/>
                  </a:cubicBezTo>
                  <a:cubicBezTo>
                    <a:pt x="1162" y="154"/>
                    <a:pt x="1216" y="165"/>
                    <a:pt x="1270" y="216"/>
                  </a:cubicBezTo>
                  <a:lnTo>
                    <a:pt x="1316" y="201"/>
                  </a:lnTo>
                  <a:cubicBezTo>
                    <a:pt x="1256" y="147"/>
                    <a:pt x="1174" y="133"/>
                    <a:pt x="1077" y="133"/>
                  </a:cubicBezTo>
                  <a:cubicBezTo>
                    <a:pt x="997" y="133"/>
                    <a:pt x="928" y="146"/>
                    <a:pt x="878" y="171"/>
                  </a:cubicBezTo>
                  <a:lnTo>
                    <a:pt x="878" y="0"/>
                  </a:lnTo>
                  <a:lnTo>
                    <a:pt x="755" y="0"/>
                  </a:lnTo>
                  <a:lnTo>
                    <a:pt x="442" y="406"/>
                  </a:lnTo>
                  <a:lnTo>
                    <a:pt x="439" y="406"/>
                  </a:lnTo>
                  <a:lnTo>
                    <a:pt x="120" y="0"/>
                  </a:lnTo>
                  <a:lnTo>
                    <a:pt x="0" y="0"/>
                  </a:lnTo>
                  <a:lnTo>
                    <a:pt x="0" y="498"/>
                  </a:lnTo>
                  <a:lnTo>
                    <a:pt x="58" y="498"/>
                  </a:lnTo>
                  <a:lnTo>
                    <a:pt x="58" y="63"/>
                  </a:lnTo>
                  <a:lnTo>
                    <a:pt x="409" y="506"/>
                  </a:lnTo>
                  <a:lnTo>
                    <a:pt x="301" y="506"/>
                  </a:lnTo>
                  <a:lnTo>
                    <a:pt x="301" y="1004"/>
                  </a:lnTo>
                  <a:lnTo>
                    <a:pt x="351" y="1004"/>
                  </a:lnTo>
                  <a:lnTo>
                    <a:pt x="351" y="569"/>
                  </a:lnTo>
                  <a:lnTo>
                    <a:pt x="706" y="1018"/>
                  </a:lnTo>
                  <a:lnTo>
                    <a:pt x="707" y="1018"/>
                  </a:lnTo>
                  <a:lnTo>
                    <a:pt x="1066" y="563"/>
                  </a:lnTo>
                  <a:lnTo>
                    <a:pt x="1066" y="1004"/>
                  </a:lnTo>
                  <a:lnTo>
                    <a:pt x="1170" y="1004"/>
                  </a:lnTo>
                  <a:lnTo>
                    <a:pt x="1170" y="673"/>
                  </a:lnTo>
                  <a:lnTo>
                    <a:pt x="1356" y="673"/>
                  </a:lnTo>
                  <a:lnTo>
                    <a:pt x="1356" y="1138"/>
                  </a:lnTo>
                  <a:lnTo>
                    <a:pt x="1464" y="1138"/>
                  </a:lnTo>
                  <a:lnTo>
                    <a:pt x="1464" y="673"/>
                  </a:lnTo>
                  <a:lnTo>
                    <a:pt x="1687" y="673"/>
                  </a:lnTo>
                  <a:lnTo>
                    <a:pt x="1687" y="649"/>
                  </a:lnTo>
                  <a:lnTo>
                    <a:pt x="1211" y="649"/>
                  </a:lnTo>
                  <a:close/>
                  <a:moveTo>
                    <a:pt x="1128" y="101"/>
                  </a:moveTo>
                  <a:lnTo>
                    <a:pt x="1299" y="0"/>
                  </a:lnTo>
                  <a:lnTo>
                    <a:pt x="1245" y="0"/>
                  </a:lnTo>
                  <a:lnTo>
                    <a:pt x="1088" y="71"/>
                  </a:lnTo>
                  <a:lnTo>
                    <a:pt x="929" y="0"/>
                  </a:lnTo>
                  <a:lnTo>
                    <a:pt x="878" y="0"/>
                  </a:lnTo>
                  <a:lnTo>
                    <a:pt x="1050" y="101"/>
                  </a:lnTo>
                  <a:lnTo>
                    <a:pt x="1128" y="101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6"/>
            <p:cNvSpPr>
              <a:spLocks/>
            </p:cNvSpPr>
            <p:nvPr userDrawn="1"/>
          </p:nvSpPr>
          <p:spPr bwMode="auto">
            <a:xfrm>
              <a:off x="2722" y="433"/>
              <a:ext cx="41" cy="37"/>
            </a:xfrm>
            <a:custGeom>
              <a:avLst/>
              <a:gdLst>
                <a:gd name="T0" fmla="*/ 0 w 181"/>
                <a:gd name="T1" fmla="*/ 0 h 157"/>
                <a:gd name="T2" fmla="*/ 25 w 181"/>
                <a:gd name="T3" fmla="*/ 0 h 157"/>
                <a:gd name="T4" fmla="*/ 91 w 181"/>
                <a:gd name="T5" fmla="*/ 142 h 157"/>
                <a:gd name="T6" fmla="*/ 158 w 181"/>
                <a:gd name="T7" fmla="*/ 0 h 157"/>
                <a:gd name="T8" fmla="*/ 181 w 181"/>
                <a:gd name="T9" fmla="*/ 0 h 157"/>
                <a:gd name="T10" fmla="*/ 181 w 181"/>
                <a:gd name="T11" fmla="*/ 157 h 157"/>
                <a:gd name="T12" fmla="*/ 166 w 181"/>
                <a:gd name="T13" fmla="*/ 157 h 157"/>
                <a:gd name="T14" fmla="*/ 167 w 181"/>
                <a:gd name="T15" fmla="*/ 13 h 157"/>
                <a:gd name="T16" fmla="*/ 100 w 181"/>
                <a:gd name="T17" fmla="*/ 157 h 157"/>
                <a:gd name="T18" fmla="*/ 82 w 181"/>
                <a:gd name="T19" fmla="*/ 157 h 157"/>
                <a:gd name="T20" fmla="*/ 14 w 181"/>
                <a:gd name="T21" fmla="*/ 13 h 157"/>
                <a:gd name="T22" fmla="*/ 15 w 181"/>
                <a:gd name="T23" fmla="*/ 157 h 157"/>
                <a:gd name="T24" fmla="*/ 0 w 181"/>
                <a:gd name="T25" fmla="*/ 157 h 157"/>
                <a:gd name="T26" fmla="*/ 0 w 181"/>
                <a:gd name="T2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157">
                  <a:moveTo>
                    <a:pt x="0" y="0"/>
                  </a:moveTo>
                  <a:lnTo>
                    <a:pt x="25" y="0"/>
                  </a:lnTo>
                  <a:lnTo>
                    <a:pt x="91" y="142"/>
                  </a:lnTo>
                  <a:lnTo>
                    <a:pt x="158" y="0"/>
                  </a:lnTo>
                  <a:lnTo>
                    <a:pt x="181" y="0"/>
                  </a:lnTo>
                  <a:lnTo>
                    <a:pt x="181" y="157"/>
                  </a:lnTo>
                  <a:lnTo>
                    <a:pt x="166" y="157"/>
                  </a:lnTo>
                  <a:lnTo>
                    <a:pt x="167" y="13"/>
                  </a:lnTo>
                  <a:lnTo>
                    <a:pt x="100" y="157"/>
                  </a:lnTo>
                  <a:lnTo>
                    <a:pt x="82" y="157"/>
                  </a:lnTo>
                  <a:lnTo>
                    <a:pt x="14" y="13"/>
                  </a:lnTo>
                  <a:lnTo>
                    <a:pt x="15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Rectangle 7"/>
            <p:cNvSpPr>
              <a:spLocks noChangeArrowheads="1"/>
            </p:cNvSpPr>
            <p:nvPr userDrawn="1"/>
          </p:nvSpPr>
          <p:spPr bwMode="auto">
            <a:xfrm>
              <a:off x="2777" y="433"/>
              <a:ext cx="4" cy="37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8"/>
            <p:cNvSpPr>
              <a:spLocks/>
            </p:cNvSpPr>
            <p:nvPr userDrawn="1"/>
          </p:nvSpPr>
          <p:spPr bwMode="auto">
            <a:xfrm>
              <a:off x="2795" y="433"/>
              <a:ext cx="33" cy="37"/>
            </a:xfrm>
            <a:custGeom>
              <a:avLst/>
              <a:gdLst>
                <a:gd name="T0" fmla="*/ 0 w 145"/>
                <a:gd name="T1" fmla="*/ 0 h 157"/>
                <a:gd name="T2" fmla="*/ 20 w 145"/>
                <a:gd name="T3" fmla="*/ 0 h 157"/>
                <a:gd name="T4" fmla="*/ 130 w 145"/>
                <a:gd name="T5" fmla="*/ 141 h 157"/>
                <a:gd name="T6" fmla="*/ 130 w 145"/>
                <a:gd name="T7" fmla="*/ 0 h 157"/>
                <a:gd name="T8" fmla="*/ 145 w 145"/>
                <a:gd name="T9" fmla="*/ 0 h 157"/>
                <a:gd name="T10" fmla="*/ 145 w 145"/>
                <a:gd name="T11" fmla="*/ 157 h 157"/>
                <a:gd name="T12" fmla="*/ 124 w 145"/>
                <a:gd name="T13" fmla="*/ 157 h 157"/>
                <a:gd name="T14" fmla="*/ 15 w 145"/>
                <a:gd name="T15" fmla="*/ 16 h 157"/>
                <a:gd name="T16" fmla="*/ 15 w 145"/>
                <a:gd name="T17" fmla="*/ 157 h 157"/>
                <a:gd name="T18" fmla="*/ 0 w 145"/>
                <a:gd name="T19" fmla="*/ 157 h 157"/>
                <a:gd name="T20" fmla="*/ 0 w 145"/>
                <a:gd name="T2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" h="157">
                  <a:moveTo>
                    <a:pt x="0" y="0"/>
                  </a:moveTo>
                  <a:lnTo>
                    <a:pt x="20" y="0"/>
                  </a:lnTo>
                  <a:lnTo>
                    <a:pt x="130" y="141"/>
                  </a:lnTo>
                  <a:lnTo>
                    <a:pt x="130" y="0"/>
                  </a:lnTo>
                  <a:lnTo>
                    <a:pt x="145" y="0"/>
                  </a:lnTo>
                  <a:lnTo>
                    <a:pt x="145" y="157"/>
                  </a:lnTo>
                  <a:lnTo>
                    <a:pt x="124" y="157"/>
                  </a:lnTo>
                  <a:lnTo>
                    <a:pt x="15" y="16"/>
                  </a:lnTo>
                  <a:lnTo>
                    <a:pt x="15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Rectangle 9"/>
            <p:cNvSpPr>
              <a:spLocks noChangeArrowheads="1"/>
            </p:cNvSpPr>
            <p:nvPr userDrawn="1"/>
          </p:nvSpPr>
          <p:spPr bwMode="auto">
            <a:xfrm>
              <a:off x="2841" y="433"/>
              <a:ext cx="4" cy="37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10"/>
            <p:cNvSpPr>
              <a:spLocks/>
            </p:cNvSpPr>
            <p:nvPr userDrawn="1"/>
          </p:nvSpPr>
          <p:spPr bwMode="auto">
            <a:xfrm>
              <a:off x="2858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5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5 w 131"/>
                <a:gd name="T13" fmla="*/ 45 h 165"/>
                <a:gd name="T14" fmla="*/ 65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7" y="150"/>
                    <a:pt x="115" y="137"/>
                    <a:pt x="115" y="117"/>
                  </a:cubicBezTo>
                  <a:cubicBezTo>
                    <a:pt x="115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5" y="67"/>
                    <a:pt x="5" y="45"/>
                  </a:cubicBezTo>
                  <a:cubicBezTo>
                    <a:pt x="5" y="18"/>
                    <a:pt x="27" y="0"/>
                    <a:pt x="65" y="0"/>
                  </a:cubicBezTo>
                  <a:cubicBezTo>
                    <a:pt x="103" y="0"/>
                    <a:pt x="125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4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11"/>
            <p:cNvSpPr>
              <a:spLocks/>
            </p:cNvSpPr>
            <p:nvPr userDrawn="1"/>
          </p:nvSpPr>
          <p:spPr bwMode="auto">
            <a:xfrm>
              <a:off x="2896" y="433"/>
              <a:ext cx="31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7 w 137"/>
                <a:gd name="T11" fmla="*/ 14 h 157"/>
                <a:gd name="T12" fmla="*/ 77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7" y="14"/>
                  </a:lnTo>
                  <a:lnTo>
                    <a:pt x="77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12"/>
            <p:cNvSpPr>
              <a:spLocks/>
            </p:cNvSpPr>
            <p:nvPr userDrawn="1"/>
          </p:nvSpPr>
          <p:spPr bwMode="auto">
            <a:xfrm>
              <a:off x="2936" y="433"/>
              <a:ext cx="28" cy="37"/>
            </a:xfrm>
            <a:custGeom>
              <a:avLst/>
              <a:gdLst>
                <a:gd name="T0" fmla="*/ 0 w 121"/>
                <a:gd name="T1" fmla="*/ 0 h 157"/>
                <a:gd name="T2" fmla="*/ 121 w 121"/>
                <a:gd name="T3" fmla="*/ 0 h 157"/>
                <a:gd name="T4" fmla="*/ 121 w 121"/>
                <a:gd name="T5" fmla="*/ 14 h 157"/>
                <a:gd name="T6" fmla="*/ 16 w 121"/>
                <a:gd name="T7" fmla="*/ 14 h 157"/>
                <a:gd name="T8" fmla="*/ 16 w 121"/>
                <a:gd name="T9" fmla="*/ 69 h 157"/>
                <a:gd name="T10" fmla="*/ 113 w 121"/>
                <a:gd name="T11" fmla="*/ 69 h 157"/>
                <a:gd name="T12" fmla="*/ 113 w 121"/>
                <a:gd name="T13" fmla="*/ 84 h 157"/>
                <a:gd name="T14" fmla="*/ 16 w 121"/>
                <a:gd name="T15" fmla="*/ 84 h 157"/>
                <a:gd name="T16" fmla="*/ 16 w 121"/>
                <a:gd name="T17" fmla="*/ 142 h 157"/>
                <a:gd name="T18" fmla="*/ 121 w 121"/>
                <a:gd name="T19" fmla="*/ 142 h 157"/>
                <a:gd name="T20" fmla="*/ 121 w 121"/>
                <a:gd name="T21" fmla="*/ 157 h 157"/>
                <a:gd name="T22" fmla="*/ 0 w 121"/>
                <a:gd name="T23" fmla="*/ 157 h 157"/>
                <a:gd name="T24" fmla="*/ 0 w 121"/>
                <a:gd name="T2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157">
                  <a:moveTo>
                    <a:pt x="0" y="0"/>
                  </a:moveTo>
                  <a:lnTo>
                    <a:pt x="121" y="0"/>
                  </a:lnTo>
                  <a:lnTo>
                    <a:pt x="121" y="14"/>
                  </a:lnTo>
                  <a:lnTo>
                    <a:pt x="16" y="14"/>
                  </a:lnTo>
                  <a:lnTo>
                    <a:pt x="16" y="69"/>
                  </a:lnTo>
                  <a:lnTo>
                    <a:pt x="113" y="69"/>
                  </a:lnTo>
                  <a:lnTo>
                    <a:pt x="113" y="84"/>
                  </a:lnTo>
                  <a:lnTo>
                    <a:pt x="16" y="84"/>
                  </a:lnTo>
                  <a:lnTo>
                    <a:pt x="16" y="142"/>
                  </a:lnTo>
                  <a:lnTo>
                    <a:pt x="121" y="142"/>
                  </a:lnTo>
                  <a:lnTo>
                    <a:pt x="121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13"/>
            <p:cNvSpPr>
              <a:spLocks noEditPoints="1"/>
            </p:cNvSpPr>
            <p:nvPr userDrawn="1"/>
          </p:nvSpPr>
          <p:spPr bwMode="auto">
            <a:xfrm>
              <a:off x="2976" y="433"/>
              <a:ext cx="31" cy="37"/>
            </a:xfrm>
            <a:custGeom>
              <a:avLst/>
              <a:gdLst>
                <a:gd name="T0" fmla="*/ 16 w 137"/>
                <a:gd name="T1" fmla="*/ 14 h 157"/>
                <a:gd name="T2" fmla="*/ 16 w 137"/>
                <a:gd name="T3" fmla="*/ 75 h 157"/>
                <a:gd name="T4" fmla="*/ 74 w 137"/>
                <a:gd name="T5" fmla="*/ 75 h 157"/>
                <a:gd name="T6" fmla="*/ 116 w 137"/>
                <a:gd name="T7" fmla="*/ 44 h 157"/>
                <a:gd name="T8" fmla="*/ 72 w 137"/>
                <a:gd name="T9" fmla="*/ 14 h 157"/>
                <a:gd name="T10" fmla="*/ 16 w 137"/>
                <a:gd name="T11" fmla="*/ 14 h 157"/>
                <a:gd name="T12" fmla="*/ 0 w 137"/>
                <a:gd name="T13" fmla="*/ 0 h 157"/>
                <a:gd name="T14" fmla="*/ 76 w 137"/>
                <a:gd name="T15" fmla="*/ 0 h 157"/>
                <a:gd name="T16" fmla="*/ 132 w 137"/>
                <a:gd name="T17" fmla="*/ 42 h 157"/>
                <a:gd name="T18" fmla="*/ 105 w 137"/>
                <a:gd name="T19" fmla="*/ 81 h 157"/>
                <a:gd name="T20" fmla="*/ 129 w 137"/>
                <a:gd name="T21" fmla="*/ 111 h 157"/>
                <a:gd name="T22" fmla="*/ 137 w 137"/>
                <a:gd name="T23" fmla="*/ 157 h 157"/>
                <a:gd name="T24" fmla="*/ 118 w 137"/>
                <a:gd name="T25" fmla="*/ 157 h 157"/>
                <a:gd name="T26" fmla="*/ 113 w 137"/>
                <a:gd name="T27" fmla="*/ 111 h 157"/>
                <a:gd name="T28" fmla="*/ 82 w 137"/>
                <a:gd name="T29" fmla="*/ 90 h 157"/>
                <a:gd name="T30" fmla="*/ 16 w 137"/>
                <a:gd name="T31" fmla="*/ 90 h 157"/>
                <a:gd name="T32" fmla="*/ 16 w 137"/>
                <a:gd name="T33" fmla="*/ 157 h 157"/>
                <a:gd name="T34" fmla="*/ 0 w 137"/>
                <a:gd name="T35" fmla="*/ 157 h 157"/>
                <a:gd name="T36" fmla="*/ 0 w 137"/>
                <a:gd name="T3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7" h="157">
                  <a:moveTo>
                    <a:pt x="16" y="14"/>
                  </a:moveTo>
                  <a:lnTo>
                    <a:pt x="16" y="75"/>
                  </a:lnTo>
                  <a:lnTo>
                    <a:pt x="74" y="75"/>
                  </a:lnTo>
                  <a:cubicBezTo>
                    <a:pt x="103" y="75"/>
                    <a:pt x="116" y="67"/>
                    <a:pt x="116" y="44"/>
                  </a:cubicBezTo>
                  <a:cubicBezTo>
                    <a:pt x="116" y="21"/>
                    <a:pt x="102" y="14"/>
                    <a:pt x="72" y="14"/>
                  </a:cubicBezTo>
                  <a:lnTo>
                    <a:pt x="16" y="14"/>
                  </a:lnTo>
                  <a:close/>
                  <a:moveTo>
                    <a:pt x="0" y="0"/>
                  </a:moveTo>
                  <a:lnTo>
                    <a:pt x="76" y="0"/>
                  </a:lnTo>
                  <a:cubicBezTo>
                    <a:pt x="113" y="0"/>
                    <a:pt x="132" y="14"/>
                    <a:pt x="132" y="42"/>
                  </a:cubicBezTo>
                  <a:cubicBezTo>
                    <a:pt x="132" y="63"/>
                    <a:pt x="124" y="75"/>
                    <a:pt x="105" y="81"/>
                  </a:cubicBezTo>
                  <a:cubicBezTo>
                    <a:pt x="123" y="84"/>
                    <a:pt x="127" y="92"/>
                    <a:pt x="129" y="111"/>
                  </a:cubicBezTo>
                  <a:cubicBezTo>
                    <a:pt x="132" y="132"/>
                    <a:pt x="130" y="148"/>
                    <a:pt x="137" y="157"/>
                  </a:cubicBezTo>
                  <a:lnTo>
                    <a:pt x="118" y="157"/>
                  </a:lnTo>
                  <a:cubicBezTo>
                    <a:pt x="114" y="143"/>
                    <a:pt x="115" y="127"/>
                    <a:pt x="113" y="111"/>
                  </a:cubicBezTo>
                  <a:cubicBezTo>
                    <a:pt x="111" y="95"/>
                    <a:pt x="102" y="90"/>
                    <a:pt x="82" y="90"/>
                  </a:cubicBezTo>
                  <a:lnTo>
                    <a:pt x="16" y="90"/>
                  </a:lnTo>
                  <a:lnTo>
                    <a:pt x="16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14"/>
            <p:cNvSpPr>
              <a:spLocks/>
            </p:cNvSpPr>
            <p:nvPr userDrawn="1"/>
          </p:nvSpPr>
          <p:spPr bwMode="auto">
            <a:xfrm>
              <a:off x="3017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5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5 w 131"/>
                <a:gd name="T13" fmla="*/ 45 h 165"/>
                <a:gd name="T14" fmla="*/ 65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7" y="150"/>
                    <a:pt x="115" y="137"/>
                    <a:pt x="115" y="117"/>
                  </a:cubicBezTo>
                  <a:cubicBezTo>
                    <a:pt x="115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5" y="67"/>
                    <a:pt x="5" y="45"/>
                  </a:cubicBezTo>
                  <a:cubicBezTo>
                    <a:pt x="5" y="18"/>
                    <a:pt x="27" y="0"/>
                    <a:pt x="65" y="0"/>
                  </a:cubicBezTo>
                  <a:cubicBezTo>
                    <a:pt x="103" y="0"/>
                    <a:pt x="126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4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15"/>
            <p:cNvSpPr>
              <a:spLocks/>
            </p:cNvSpPr>
            <p:nvPr userDrawn="1"/>
          </p:nvSpPr>
          <p:spPr bwMode="auto">
            <a:xfrm>
              <a:off x="3055" y="433"/>
              <a:ext cx="31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7 w 137"/>
                <a:gd name="T11" fmla="*/ 14 h 157"/>
                <a:gd name="T12" fmla="*/ 77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7" y="14"/>
                  </a:lnTo>
                  <a:lnTo>
                    <a:pt x="77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16"/>
            <p:cNvSpPr>
              <a:spLocks/>
            </p:cNvSpPr>
            <p:nvPr userDrawn="1"/>
          </p:nvSpPr>
          <p:spPr bwMode="auto">
            <a:xfrm>
              <a:off x="3092" y="433"/>
              <a:ext cx="37" cy="37"/>
            </a:xfrm>
            <a:custGeom>
              <a:avLst/>
              <a:gdLst>
                <a:gd name="T0" fmla="*/ 0 w 160"/>
                <a:gd name="T1" fmla="*/ 0 h 157"/>
                <a:gd name="T2" fmla="*/ 17 w 160"/>
                <a:gd name="T3" fmla="*/ 0 h 157"/>
                <a:gd name="T4" fmla="*/ 80 w 160"/>
                <a:gd name="T5" fmla="*/ 144 h 157"/>
                <a:gd name="T6" fmla="*/ 143 w 160"/>
                <a:gd name="T7" fmla="*/ 0 h 157"/>
                <a:gd name="T8" fmla="*/ 160 w 160"/>
                <a:gd name="T9" fmla="*/ 0 h 157"/>
                <a:gd name="T10" fmla="*/ 90 w 160"/>
                <a:gd name="T11" fmla="*/ 157 h 157"/>
                <a:gd name="T12" fmla="*/ 70 w 160"/>
                <a:gd name="T13" fmla="*/ 157 h 157"/>
                <a:gd name="T14" fmla="*/ 0 w 160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57">
                  <a:moveTo>
                    <a:pt x="0" y="0"/>
                  </a:moveTo>
                  <a:lnTo>
                    <a:pt x="17" y="0"/>
                  </a:lnTo>
                  <a:lnTo>
                    <a:pt x="80" y="144"/>
                  </a:lnTo>
                  <a:lnTo>
                    <a:pt x="143" y="0"/>
                  </a:lnTo>
                  <a:lnTo>
                    <a:pt x="160" y="0"/>
                  </a:lnTo>
                  <a:lnTo>
                    <a:pt x="90" y="157"/>
                  </a:lnTo>
                  <a:lnTo>
                    <a:pt x="7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17"/>
            <p:cNvSpPr>
              <a:spLocks noEditPoints="1"/>
            </p:cNvSpPr>
            <p:nvPr userDrawn="1"/>
          </p:nvSpPr>
          <p:spPr bwMode="auto">
            <a:xfrm>
              <a:off x="3135" y="432"/>
              <a:ext cx="38" cy="39"/>
            </a:xfrm>
            <a:custGeom>
              <a:avLst/>
              <a:gdLst>
                <a:gd name="T0" fmla="*/ 149 w 165"/>
                <a:gd name="T1" fmla="*/ 82 h 165"/>
                <a:gd name="T2" fmla="*/ 83 w 165"/>
                <a:gd name="T3" fmla="*/ 15 h 165"/>
                <a:gd name="T4" fmla="*/ 16 w 165"/>
                <a:gd name="T5" fmla="*/ 82 h 165"/>
                <a:gd name="T6" fmla="*/ 83 w 165"/>
                <a:gd name="T7" fmla="*/ 150 h 165"/>
                <a:gd name="T8" fmla="*/ 149 w 165"/>
                <a:gd name="T9" fmla="*/ 82 h 165"/>
                <a:gd name="T10" fmla="*/ 83 w 165"/>
                <a:gd name="T11" fmla="*/ 165 h 165"/>
                <a:gd name="T12" fmla="*/ 0 w 165"/>
                <a:gd name="T13" fmla="*/ 82 h 165"/>
                <a:gd name="T14" fmla="*/ 83 w 165"/>
                <a:gd name="T15" fmla="*/ 0 h 165"/>
                <a:gd name="T16" fmla="*/ 165 w 165"/>
                <a:gd name="T17" fmla="*/ 82 h 165"/>
                <a:gd name="T18" fmla="*/ 83 w 165"/>
                <a:gd name="T1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149" y="82"/>
                  </a:moveTo>
                  <a:cubicBezTo>
                    <a:pt x="149" y="40"/>
                    <a:pt x="124" y="15"/>
                    <a:pt x="83" y="15"/>
                  </a:cubicBezTo>
                  <a:cubicBezTo>
                    <a:pt x="41" y="15"/>
                    <a:pt x="16" y="40"/>
                    <a:pt x="16" y="82"/>
                  </a:cubicBezTo>
                  <a:cubicBezTo>
                    <a:pt x="16" y="125"/>
                    <a:pt x="41" y="150"/>
                    <a:pt x="83" y="150"/>
                  </a:cubicBezTo>
                  <a:cubicBezTo>
                    <a:pt x="124" y="150"/>
                    <a:pt x="149" y="125"/>
                    <a:pt x="149" y="82"/>
                  </a:cubicBezTo>
                  <a:close/>
                  <a:moveTo>
                    <a:pt x="83" y="165"/>
                  </a:moveTo>
                  <a:cubicBezTo>
                    <a:pt x="31" y="165"/>
                    <a:pt x="0" y="134"/>
                    <a:pt x="0" y="82"/>
                  </a:cubicBezTo>
                  <a:cubicBezTo>
                    <a:pt x="0" y="31"/>
                    <a:pt x="31" y="0"/>
                    <a:pt x="83" y="0"/>
                  </a:cubicBezTo>
                  <a:cubicBezTo>
                    <a:pt x="134" y="0"/>
                    <a:pt x="165" y="31"/>
                    <a:pt x="165" y="82"/>
                  </a:cubicBezTo>
                  <a:cubicBezTo>
                    <a:pt x="165" y="134"/>
                    <a:pt x="134" y="165"/>
                    <a:pt x="83" y="165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18"/>
            <p:cNvSpPr>
              <a:spLocks noEditPoints="1"/>
            </p:cNvSpPr>
            <p:nvPr userDrawn="1"/>
          </p:nvSpPr>
          <p:spPr bwMode="auto">
            <a:xfrm>
              <a:off x="3205" y="422"/>
              <a:ext cx="30" cy="49"/>
            </a:xfrm>
            <a:custGeom>
              <a:avLst/>
              <a:gdLst>
                <a:gd name="T0" fmla="*/ 87 w 131"/>
                <a:gd name="T1" fmla="*/ 0 h 209"/>
                <a:gd name="T2" fmla="*/ 104 w 131"/>
                <a:gd name="T3" fmla="*/ 0 h 209"/>
                <a:gd name="T4" fmla="*/ 73 w 131"/>
                <a:gd name="T5" fmla="*/ 32 h 209"/>
                <a:gd name="T6" fmla="*/ 56 w 131"/>
                <a:gd name="T7" fmla="*/ 32 h 209"/>
                <a:gd name="T8" fmla="*/ 25 w 131"/>
                <a:gd name="T9" fmla="*/ 0 h 209"/>
                <a:gd name="T10" fmla="*/ 42 w 131"/>
                <a:gd name="T11" fmla="*/ 0 h 209"/>
                <a:gd name="T12" fmla="*/ 65 w 131"/>
                <a:gd name="T13" fmla="*/ 23 h 209"/>
                <a:gd name="T14" fmla="*/ 87 w 131"/>
                <a:gd name="T15" fmla="*/ 0 h 209"/>
                <a:gd name="T16" fmla="*/ 16 w 131"/>
                <a:gd name="T17" fmla="*/ 153 h 209"/>
                <a:gd name="T18" fmla="*/ 16 w 131"/>
                <a:gd name="T19" fmla="*/ 154 h 209"/>
                <a:gd name="T20" fmla="*/ 66 w 131"/>
                <a:gd name="T21" fmla="*/ 194 h 209"/>
                <a:gd name="T22" fmla="*/ 114 w 131"/>
                <a:gd name="T23" fmla="*/ 161 h 209"/>
                <a:gd name="T24" fmla="*/ 75 w 131"/>
                <a:gd name="T25" fmla="*/ 134 h 209"/>
                <a:gd name="T26" fmla="*/ 42 w 131"/>
                <a:gd name="T27" fmla="*/ 128 h 209"/>
                <a:gd name="T28" fmla="*/ 4 w 131"/>
                <a:gd name="T29" fmla="*/ 89 h 209"/>
                <a:gd name="T30" fmla="*/ 64 w 131"/>
                <a:gd name="T31" fmla="*/ 44 h 209"/>
                <a:gd name="T32" fmla="*/ 126 w 131"/>
                <a:gd name="T33" fmla="*/ 92 h 209"/>
                <a:gd name="T34" fmla="*/ 111 w 131"/>
                <a:gd name="T35" fmla="*/ 92 h 209"/>
                <a:gd name="T36" fmla="*/ 65 w 131"/>
                <a:gd name="T37" fmla="*/ 58 h 209"/>
                <a:gd name="T38" fmla="*/ 21 w 131"/>
                <a:gd name="T39" fmla="*/ 88 h 209"/>
                <a:gd name="T40" fmla="*/ 60 w 131"/>
                <a:gd name="T41" fmla="*/ 115 h 209"/>
                <a:gd name="T42" fmla="*/ 90 w 131"/>
                <a:gd name="T43" fmla="*/ 120 h 209"/>
                <a:gd name="T44" fmla="*/ 131 w 131"/>
                <a:gd name="T45" fmla="*/ 161 h 209"/>
                <a:gd name="T46" fmla="*/ 67 w 131"/>
                <a:gd name="T47" fmla="*/ 209 h 209"/>
                <a:gd name="T48" fmla="*/ 0 w 131"/>
                <a:gd name="T49" fmla="*/ 156 h 209"/>
                <a:gd name="T50" fmla="*/ 0 w 131"/>
                <a:gd name="T51" fmla="*/ 153 h 209"/>
                <a:gd name="T52" fmla="*/ 16 w 131"/>
                <a:gd name="T53" fmla="*/ 15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209">
                  <a:moveTo>
                    <a:pt x="87" y="0"/>
                  </a:moveTo>
                  <a:lnTo>
                    <a:pt x="104" y="0"/>
                  </a:lnTo>
                  <a:lnTo>
                    <a:pt x="73" y="32"/>
                  </a:lnTo>
                  <a:lnTo>
                    <a:pt x="56" y="32"/>
                  </a:lnTo>
                  <a:lnTo>
                    <a:pt x="25" y="0"/>
                  </a:lnTo>
                  <a:lnTo>
                    <a:pt x="42" y="0"/>
                  </a:lnTo>
                  <a:lnTo>
                    <a:pt x="65" y="23"/>
                  </a:lnTo>
                  <a:lnTo>
                    <a:pt x="87" y="0"/>
                  </a:lnTo>
                  <a:close/>
                  <a:moveTo>
                    <a:pt x="16" y="153"/>
                  </a:moveTo>
                  <a:lnTo>
                    <a:pt x="16" y="154"/>
                  </a:lnTo>
                  <a:cubicBezTo>
                    <a:pt x="16" y="178"/>
                    <a:pt x="35" y="194"/>
                    <a:pt x="66" y="194"/>
                  </a:cubicBezTo>
                  <a:cubicBezTo>
                    <a:pt x="96" y="194"/>
                    <a:pt x="114" y="181"/>
                    <a:pt x="114" y="161"/>
                  </a:cubicBezTo>
                  <a:cubicBezTo>
                    <a:pt x="114" y="144"/>
                    <a:pt x="102" y="139"/>
                    <a:pt x="75" y="134"/>
                  </a:cubicBezTo>
                  <a:lnTo>
                    <a:pt x="42" y="128"/>
                  </a:lnTo>
                  <a:cubicBezTo>
                    <a:pt x="17" y="124"/>
                    <a:pt x="4" y="111"/>
                    <a:pt x="4" y="89"/>
                  </a:cubicBezTo>
                  <a:cubicBezTo>
                    <a:pt x="4" y="62"/>
                    <a:pt x="27" y="44"/>
                    <a:pt x="64" y="44"/>
                  </a:cubicBezTo>
                  <a:cubicBezTo>
                    <a:pt x="103" y="44"/>
                    <a:pt x="125" y="62"/>
                    <a:pt x="126" y="92"/>
                  </a:cubicBezTo>
                  <a:lnTo>
                    <a:pt x="111" y="92"/>
                  </a:lnTo>
                  <a:cubicBezTo>
                    <a:pt x="109" y="70"/>
                    <a:pt x="93" y="58"/>
                    <a:pt x="65" y="58"/>
                  </a:cubicBezTo>
                  <a:cubicBezTo>
                    <a:pt x="37" y="58"/>
                    <a:pt x="21" y="70"/>
                    <a:pt x="21" y="88"/>
                  </a:cubicBezTo>
                  <a:cubicBezTo>
                    <a:pt x="21" y="105"/>
                    <a:pt x="33" y="111"/>
                    <a:pt x="60" y="115"/>
                  </a:cubicBezTo>
                  <a:lnTo>
                    <a:pt x="90" y="120"/>
                  </a:lnTo>
                  <a:cubicBezTo>
                    <a:pt x="118" y="125"/>
                    <a:pt x="131" y="138"/>
                    <a:pt x="131" y="161"/>
                  </a:cubicBezTo>
                  <a:cubicBezTo>
                    <a:pt x="131" y="191"/>
                    <a:pt x="108" y="209"/>
                    <a:pt x="67" y="209"/>
                  </a:cubicBezTo>
                  <a:cubicBezTo>
                    <a:pt x="25" y="209"/>
                    <a:pt x="0" y="188"/>
                    <a:pt x="0" y="156"/>
                  </a:cubicBezTo>
                  <a:lnTo>
                    <a:pt x="0" y="153"/>
                  </a:lnTo>
                  <a:lnTo>
                    <a:pt x="16" y="15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19"/>
            <p:cNvSpPr>
              <a:spLocks/>
            </p:cNvSpPr>
            <p:nvPr userDrawn="1"/>
          </p:nvSpPr>
          <p:spPr bwMode="auto">
            <a:xfrm>
              <a:off x="3247" y="433"/>
              <a:ext cx="31" cy="37"/>
            </a:xfrm>
            <a:custGeom>
              <a:avLst/>
              <a:gdLst>
                <a:gd name="T0" fmla="*/ 0 w 135"/>
                <a:gd name="T1" fmla="*/ 0 h 157"/>
                <a:gd name="T2" fmla="*/ 16 w 135"/>
                <a:gd name="T3" fmla="*/ 0 h 157"/>
                <a:gd name="T4" fmla="*/ 16 w 135"/>
                <a:gd name="T5" fmla="*/ 86 h 157"/>
                <a:gd name="T6" fmla="*/ 113 w 135"/>
                <a:gd name="T7" fmla="*/ 0 h 157"/>
                <a:gd name="T8" fmla="*/ 135 w 135"/>
                <a:gd name="T9" fmla="*/ 0 h 157"/>
                <a:gd name="T10" fmla="*/ 61 w 135"/>
                <a:gd name="T11" fmla="*/ 66 h 157"/>
                <a:gd name="T12" fmla="*/ 135 w 135"/>
                <a:gd name="T13" fmla="*/ 157 h 157"/>
                <a:gd name="T14" fmla="*/ 115 w 135"/>
                <a:gd name="T15" fmla="*/ 157 h 157"/>
                <a:gd name="T16" fmla="*/ 49 w 135"/>
                <a:gd name="T17" fmla="*/ 76 h 157"/>
                <a:gd name="T18" fmla="*/ 16 w 135"/>
                <a:gd name="T19" fmla="*/ 105 h 157"/>
                <a:gd name="T20" fmla="*/ 16 w 135"/>
                <a:gd name="T21" fmla="*/ 157 h 157"/>
                <a:gd name="T22" fmla="*/ 0 w 135"/>
                <a:gd name="T23" fmla="*/ 157 h 157"/>
                <a:gd name="T24" fmla="*/ 0 w 135"/>
                <a:gd name="T2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57">
                  <a:moveTo>
                    <a:pt x="0" y="0"/>
                  </a:moveTo>
                  <a:lnTo>
                    <a:pt x="16" y="0"/>
                  </a:lnTo>
                  <a:lnTo>
                    <a:pt x="16" y="86"/>
                  </a:lnTo>
                  <a:lnTo>
                    <a:pt x="113" y="0"/>
                  </a:lnTo>
                  <a:lnTo>
                    <a:pt x="135" y="0"/>
                  </a:lnTo>
                  <a:lnTo>
                    <a:pt x="61" y="66"/>
                  </a:lnTo>
                  <a:lnTo>
                    <a:pt x="135" y="157"/>
                  </a:lnTo>
                  <a:lnTo>
                    <a:pt x="115" y="157"/>
                  </a:lnTo>
                  <a:lnTo>
                    <a:pt x="49" y="76"/>
                  </a:lnTo>
                  <a:lnTo>
                    <a:pt x="16" y="105"/>
                  </a:lnTo>
                  <a:lnTo>
                    <a:pt x="16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20"/>
            <p:cNvSpPr>
              <a:spLocks noEditPoints="1"/>
            </p:cNvSpPr>
            <p:nvPr userDrawn="1"/>
          </p:nvSpPr>
          <p:spPr bwMode="auto">
            <a:xfrm>
              <a:off x="3284" y="432"/>
              <a:ext cx="38" cy="39"/>
            </a:xfrm>
            <a:custGeom>
              <a:avLst/>
              <a:gdLst>
                <a:gd name="T0" fmla="*/ 150 w 166"/>
                <a:gd name="T1" fmla="*/ 82 h 165"/>
                <a:gd name="T2" fmla="*/ 83 w 166"/>
                <a:gd name="T3" fmla="*/ 15 h 165"/>
                <a:gd name="T4" fmla="*/ 16 w 166"/>
                <a:gd name="T5" fmla="*/ 82 h 165"/>
                <a:gd name="T6" fmla="*/ 83 w 166"/>
                <a:gd name="T7" fmla="*/ 150 h 165"/>
                <a:gd name="T8" fmla="*/ 150 w 166"/>
                <a:gd name="T9" fmla="*/ 82 h 165"/>
                <a:gd name="T10" fmla="*/ 83 w 166"/>
                <a:gd name="T11" fmla="*/ 165 h 165"/>
                <a:gd name="T12" fmla="*/ 0 w 166"/>
                <a:gd name="T13" fmla="*/ 82 h 165"/>
                <a:gd name="T14" fmla="*/ 83 w 166"/>
                <a:gd name="T15" fmla="*/ 0 h 165"/>
                <a:gd name="T16" fmla="*/ 166 w 166"/>
                <a:gd name="T17" fmla="*/ 82 h 165"/>
                <a:gd name="T18" fmla="*/ 83 w 166"/>
                <a:gd name="T1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65">
                  <a:moveTo>
                    <a:pt x="150" y="82"/>
                  </a:moveTo>
                  <a:cubicBezTo>
                    <a:pt x="150" y="40"/>
                    <a:pt x="125" y="15"/>
                    <a:pt x="83" y="15"/>
                  </a:cubicBezTo>
                  <a:cubicBezTo>
                    <a:pt x="41" y="15"/>
                    <a:pt x="16" y="40"/>
                    <a:pt x="16" y="82"/>
                  </a:cubicBezTo>
                  <a:cubicBezTo>
                    <a:pt x="16" y="125"/>
                    <a:pt x="41" y="150"/>
                    <a:pt x="83" y="150"/>
                  </a:cubicBezTo>
                  <a:cubicBezTo>
                    <a:pt x="125" y="150"/>
                    <a:pt x="150" y="125"/>
                    <a:pt x="150" y="82"/>
                  </a:cubicBezTo>
                  <a:close/>
                  <a:moveTo>
                    <a:pt x="83" y="165"/>
                  </a:moveTo>
                  <a:cubicBezTo>
                    <a:pt x="31" y="165"/>
                    <a:pt x="0" y="134"/>
                    <a:pt x="0" y="82"/>
                  </a:cubicBezTo>
                  <a:cubicBezTo>
                    <a:pt x="0" y="31"/>
                    <a:pt x="31" y="0"/>
                    <a:pt x="83" y="0"/>
                  </a:cubicBezTo>
                  <a:cubicBezTo>
                    <a:pt x="135" y="0"/>
                    <a:pt x="166" y="31"/>
                    <a:pt x="166" y="82"/>
                  </a:cubicBezTo>
                  <a:cubicBezTo>
                    <a:pt x="166" y="134"/>
                    <a:pt x="135" y="165"/>
                    <a:pt x="83" y="165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21"/>
            <p:cNvSpPr>
              <a:spLocks/>
            </p:cNvSpPr>
            <p:nvPr userDrawn="1"/>
          </p:nvSpPr>
          <p:spPr bwMode="auto">
            <a:xfrm>
              <a:off x="3334" y="433"/>
              <a:ext cx="26" cy="37"/>
            </a:xfrm>
            <a:custGeom>
              <a:avLst/>
              <a:gdLst>
                <a:gd name="T0" fmla="*/ 0 w 114"/>
                <a:gd name="T1" fmla="*/ 0 h 157"/>
                <a:gd name="T2" fmla="*/ 16 w 114"/>
                <a:gd name="T3" fmla="*/ 0 h 157"/>
                <a:gd name="T4" fmla="*/ 16 w 114"/>
                <a:gd name="T5" fmla="*/ 142 h 157"/>
                <a:gd name="T6" fmla="*/ 114 w 114"/>
                <a:gd name="T7" fmla="*/ 142 h 157"/>
                <a:gd name="T8" fmla="*/ 114 w 114"/>
                <a:gd name="T9" fmla="*/ 157 h 157"/>
                <a:gd name="T10" fmla="*/ 0 w 114"/>
                <a:gd name="T11" fmla="*/ 157 h 157"/>
                <a:gd name="T12" fmla="*/ 0 w 114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57">
                  <a:moveTo>
                    <a:pt x="0" y="0"/>
                  </a:moveTo>
                  <a:lnTo>
                    <a:pt x="16" y="0"/>
                  </a:lnTo>
                  <a:lnTo>
                    <a:pt x="16" y="142"/>
                  </a:lnTo>
                  <a:lnTo>
                    <a:pt x="114" y="142"/>
                  </a:lnTo>
                  <a:lnTo>
                    <a:pt x="114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22"/>
            <p:cNvSpPr>
              <a:spLocks/>
            </p:cNvSpPr>
            <p:nvPr userDrawn="1"/>
          </p:nvSpPr>
          <p:spPr bwMode="auto">
            <a:xfrm>
              <a:off x="3369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4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4 w 131"/>
                <a:gd name="T13" fmla="*/ 45 h 165"/>
                <a:gd name="T14" fmla="*/ 64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6" y="150"/>
                    <a:pt x="114" y="137"/>
                    <a:pt x="114" y="117"/>
                  </a:cubicBezTo>
                  <a:cubicBezTo>
                    <a:pt x="114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4" y="67"/>
                    <a:pt x="4" y="45"/>
                  </a:cubicBezTo>
                  <a:cubicBezTo>
                    <a:pt x="4" y="18"/>
                    <a:pt x="27" y="0"/>
                    <a:pt x="64" y="0"/>
                  </a:cubicBezTo>
                  <a:cubicBezTo>
                    <a:pt x="103" y="0"/>
                    <a:pt x="125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3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23"/>
            <p:cNvSpPr>
              <a:spLocks/>
            </p:cNvSpPr>
            <p:nvPr userDrawn="1"/>
          </p:nvSpPr>
          <p:spPr bwMode="auto">
            <a:xfrm>
              <a:off x="3407" y="433"/>
              <a:ext cx="32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6 w 137"/>
                <a:gd name="T11" fmla="*/ 14 h 157"/>
                <a:gd name="T12" fmla="*/ 76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6" y="14"/>
                  </a:lnTo>
                  <a:lnTo>
                    <a:pt x="76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24"/>
            <p:cNvSpPr>
              <a:spLocks/>
            </p:cNvSpPr>
            <p:nvPr userDrawn="1"/>
          </p:nvSpPr>
          <p:spPr bwMode="auto">
            <a:xfrm>
              <a:off x="3444" y="433"/>
              <a:ext cx="37" cy="37"/>
            </a:xfrm>
            <a:custGeom>
              <a:avLst/>
              <a:gdLst>
                <a:gd name="T0" fmla="*/ 0 w 161"/>
                <a:gd name="T1" fmla="*/ 0 h 157"/>
                <a:gd name="T2" fmla="*/ 18 w 161"/>
                <a:gd name="T3" fmla="*/ 0 h 157"/>
                <a:gd name="T4" fmla="*/ 81 w 161"/>
                <a:gd name="T5" fmla="*/ 144 h 157"/>
                <a:gd name="T6" fmla="*/ 144 w 161"/>
                <a:gd name="T7" fmla="*/ 0 h 157"/>
                <a:gd name="T8" fmla="*/ 161 w 161"/>
                <a:gd name="T9" fmla="*/ 0 h 157"/>
                <a:gd name="T10" fmla="*/ 91 w 161"/>
                <a:gd name="T11" fmla="*/ 157 h 157"/>
                <a:gd name="T12" fmla="*/ 71 w 161"/>
                <a:gd name="T13" fmla="*/ 157 h 157"/>
                <a:gd name="T14" fmla="*/ 0 w 161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7">
                  <a:moveTo>
                    <a:pt x="0" y="0"/>
                  </a:moveTo>
                  <a:lnTo>
                    <a:pt x="18" y="0"/>
                  </a:lnTo>
                  <a:lnTo>
                    <a:pt x="81" y="144"/>
                  </a:lnTo>
                  <a:lnTo>
                    <a:pt x="144" y="0"/>
                  </a:lnTo>
                  <a:lnTo>
                    <a:pt x="161" y="0"/>
                  </a:lnTo>
                  <a:lnTo>
                    <a:pt x="91" y="157"/>
                  </a:lnTo>
                  <a:lnTo>
                    <a:pt x="71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25"/>
            <p:cNvSpPr>
              <a:spLocks noEditPoints="1"/>
            </p:cNvSpPr>
            <p:nvPr userDrawn="1"/>
          </p:nvSpPr>
          <p:spPr bwMode="auto">
            <a:xfrm>
              <a:off x="3491" y="422"/>
              <a:ext cx="9" cy="48"/>
            </a:xfrm>
            <a:custGeom>
              <a:avLst/>
              <a:gdLst>
                <a:gd name="T0" fmla="*/ 20 w 40"/>
                <a:gd name="T1" fmla="*/ 0 h 205"/>
                <a:gd name="T2" fmla="*/ 40 w 40"/>
                <a:gd name="T3" fmla="*/ 0 h 205"/>
                <a:gd name="T4" fmla="*/ 14 w 40"/>
                <a:gd name="T5" fmla="*/ 32 h 205"/>
                <a:gd name="T6" fmla="*/ 1 w 40"/>
                <a:gd name="T7" fmla="*/ 32 h 205"/>
                <a:gd name="T8" fmla="*/ 20 w 40"/>
                <a:gd name="T9" fmla="*/ 0 h 205"/>
                <a:gd name="T10" fmla="*/ 0 w 40"/>
                <a:gd name="T11" fmla="*/ 48 h 205"/>
                <a:gd name="T12" fmla="*/ 15 w 40"/>
                <a:gd name="T13" fmla="*/ 48 h 205"/>
                <a:gd name="T14" fmla="*/ 15 w 40"/>
                <a:gd name="T15" fmla="*/ 205 h 205"/>
                <a:gd name="T16" fmla="*/ 0 w 40"/>
                <a:gd name="T17" fmla="*/ 205 h 205"/>
                <a:gd name="T18" fmla="*/ 0 w 40"/>
                <a:gd name="T19" fmla="*/ 4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05">
                  <a:moveTo>
                    <a:pt x="20" y="0"/>
                  </a:moveTo>
                  <a:lnTo>
                    <a:pt x="40" y="0"/>
                  </a:lnTo>
                  <a:lnTo>
                    <a:pt x="14" y="32"/>
                  </a:lnTo>
                  <a:lnTo>
                    <a:pt x="1" y="32"/>
                  </a:lnTo>
                  <a:lnTo>
                    <a:pt x="20" y="0"/>
                  </a:lnTo>
                  <a:close/>
                  <a:moveTo>
                    <a:pt x="0" y="48"/>
                  </a:moveTo>
                  <a:lnTo>
                    <a:pt x="15" y="48"/>
                  </a:lnTo>
                  <a:lnTo>
                    <a:pt x="15" y="205"/>
                  </a:lnTo>
                  <a:lnTo>
                    <a:pt x="0" y="205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26"/>
            <p:cNvSpPr>
              <a:spLocks/>
            </p:cNvSpPr>
            <p:nvPr userDrawn="1"/>
          </p:nvSpPr>
          <p:spPr bwMode="auto">
            <a:xfrm>
              <a:off x="3510" y="465"/>
              <a:ext cx="4" cy="13"/>
            </a:xfrm>
            <a:custGeom>
              <a:avLst/>
              <a:gdLst>
                <a:gd name="T0" fmla="*/ 0 w 18"/>
                <a:gd name="T1" fmla="*/ 0 h 53"/>
                <a:gd name="T2" fmla="*/ 18 w 18"/>
                <a:gd name="T3" fmla="*/ 0 h 53"/>
                <a:gd name="T4" fmla="*/ 18 w 18"/>
                <a:gd name="T5" fmla="*/ 28 h 53"/>
                <a:gd name="T6" fmla="*/ 0 w 18"/>
                <a:gd name="T7" fmla="*/ 53 h 53"/>
                <a:gd name="T8" fmla="*/ 0 w 18"/>
                <a:gd name="T9" fmla="*/ 43 h 53"/>
                <a:gd name="T10" fmla="*/ 8 w 18"/>
                <a:gd name="T11" fmla="*/ 28 h 53"/>
                <a:gd name="T12" fmla="*/ 8 w 18"/>
                <a:gd name="T13" fmla="*/ 19 h 53"/>
                <a:gd name="T14" fmla="*/ 0 w 18"/>
                <a:gd name="T15" fmla="*/ 19 h 53"/>
                <a:gd name="T16" fmla="*/ 0 w 18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3">
                  <a:moveTo>
                    <a:pt x="0" y="0"/>
                  </a:moveTo>
                  <a:lnTo>
                    <a:pt x="18" y="0"/>
                  </a:lnTo>
                  <a:lnTo>
                    <a:pt x="18" y="28"/>
                  </a:lnTo>
                  <a:cubicBezTo>
                    <a:pt x="17" y="41"/>
                    <a:pt x="13" y="49"/>
                    <a:pt x="0" y="53"/>
                  </a:cubicBezTo>
                  <a:lnTo>
                    <a:pt x="0" y="43"/>
                  </a:lnTo>
                  <a:cubicBezTo>
                    <a:pt x="6" y="40"/>
                    <a:pt x="8" y="36"/>
                    <a:pt x="8" y="28"/>
                  </a:cubicBezTo>
                  <a:lnTo>
                    <a:pt x="8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27"/>
            <p:cNvSpPr>
              <a:spLocks/>
            </p:cNvSpPr>
            <p:nvPr userDrawn="1"/>
          </p:nvSpPr>
          <p:spPr bwMode="auto">
            <a:xfrm>
              <a:off x="2783" y="490"/>
              <a:ext cx="34" cy="31"/>
            </a:xfrm>
            <a:custGeom>
              <a:avLst/>
              <a:gdLst>
                <a:gd name="T0" fmla="*/ 0 w 151"/>
                <a:gd name="T1" fmla="*/ 0 h 130"/>
                <a:gd name="T2" fmla="*/ 20 w 151"/>
                <a:gd name="T3" fmla="*/ 0 h 130"/>
                <a:gd name="T4" fmla="*/ 76 w 151"/>
                <a:gd name="T5" fmla="*/ 118 h 130"/>
                <a:gd name="T6" fmla="*/ 131 w 151"/>
                <a:gd name="T7" fmla="*/ 0 h 130"/>
                <a:gd name="T8" fmla="*/ 151 w 151"/>
                <a:gd name="T9" fmla="*/ 0 h 130"/>
                <a:gd name="T10" fmla="*/ 151 w 151"/>
                <a:gd name="T11" fmla="*/ 130 h 130"/>
                <a:gd name="T12" fmla="*/ 138 w 151"/>
                <a:gd name="T13" fmla="*/ 130 h 130"/>
                <a:gd name="T14" fmla="*/ 138 w 151"/>
                <a:gd name="T15" fmla="*/ 11 h 130"/>
                <a:gd name="T16" fmla="*/ 83 w 151"/>
                <a:gd name="T17" fmla="*/ 130 h 130"/>
                <a:gd name="T18" fmla="*/ 68 w 151"/>
                <a:gd name="T19" fmla="*/ 130 h 130"/>
                <a:gd name="T20" fmla="*/ 11 w 151"/>
                <a:gd name="T21" fmla="*/ 11 h 130"/>
                <a:gd name="T22" fmla="*/ 13 w 151"/>
                <a:gd name="T23" fmla="*/ 130 h 130"/>
                <a:gd name="T24" fmla="*/ 0 w 151"/>
                <a:gd name="T25" fmla="*/ 130 h 130"/>
                <a:gd name="T26" fmla="*/ 0 w 151"/>
                <a:gd name="T2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130">
                  <a:moveTo>
                    <a:pt x="0" y="0"/>
                  </a:moveTo>
                  <a:lnTo>
                    <a:pt x="20" y="0"/>
                  </a:lnTo>
                  <a:lnTo>
                    <a:pt x="76" y="118"/>
                  </a:lnTo>
                  <a:lnTo>
                    <a:pt x="131" y="0"/>
                  </a:lnTo>
                  <a:lnTo>
                    <a:pt x="151" y="0"/>
                  </a:lnTo>
                  <a:lnTo>
                    <a:pt x="151" y="130"/>
                  </a:lnTo>
                  <a:lnTo>
                    <a:pt x="138" y="130"/>
                  </a:lnTo>
                  <a:lnTo>
                    <a:pt x="138" y="11"/>
                  </a:lnTo>
                  <a:lnTo>
                    <a:pt x="83" y="130"/>
                  </a:lnTo>
                  <a:lnTo>
                    <a:pt x="68" y="130"/>
                  </a:lnTo>
                  <a:lnTo>
                    <a:pt x="11" y="11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28"/>
            <p:cNvSpPr>
              <a:spLocks/>
            </p:cNvSpPr>
            <p:nvPr userDrawn="1"/>
          </p:nvSpPr>
          <p:spPr bwMode="auto">
            <a:xfrm>
              <a:off x="2828" y="490"/>
              <a:ext cx="22" cy="31"/>
            </a:xfrm>
            <a:custGeom>
              <a:avLst/>
              <a:gdLst>
                <a:gd name="T0" fmla="*/ 0 w 95"/>
                <a:gd name="T1" fmla="*/ 0 h 130"/>
                <a:gd name="T2" fmla="*/ 13 w 95"/>
                <a:gd name="T3" fmla="*/ 0 h 130"/>
                <a:gd name="T4" fmla="*/ 13 w 95"/>
                <a:gd name="T5" fmla="*/ 118 h 130"/>
                <a:gd name="T6" fmla="*/ 95 w 95"/>
                <a:gd name="T7" fmla="*/ 118 h 130"/>
                <a:gd name="T8" fmla="*/ 95 w 95"/>
                <a:gd name="T9" fmla="*/ 130 h 130"/>
                <a:gd name="T10" fmla="*/ 0 w 95"/>
                <a:gd name="T11" fmla="*/ 130 h 130"/>
                <a:gd name="T12" fmla="*/ 0 w 95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30">
                  <a:moveTo>
                    <a:pt x="0" y="0"/>
                  </a:moveTo>
                  <a:lnTo>
                    <a:pt x="13" y="0"/>
                  </a:lnTo>
                  <a:lnTo>
                    <a:pt x="13" y="118"/>
                  </a:lnTo>
                  <a:lnTo>
                    <a:pt x="95" y="118"/>
                  </a:lnTo>
                  <a:lnTo>
                    <a:pt x="95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29"/>
            <p:cNvSpPr>
              <a:spLocks noEditPoints="1"/>
            </p:cNvSpPr>
            <p:nvPr userDrawn="1"/>
          </p:nvSpPr>
          <p:spPr bwMode="auto">
            <a:xfrm>
              <a:off x="2854" y="481"/>
              <a:ext cx="31" cy="40"/>
            </a:xfrm>
            <a:custGeom>
              <a:avLst/>
              <a:gdLst>
                <a:gd name="T0" fmla="*/ 78 w 135"/>
                <a:gd name="T1" fmla="*/ 0 h 170"/>
                <a:gd name="T2" fmla="*/ 94 w 135"/>
                <a:gd name="T3" fmla="*/ 0 h 170"/>
                <a:gd name="T4" fmla="*/ 73 w 135"/>
                <a:gd name="T5" fmla="*/ 27 h 170"/>
                <a:gd name="T6" fmla="*/ 62 w 135"/>
                <a:gd name="T7" fmla="*/ 27 h 170"/>
                <a:gd name="T8" fmla="*/ 78 w 135"/>
                <a:gd name="T9" fmla="*/ 0 h 170"/>
                <a:gd name="T10" fmla="*/ 97 w 135"/>
                <a:gd name="T11" fmla="*/ 118 h 170"/>
                <a:gd name="T12" fmla="*/ 68 w 135"/>
                <a:gd name="T13" fmla="*/ 51 h 170"/>
                <a:gd name="T14" fmla="*/ 38 w 135"/>
                <a:gd name="T15" fmla="*/ 118 h 170"/>
                <a:gd name="T16" fmla="*/ 97 w 135"/>
                <a:gd name="T17" fmla="*/ 118 h 170"/>
                <a:gd name="T18" fmla="*/ 60 w 135"/>
                <a:gd name="T19" fmla="*/ 40 h 170"/>
                <a:gd name="T20" fmla="*/ 75 w 135"/>
                <a:gd name="T21" fmla="*/ 40 h 170"/>
                <a:gd name="T22" fmla="*/ 135 w 135"/>
                <a:gd name="T23" fmla="*/ 170 h 170"/>
                <a:gd name="T24" fmla="*/ 121 w 135"/>
                <a:gd name="T25" fmla="*/ 170 h 170"/>
                <a:gd name="T26" fmla="*/ 103 w 135"/>
                <a:gd name="T27" fmla="*/ 130 h 170"/>
                <a:gd name="T28" fmla="*/ 32 w 135"/>
                <a:gd name="T29" fmla="*/ 130 h 170"/>
                <a:gd name="T30" fmla="*/ 13 w 135"/>
                <a:gd name="T31" fmla="*/ 170 h 170"/>
                <a:gd name="T32" fmla="*/ 0 w 135"/>
                <a:gd name="T33" fmla="*/ 170 h 170"/>
                <a:gd name="T34" fmla="*/ 60 w 135"/>
                <a:gd name="T35" fmla="*/ 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5" h="170">
                  <a:moveTo>
                    <a:pt x="78" y="0"/>
                  </a:moveTo>
                  <a:lnTo>
                    <a:pt x="94" y="0"/>
                  </a:lnTo>
                  <a:lnTo>
                    <a:pt x="73" y="27"/>
                  </a:lnTo>
                  <a:lnTo>
                    <a:pt x="62" y="27"/>
                  </a:lnTo>
                  <a:lnTo>
                    <a:pt x="78" y="0"/>
                  </a:lnTo>
                  <a:close/>
                  <a:moveTo>
                    <a:pt x="97" y="118"/>
                  </a:moveTo>
                  <a:lnTo>
                    <a:pt x="68" y="51"/>
                  </a:lnTo>
                  <a:lnTo>
                    <a:pt x="38" y="118"/>
                  </a:lnTo>
                  <a:lnTo>
                    <a:pt x="97" y="118"/>
                  </a:lnTo>
                  <a:close/>
                  <a:moveTo>
                    <a:pt x="60" y="40"/>
                  </a:moveTo>
                  <a:lnTo>
                    <a:pt x="75" y="40"/>
                  </a:lnTo>
                  <a:lnTo>
                    <a:pt x="135" y="170"/>
                  </a:lnTo>
                  <a:lnTo>
                    <a:pt x="121" y="170"/>
                  </a:lnTo>
                  <a:lnTo>
                    <a:pt x="103" y="130"/>
                  </a:lnTo>
                  <a:lnTo>
                    <a:pt x="32" y="130"/>
                  </a:lnTo>
                  <a:lnTo>
                    <a:pt x="13" y="170"/>
                  </a:lnTo>
                  <a:lnTo>
                    <a:pt x="0" y="170"/>
                  </a:lnTo>
                  <a:lnTo>
                    <a:pt x="60" y="4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30"/>
            <p:cNvSpPr>
              <a:spLocks noEditPoints="1"/>
            </p:cNvSpPr>
            <p:nvPr userDrawn="1"/>
          </p:nvSpPr>
          <p:spPr bwMode="auto">
            <a:xfrm>
              <a:off x="2892" y="490"/>
              <a:ext cx="28" cy="31"/>
            </a:xfrm>
            <a:custGeom>
              <a:avLst/>
              <a:gdLst>
                <a:gd name="T0" fmla="*/ 13 w 122"/>
                <a:gd name="T1" fmla="*/ 12 h 130"/>
                <a:gd name="T2" fmla="*/ 13 w 122"/>
                <a:gd name="T3" fmla="*/ 118 h 130"/>
                <a:gd name="T4" fmla="*/ 48 w 122"/>
                <a:gd name="T5" fmla="*/ 118 h 130"/>
                <a:gd name="T6" fmla="*/ 90 w 122"/>
                <a:gd name="T7" fmla="*/ 110 h 130"/>
                <a:gd name="T8" fmla="*/ 109 w 122"/>
                <a:gd name="T9" fmla="*/ 64 h 130"/>
                <a:gd name="T10" fmla="*/ 90 w 122"/>
                <a:gd name="T11" fmla="*/ 20 h 130"/>
                <a:gd name="T12" fmla="*/ 45 w 122"/>
                <a:gd name="T13" fmla="*/ 12 h 130"/>
                <a:gd name="T14" fmla="*/ 13 w 122"/>
                <a:gd name="T15" fmla="*/ 12 h 130"/>
                <a:gd name="T16" fmla="*/ 101 w 122"/>
                <a:gd name="T17" fmla="*/ 12 h 130"/>
                <a:gd name="T18" fmla="*/ 122 w 122"/>
                <a:gd name="T19" fmla="*/ 65 h 130"/>
                <a:gd name="T20" fmla="*/ 101 w 122"/>
                <a:gd name="T21" fmla="*/ 119 h 130"/>
                <a:gd name="T22" fmla="*/ 48 w 122"/>
                <a:gd name="T23" fmla="*/ 130 h 130"/>
                <a:gd name="T24" fmla="*/ 0 w 122"/>
                <a:gd name="T25" fmla="*/ 130 h 130"/>
                <a:gd name="T26" fmla="*/ 0 w 122"/>
                <a:gd name="T27" fmla="*/ 0 h 130"/>
                <a:gd name="T28" fmla="*/ 48 w 122"/>
                <a:gd name="T29" fmla="*/ 0 h 130"/>
                <a:gd name="T30" fmla="*/ 101 w 122"/>
                <a:gd name="T3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" h="130">
                  <a:moveTo>
                    <a:pt x="13" y="12"/>
                  </a:moveTo>
                  <a:lnTo>
                    <a:pt x="13" y="118"/>
                  </a:lnTo>
                  <a:lnTo>
                    <a:pt x="48" y="118"/>
                  </a:lnTo>
                  <a:cubicBezTo>
                    <a:pt x="66" y="118"/>
                    <a:pt x="80" y="117"/>
                    <a:pt x="90" y="110"/>
                  </a:cubicBezTo>
                  <a:cubicBezTo>
                    <a:pt x="103" y="101"/>
                    <a:pt x="109" y="87"/>
                    <a:pt x="109" y="64"/>
                  </a:cubicBezTo>
                  <a:cubicBezTo>
                    <a:pt x="109" y="43"/>
                    <a:pt x="103" y="28"/>
                    <a:pt x="90" y="20"/>
                  </a:cubicBezTo>
                  <a:cubicBezTo>
                    <a:pt x="79" y="13"/>
                    <a:pt x="65" y="12"/>
                    <a:pt x="45" y="12"/>
                  </a:cubicBezTo>
                  <a:lnTo>
                    <a:pt x="13" y="12"/>
                  </a:lnTo>
                  <a:close/>
                  <a:moveTo>
                    <a:pt x="101" y="12"/>
                  </a:moveTo>
                  <a:cubicBezTo>
                    <a:pt x="116" y="23"/>
                    <a:pt x="122" y="40"/>
                    <a:pt x="122" y="65"/>
                  </a:cubicBezTo>
                  <a:cubicBezTo>
                    <a:pt x="122" y="90"/>
                    <a:pt x="116" y="108"/>
                    <a:pt x="101" y="119"/>
                  </a:cubicBezTo>
                  <a:cubicBezTo>
                    <a:pt x="88" y="129"/>
                    <a:pt x="71" y="130"/>
                    <a:pt x="48" y="130"/>
                  </a:cubicBezTo>
                  <a:lnTo>
                    <a:pt x="0" y="130"/>
                  </a:lnTo>
                  <a:lnTo>
                    <a:pt x="0" y="0"/>
                  </a:lnTo>
                  <a:lnTo>
                    <a:pt x="48" y="0"/>
                  </a:lnTo>
                  <a:cubicBezTo>
                    <a:pt x="71" y="0"/>
                    <a:pt x="88" y="1"/>
                    <a:pt x="101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31"/>
            <p:cNvSpPr>
              <a:spLocks/>
            </p:cNvSpPr>
            <p:nvPr userDrawn="1"/>
          </p:nvSpPr>
          <p:spPr bwMode="auto">
            <a:xfrm>
              <a:off x="2929" y="490"/>
              <a:ext cx="23" cy="31"/>
            </a:xfrm>
            <a:custGeom>
              <a:avLst/>
              <a:gdLst>
                <a:gd name="T0" fmla="*/ 0 w 100"/>
                <a:gd name="T1" fmla="*/ 0 h 130"/>
                <a:gd name="T2" fmla="*/ 100 w 100"/>
                <a:gd name="T3" fmla="*/ 0 h 130"/>
                <a:gd name="T4" fmla="*/ 100 w 100"/>
                <a:gd name="T5" fmla="*/ 12 h 130"/>
                <a:gd name="T6" fmla="*/ 13 w 100"/>
                <a:gd name="T7" fmla="*/ 12 h 130"/>
                <a:gd name="T8" fmla="*/ 13 w 100"/>
                <a:gd name="T9" fmla="*/ 58 h 130"/>
                <a:gd name="T10" fmla="*/ 94 w 100"/>
                <a:gd name="T11" fmla="*/ 58 h 130"/>
                <a:gd name="T12" fmla="*/ 94 w 100"/>
                <a:gd name="T13" fmla="*/ 70 h 130"/>
                <a:gd name="T14" fmla="*/ 13 w 100"/>
                <a:gd name="T15" fmla="*/ 70 h 130"/>
                <a:gd name="T16" fmla="*/ 13 w 100"/>
                <a:gd name="T17" fmla="*/ 118 h 130"/>
                <a:gd name="T18" fmla="*/ 100 w 100"/>
                <a:gd name="T19" fmla="*/ 118 h 130"/>
                <a:gd name="T20" fmla="*/ 100 w 100"/>
                <a:gd name="T21" fmla="*/ 130 h 130"/>
                <a:gd name="T22" fmla="*/ 0 w 100"/>
                <a:gd name="T23" fmla="*/ 130 h 130"/>
                <a:gd name="T24" fmla="*/ 0 w 100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30">
                  <a:moveTo>
                    <a:pt x="0" y="0"/>
                  </a:moveTo>
                  <a:lnTo>
                    <a:pt x="100" y="0"/>
                  </a:lnTo>
                  <a:lnTo>
                    <a:pt x="100" y="12"/>
                  </a:lnTo>
                  <a:lnTo>
                    <a:pt x="13" y="12"/>
                  </a:lnTo>
                  <a:lnTo>
                    <a:pt x="13" y="58"/>
                  </a:lnTo>
                  <a:lnTo>
                    <a:pt x="94" y="58"/>
                  </a:lnTo>
                  <a:lnTo>
                    <a:pt x="94" y="70"/>
                  </a:lnTo>
                  <a:lnTo>
                    <a:pt x="13" y="70"/>
                  </a:lnTo>
                  <a:lnTo>
                    <a:pt x="13" y="118"/>
                  </a:lnTo>
                  <a:lnTo>
                    <a:pt x="100" y="118"/>
                  </a:lnTo>
                  <a:lnTo>
                    <a:pt x="100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32"/>
            <p:cNvSpPr>
              <a:spLocks noEditPoints="1"/>
            </p:cNvSpPr>
            <p:nvPr userDrawn="1"/>
          </p:nvSpPr>
          <p:spPr bwMode="auto">
            <a:xfrm>
              <a:off x="2959" y="481"/>
              <a:ext cx="26" cy="40"/>
            </a:xfrm>
            <a:custGeom>
              <a:avLst/>
              <a:gdLst>
                <a:gd name="T0" fmla="*/ 83 w 114"/>
                <a:gd name="T1" fmla="*/ 0 h 170"/>
                <a:gd name="T2" fmla="*/ 97 w 114"/>
                <a:gd name="T3" fmla="*/ 0 h 170"/>
                <a:gd name="T4" fmla="*/ 72 w 114"/>
                <a:gd name="T5" fmla="*/ 27 h 170"/>
                <a:gd name="T6" fmla="*/ 57 w 114"/>
                <a:gd name="T7" fmla="*/ 27 h 170"/>
                <a:gd name="T8" fmla="*/ 32 w 114"/>
                <a:gd name="T9" fmla="*/ 0 h 170"/>
                <a:gd name="T10" fmla="*/ 46 w 114"/>
                <a:gd name="T11" fmla="*/ 0 h 170"/>
                <a:gd name="T12" fmla="*/ 64 w 114"/>
                <a:gd name="T13" fmla="*/ 19 h 170"/>
                <a:gd name="T14" fmla="*/ 83 w 114"/>
                <a:gd name="T15" fmla="*/ 0 h 170"/>
                <a:gd name="T16" fmla="*/ 0 w 114"/>
                <a:gd name="T17" fmla="*/ 158 h 170"/>
                <a:gd name="T18" fmla="*/ 96 w 114"/>
                <a:gd name="T19" fmla="*/ 52 h 170"/>
                <a:gd name="T20" fmla="*/ 5 w 114"/>
                <a:gd name="T21" fmla="*/ 52 h 170"/>
                <a:gd name="T22" fmla="*/ 5 w 114"/>
                <a:gd name="T23" fmla="*/ 40 h 170"/>
                <a:gd name="T24" fmla="*/ 114 w 114"/>
                <a:gd name="T25" fmla="*/ 40 h 170"/>
                <a:gd name="T26" fmla="*/ 114 w 114"/>
                <a:gd name="T27" fmla="*/ 52 h 170"/>
                <a:gd name="T28" fmla="*/ 16 w 114"/>
                <a:gd name="T29" fmla="*/ 158 h 170"/>
                <a:gd name="T30" fmla="*/ 114 w 114"/>
                <a:gd name="T31" fmla="*/ 158 h 170"/>
                <a:gd name="T32" fmla="*/ 114 w 114"/>
                <a:gd name="T33" fmla="*/ 170 h 170"/>
                <a:gd name="T34" fmla="*/ 0 w 114"/>
                <a:gd name="T35" fmla="*/ 170 h 170"/>
                <a:gd name="T36" fmla="*/ 0 w 114"/>
                <a:gd name="T37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170">
                  <a:moveTo>
                    <a:pt x="83" y="0"/>
                  </a:moveTo>
                  <a:lnTo>
                    <a:pt x="97" y="0"/>
                  </a:lnTo>
                  <a:lnTo>
                    <a:pt x="72" y="27"/>
                  </a:lnTo>
                  <a:lnTo>
                    <a:pt x="57" y="27"/>
                  </a:lnTo>
                  <a:lnTo>
                    <a:pt x="32" y="0"/>
                  </a:lnTo>
                  <a:lnTo>
                    <a:pt x="46" y="0"/>
                  </a:lnTo>
                  <a:lnTo>
                    <a:pt x="64" y="19"/>
                  </a:lnTo>
                  <a:lnTo>
                    <a:pt x="83" y="0"/>
                  </a:lnTo>
                  <a:close/>
                  <a:moveTo>
                    <a:pt x="0" y="158"/>
                  </a:moveTo>
                  <a:lnTo>
                    <a:pt x="96" y="52"/>
                  </a:lnTo>
                  <a:lnTo>
                    <a:pt x="5" y="52"/>
                  </a:lnTo>
                  <a:lnTo>
                    <a:pt x="5" y="40"/>
                  </a:lnTo>
                  <a:lnTo>
                    <a:pt x="114" y="40"/>
                  </a:lnTo>
                  <a:lnTo>
                    <a:pt x="114" y="52"/>
                  </a:lnTo>
                  <a:lnTo>
                    <a:pt x="16" y="158"/>
                  </a:lnTo>
                  <a:lnTo>
                    <a:pt x="114" y="158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33"/>
            <p:cNvSpPr>
              <a:spLocks/>
            </p:cNvSpPr>
            <p:nvPr userDrawn="1"/>
          </p:nvSpPr>
          <p:spPr bwMode="auto">
            <a:xfrm>
              <a:off x="2993" y="490"/>
              <a:ext cx="23" cy="31"/>
            </a:xfrm>
            <a:custGeom>
              <a:avLst/>
              <a:gdLst>
                <a:gd name="T0" fmla="*/ 0 w 100"/>
                <a:gd name="T1" fmla="*/ 0 h 130"/>
                <a:gd name="T2" fmla="*/ 100 w 100"/>
                <a:gd name="T3" fmla="*/ 0 h 130"/>
                <a:gd name="T4" fmla="*/ 100 w 100"/>
                <a:gd name="T5" fmla="*/ 12 h 130"/>
                <a:gd name="T6" fmla="*/ 13 w 100"/>
                <a:gd name="T7" fmla="*/ 12 h 130"/>
                <a:gd name="T8" fmla="*/ 13 w 100"/>
                <a:gd name="T9" fmla="*/ 58 h 130"/>
                <a:gd name="T10" fmla="*/ 93 w 100"/>
                <a:gd name="T11" fmla="*/ 58 h 130"/>
                <a:gd name="T12" fmla="*/ 93 w 100"/>
                <a:gd name="T13" fmla="*/ 70 h 130"/>
                <a:gd name="T14" fmla="*/ 13 w 100"/>
                <a:gd name="T15" fmla="*/ 70 h 130"/>
                <a:gd name="T16" fmla="*/ 13 w 100"/>
                <a:gd name="T17" fmla="*/ 118 h 130"/>
                <a:gd name="T18" fmla="*/ 100 w 100"/>
                <a:gd name="T19" fmla="*/ 118 h 130"/>
                <a:gd name="T20" fmla="*/ 100 w 100"/>
                <a:gd name="T21" fmla="*/ 130 h 130"/>
                <a:gd name="T22" fmla="*/ 0 w 100"/>
                <a:gd name="T23" fmla="*/ 130 h 130"/>
                <a:gd name="T24" fmla="*/ 0 w 100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30">
                  <a:moveTo>
                    <a:pt x="0" y="0"/>
                  </a:moveTo>
                  <a:lnTo>
                    <a:pt x="100" y="0"/>
                  </a:lnTo>
                  <a:lnTo>
                    <a:pt x="100" y="12"/>
                  </a:lnTo>
                  <a:lnTo>
                    <a:pt x="13" y="12"/>
                  </a:lnTo>
                  <a:lnTo>
                    <a:pt x="13" y="58"/>
                  </a:lnTo>
                  <a:lnTo>
                    <a:pt x="93" y="58"/>
                  </a:lnTo>
                  <a:lnTo>
                    <a:pt x="93" y="70"/>
                  </a:lnTo>
                  <a:lnTo>
                    <a:pt x="13" y="70"/>
                  </a:lnTo>
                  <a:lnTo>
                    <a:pt x="13" y="118"/>
                  </a:lnTo>
                  <a:lnTo>
                    <a:pt x="100" y="118"/>
                  </a:lnTo>
                  <a:lnTo>
                    <a:pt x="100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34"/>
            <p:cNvSpPr>
              <a:spLocks noEditPoints="1"/>
            </p:cNvSpPr>
            <p:nvPr userDrawn="1"/>
          </p:nvSpPr>
          <p:spPr bwMode="auto">
            <a:xfrm>
              <a:off x="3039" y="490"/>
              <a:ext cx="30" cy="31"/>
            </a:xfrm>
            <a:custGeom>
              <a:avLst/>
              <a:gdLst>
                <a:gd name="T0" fmla="*/ 97 w 134"/>
                <a:gd name="T1" fmla="*/ 78 h 130"/>
                <a:gd name="T2" fmla="*/ 67 w 134"/>
                <a:gd name="T3" fmla="*/ 11 h 130"/>
                <a:gd name="T4" fmla="*/ 37 w 134"/>
                <a:gd name="T5" fmla="*/ 78 h 130"/>
                <a:gd name="T6" fmla="*/ 97 w 134"/>
                <a:gd name="T7" fmla="*/ 78 h 130"/>
                <a:gd name="T8" fmla="*/ 60 w 134"/>
                <a:gd name="T9" fmla="*/ 0 h 130"/>
                <a:gd name="T10" fmla="*/ 75 w 134"/>
                <a:gd name="T11" fmla="*/ 0 h 130"/>
                <a:gd name="T12" fmla="*/ 134 w 134"/>
                <a:gd name="T13" fmla="*/ 130 h 130"/>
                <a:gd name="T14" fmla="*/ 121 w 134"/>
                <a:gd name="T15" fmla="*/ 130 h 130"/>
                <a:gd name="T16" fmla="*/ 103 w 134"/>
                <a:gd name="T17" fmla="*/ 90 h 130"/>
                <a:gd name="T18" fmla="*/ 31 w 134"/>
                <a:gd name="T19" fmla="*/ 90 h 130"/>
                <a:gd name="T20" fmla="*/ 13 w 134"/>
                <a:gd name="T21" fmla="*/ 130 h 130"/>
                <a:gd name="T22" fmla="*/ 0 w 134"/>
                <a:gd name="T23" fmla="*/ 130 h 130"/>
                <a:gd name="T24" fmla="*/ 60 w 134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" h="130">
                  <a:moveTo>
                    <a:pt x="97" y="78"/>
                  </a:moveTo>
                  <a:lnTo>
                    <a:pt x="67" y="11"/>
                  </a:lnTo>
                  <a:lnTo>
                    <a:pt x="37" y="78"/>
                  </a:lnTo>
                  <a:lnTo>
                    <a:pt x="97" y="78"/>
                  </a:lnTo>
                  <a:close/>
                  <a:moveTo>
                    <a:pt x="60" y="0"/>
                  </a:moveTo>
                  <a:lnTo>
                    <a:pt x="75" y="0"/>
                  </a:lnTo>
                  <a:lnTo>
                    <a:pt x="134" y="130"/>
                  </a:lnTo>
                  <a:lnTo>
                    <a:pt x="121" y="130"/>
                  </a:lnTo>
                  <a:lnTo>
                    <a:pt x="103" y="90"/>
                  </a:lnTo>
                  <a:lnTo>
                    <a:pt x="31" y="90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35"/>
            <p:cNvSpPr>
              <a:spLocks/>
            </p:cNvSpPr>
            <p:nvPr userDrawn="1"/>
          </p:nvSpPr>
          <p:spPr bwMode="auto">
            <a:xfrm>
              <a:off x="3090" y="490"/>
              <a:ext cx="26" cy="31"/>
            </a:xfrm>
            <a:custGeom>
              <a:avLst/>
              <a:gdLst>
                <a:gd name="T0" fmla="*/ 50 w 114"/>
                <a:gd name="T1" fmla="*/ 12 h 130"/>
                <a:gd name="T2" fmla="*/ 0 w 114"/>
                <a:gd name="T3" fmla="*/ 12 h 130"/>
                <a:gd name="T4" fmla="*/ 0 w 114"/>
                <a:gd name="T5" fmla="*/ 0 h 130"/>
                <a:gd name="T6" fmla="*/ 114 w 114"/>
                <a:gd name="T7" fmla="*/ 0 h 130"/>
                <a:gd name="T8" fmla="*/ 114 w 114"/>
                <a:gd name="T9" fmla="*/ 12 h 130"/>
                <a:gd name="T10" fmla="*/ 63 w 114"/>
                <a:gd name="T11" fmla="*/ 12 h 130"/>
                <a:gd name="T12" fmla="*/ 63 w 114"/>
                <a:gd name="T13" fmla="*/ 130 h 130"/>
                <a:gd name="T14" fmla="*/ 50 w 114"/>
                <a:gd name="T15" fmla="*/ 130 h 130"/>
                <a:gd name="T16" fmla="*/ 50 w 114"/>
                <a:gd name="T17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30">
                  <a:moveTo>
                    <a:pt x="50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2"/>
                  </a:lnTo>
                  <a:lnTo>
                    <a:pt x="63" y="12"/>
                  </a:lnTo>
                  <a:lnTo>
                    <a:pt x="63" y="130"/>
                  </a:lnTo>
                  <a:lnTo>
                    <a:pt x="50" y="13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36"/>
            <p:cNvSpPr>
              <a:spLocks noEditPoints="1"/>
            </p:cNvSpPr>
            <p:nvPr userDrawn="1"/>
          </p:nvSpPr>
          <p:spPr bwMode="auto">
            <a:xfrm>
              <a:off x="3123" y="481"/>
              <a:ext cx="23" cy="40"/>
            </a:xfrm>
            <a:custGeom>
              <a:avLst/>
              <a:gdLst>
                <a:gd name="T0" fmla="*/ 69 w 100"/>
                <a:gd name="T1" fmla="*/ 0 h 170"/>
                <a:gd name="T2" fmla="*/ 83 w 100"/>
                <a:gd name="T3" fmla="*/ 0 h 170"/>
                <a:gd name="T4" fmla="*/ 58 w 100"/>
                <a:gd name="T5" fmla="*/ 27 h 170"/>
                <a:gd name="T6" fmla="*/ 43 w 100"/>
                <a:gd name="T7" fmla="*/ 27 h 170"/>
                <a:gd name="T8" fmla="*/ 18 w 100"/>
                <a:gd name="T9" fmla="*/ 0 h 170"/>
                <a:gd name="T10" fmla="*/ 32 w 100"/>
                <a:gd name="T11" fmla="*/ 0 h 170"/>
                <a:gd name="T12" fmla="*/ 51 w 100"/>
                <a:gd name="T13" fmla="*/ 19 h 170"/>
                <a:gd name="T14" fmla="*/ 69 w 100"/>
                <a:gd name="T15" fmla="*/ 0 h 170"/>
                <a:gd name="T16" fmla="*/ 0 w 100"/>
                <a:gd name="T17" fmla="*/ 40 h 170"/>
                <a:gd name="T18" fmla="*/ 100 w 100"/>
                <a:gd name="T19" fmla="*/ 40 h 170"/>
                <a:gd name="T20" fmla="*/ 100 w 100"/>
                <a:gd name="T21" fmla="*/ 52 h 170"/>
                <a:gd name="T22" fmla="*/ 13 w 100"/>
                <a:gd name="T23" fmla="*/ 52 h 170"/>
                <a:gd name="T24" fmla="*/ 13 w 100"/>
                <a:gd name="T25" fmla="*/ 98 h 170"/>
                <a:gd name="T26" fmla="*/ 93 w 100"/>
                <a:gd name="T27" fmla="*/ 98 h 170"/>
                <a:gd name="T28" fmla="*/ 93 w 100"/>
                <a:gd name="T29" fmla="*/ 110 h 170"/>
                <a:gd name="T30" fmla="*/ 13 w 100"/>
                <a:gd name="T31" fmla="*/ 110 h 170"/>
                <a:gd name="T32" fmla="*/ 13 w 100"/>
                <a:gd name="T33" fmla="*/ 158 h 170"/>
                <a:gd name="T34" fmla="*/ 100 w 100"/>
                <a:gd name="T35" fmla="*/ 158 h 170"/>
                <a:gd name="T36" fmla="*/ 100 w 100"/>
                <a:gd name="T37" fmla="*/ 170 h 170"/>
                <a:gd name="T38" fmla="*/ 0 w 100"/>
                <a:gd name="T39" fmla="*/ 170 h 170"/>
                <a:gd name="T40" fmla="*/ 0 w 100"/>
                <a:gd name="T41" fmla="*/ 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70">
                  <a:moveTo>
                    <a:pt x="69" y="0"/>
                  </a:moveTo>
                  <a:lnTo>
                    <a:pt x="83" y="0"/>
                  </a:lnTo>
                  <a:lnTo>
                    <a:pt x="58" y="27"/>
                  </a:lnTo>
                  <a:lnTo>
                    <a:pt x="43" y="27"/>
                  </a:lnTo>
                  <a:lnTo>
                    <a:pt x="18" y="0"/>
                  </a:lnTo>
                  <a:lnTo>
                    <a:pt x="32" y="0"/>
                  </a:lnTo>
                  <a:lnTo>
                    <a:pt x="51" y="19"/>
                  </a:lnTo>
                  <a:lnTo>
                    <a:pt x="69" y="0"/>
                  </a:lnTo>
                  <a:close/>
                  <a:moveTo>
                    <a:pt x="0" y="40"/>
                  </a:moveTo>
                  <a:lnTo>
                    <a:pt x="100" y="40"/>
                  </a:lnTo>
                  <a:lnTo>
                    <a:pt x="100" y="52"/>
                  </a:lnTo>
                  <a:lnTo>
                    <a:pt x="13" y="52"/>
                  </a:lnTo>
                  <a:lnTo>
                    <a:pt x="13" y="98"/>
                  </a:lnTo>
                  <a:lnTo>
                    <a:pt x="93" y="98"/>
                  </a:lnTo>
                  <a:lnTo>
                    <a:pt x="93" y="110"/>
                  </a:lnTo>
                  <a:lnTo>
                    <a:pt x="13" y="110"/>
                  </a:lnTo>
                  <a:lnTo>
                    <a:pt x="13" y="158"/>
                  </a:lnTo>
                  <a:lnTo>
                    <a:pt x="100" y="158"/>
                  </a:lnTo>
                  <a:lnTo>
                    <a:pt x="100" y="170"/>
                  </a:lnTo>
                  <a:lnTo>
                    <a:pt x="0" y="17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37"/>
            <p:cNvSpPr>
              <a:spLocks/>
            </p:cNvSpPr>
            <p:nvPr userDrawn="1"/>
          </p:nvSpPr>
          <p:spPr bwMode="auto">
            <a:xfrm>
              <a:off x="3154" y="490"/>
              <a:ext cx="22" cy="31"/>
            </a:xfrm>
            <a:custGeom>
              <a:avLst/>
              <a:gdLst>
                <a:gd name="T0" fmla="*/ 0 w 95"/>
                <a:gd name="T1" fmla="*/ 0 h 130"/>
                <a:gd name="T2" fmla="*/ 13 w 95"/>
                <a:gd name="T3" fmla="*/ 0 h 130"/>
                <a:gd name="T4" fmla="*/ 13 w 95"/>
                <a:gd name="T5" fmla="*/ 118 h 130"/>
                <a:gd name="T6" fmla="*/ 95 w 95"/>
                <a:gd name="T7" fmla="*/ 118 h 130"/>
                <a:gd name="T8" fmla="*/ 95 w 95"/>
                <a:gd name="T9" fmla="*/ 130 h 130"/>
                <a:gd name="T10" fmla="*/ 0 w 95"/>
                <a:gd name="T11" fmla="*/ 130 h 130"/>
                <a:gd name="T12" fmla="*/ 0 w 95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30">
                  <a:moveTo>
                    <a:pt x="0" y="0"/>
                  </a:moveTo>
                  <a:lnTo>
                    <a:pt x="13" y="0"/>
                  </a:lnTo>
                  <a:lnTo>
                    <a:pt x="13" y="118"/>
                  </a:lnTo>
                  <a:lnTo>
                    <a:pt x="95" y="118"/>
                  </a:lnTo>
                  <a:lnTo>
                    <a:pt x="95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38"/>
            <p:cNvSpPr>
              <a:spLocks noEditPoints="1"/>
            </p:cNvSpPr>
            <p:nvPr userDrawn="1"/>
          </p:nvSpPr>
          <p:spPr bwMode="auto">
            <a:xfrm>
              <a:off x="3180" y="489"/>
              <a:ext cx="31" cy="33"/>
            </a:xfrm>
            <a:custGeom>
              <a:avLst/>
              <a:gdLst>
                <a:gd name="T0" fmla="*/ 123 w 137"/>
                <a:gd name="T1" fmla="*/ 68 h 137"/>
                <a:gd name="T2" fmla="*/ 68 w 137"/>
                <a:gd name="T3" fmla="*/ 12 h 137"/>
                <a:gd name="T4" fmla="*/ 13 w 137"/>
                <a:gd name="T5" fmla="*/ 68 h 137"/>
                <a:gd name="T6" fmla="*/ 68 w 137"/>
                <a:gd name="T7" fmla="*/ 124 h 137"/>
                <a:gd name="T8" fmla="*/ 123 w 137"/>
                <a:gd name="T9" fmla="*/ 68 h 137"/>
                <a:gd name="T10" fmla="*/ 68 w 137"/>
                <a:gd name="T11" fmla="*/ 137 h 137"/>
                <a:gd name="T12" fmla="*/ 0 w 137"/>
                <a:gd name="T13" fmla="*/ 68 h 137"/>
                <a:gd name="T14" fmla="*/ 68 w 137"/>
                <a:gd name="T15" fmla="*/ 0 h 137"/>
                <a:gd name="T16" fmla="*/ 137 w 137"/>
                <a:gd name="T17" fmla="*/ 68 h 137"/>
                <a:gd name="T18" fmla="*/ 68 w 137"/>
                <a:gd name="T1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137">
                  <a:moveTo>
                    <a:pt x="123" y="68"/>
                  </a:moveTo>
                  <a:cubicBezTo>
                    <a:pt x="123" y="33"/>
                    <a:pt x="103" y="12"/>
                    <a:pt x="68" y="12"/>
                  </a:cubicBez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8" y="124"/>
                  </a:cubicBezTo>
                  <a:cubicBezTo>
                    <a:pt x="103" y="124"/>
                    <a:pt x="123" y="103"/>
                    <a:pt x="123" y="68"/>
                  </a:cubicBezTo>
                  <a:close/>
                  <a:moveTo>
                    <a:pt x="68" y="137"/>
                  </a:moveTo>
                  <a:cubicBezTo>
                    <a:pt x="25" y="137"/>
                    <a:pt x="0" y="111"/>
                    <a:pt x="0" y="68"/>
                  </a:cubicBezTo>
                  <a:cubicBezTo>
                    <a:pt x="0" y="26"/>
                    <a:pt x="25" y="0"/>
                    <a:pt x="68" y="0"/>
                  </a:cubicBezTo>
                  <a:cubicBezTo>
                    <a:pt x="111" y="0"/>
                    <a:pt x="137" y="26"/>
                    <a:pt x="137" y="68"/>
                  </a:cubicBezTo>
                  <a:cubicBezTo>
                    <a:pt x="137" y="111"/>
                    <a:pt x="111" y="137"/>
                    <a:pt x="68" y="137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39"/>
            <p:cNvSpPr>
              <a:spLocks/>
            </p:cNvSpPr>
            <p:nvPr userDrawn="1"/>
          </p:nvSpPr>
          <p:spPr bwMode="auto">
            <a:xfrm>
              <a:off x="3216" y="490"/>
              <a:ext cx="31" cy="31"/>
            </a:xfrm>
            <a:custGeom>
              <a:avLst/>
              <a:gdLst>
                <a:gd name="T0" fmla="*/ 0 w 133"/>
                <a:gd name="T1" fmla="*/ 0 h 130"/>
                <a:gd name="T2" fmla="*/ 14 w 133"/>
                <a:gd name="T3" fmla="*/ 0 h 130"/>
                <a:gd name="T4" fmla="*/ 66 w 133"/>
                <a:gd name="T5" fmla="*/ 119 h 130"/>
                <a:gd name="T6" fmla="*/ 119 w 133"/>
                <a:gd name="T7" fmla="*/ 0 h 130"/>
                <a:gd name="T8" fmla="*/ 133 w 133"/>
                <a:gd name="T9" fmla="*/ 0 h 130"/>
                <a:gd name="T10" fmla="*/ 75 w 133"/>
                <a:gd name="T11" fmla="*/ 130 h 130"/>
                <a:gd name="T12" fmla="*/ 58 w 133"/>
                <a:gd name="T13" fmla="*/ 130 h 130"/>
                <a:gd name="T14" fmla="*/ 0 w 133"/>
                <a:gd name="T1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30">
                  <a:moveTo>
                    <a:pt x="0" y="0"/>
                  </a:moveTo>
                  <a:lnTo>
                    <a:pt x="14" y="0"/>
                  </a:lnTo>
                  <a:lnTo>
                    <a:pt x="66" y="119"/>
                  </a:lnTo>
                  <a:lnTo>
                    <a:pt x="119" y="0"/>
                  </a:lnTo>
                  <a:lnTo>
                    <a:pt x="133" y="0"/>
                  </a:lnTo>
                  <a:lnTo>
                    <a:pt x="75" y="130"/>
                  </a:lnTo>
                  <a:lnTo>
                    <a:pt x="58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40"/>
            <p:cNvSpPr>
              <a:spLocks noEditPoints="1"/>
            </p:cNvSpPr>
            <p:nvPr userDrawn="1"/>
          </p:nvSpPr>
          <p:spPr bwMode="auto">
            <a:xfrm>
              <a:off x="3251" y="481"/>
              <a:ext cx="28" cy="40"/>
            </a:xfrm>
            <a:custGeom>
              <a:avLst/>
              <a:gdLst>
                <a:gd name="T0" fmla="*/ 75 w 125"/>
                <a:gd name="T1" fmla="*/ 0 h 170"/>
                <a:gd name="T2" fmla="*/ 91 w 125"/>
                <a:gd name="T3" fmla="*/ 0 h 170"/>
                <a:gd name="T4" fmla="*/ 70 w 125"/>
                <a:gd name="T5" fmla="*/ 27 h 170"/>
                <a:gd name="T6" fmla="*/ 59 w 125"/>
                <a:gd name="T7" fmla="*/ 27 h 170"/>
                <a:gd name="T8" fmla="*/ 75 w 125"/>
                <a:gd name="T9" fmla="*/ 0 h 170"/>
                <a:gd name="T10" fmla="*/ 56 w 125"/>
                <a:gd name="T11" fmla="*/ 114 h 170"/>
                <a:gd name="T12" fmla="*/ 0 w 125"/>
                <a:gd name="T13" fmla="*/ 40 h 170"/>
                <a:gd name="T14" fmla="*/ 16 w 125"/>
                <a:gd name="T15" fmla="*/ 40 h 170"/>
                <a:gd name="T16" fmla="*/ 62 w 125"/>
                <a:gd name="T17" fmla="*/ 104 h 170"/>
                <a:gd name="T18" fmla="*/ 109 w 125"/>
                <a:gd name="T19" fmla="*/ 40 h 170"/>
                <a:gd name="T20" fmla="*/ 125 w 125"/>
                <a:gd name="T21" fmla="*/ 40 h 170"/>
                <a:gd name="T22" fmla="*/ 69 w 125"/>
                <a:gd name="T23" fmla="*/ 114 h 170"/>
                <a:gd name="T24" fmla="*/ 69 w 125"/>
                <a:gd name="T25" fmla="*/ 170 h 170"/>
                <a:gd name="T26" fmla="*/ 56 w 125"/>
                <a:gd name="T27" fmla="*/ 170 h 170"/>
                <a:gd name="T28" fmla="*/ 56 w 125"/>
                <a:gd name="T29" fmla="*/ 11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70">
                  <a:moveTo>
                    <a:pt x="75" y="0"/>
                  </a:moveTo>
                  <a:lnTo>
                    <a:pt x="91" y="0"/>
                  </a:lnTo>
                  <a:lnTo>
                    <a:pt x="70" y="27"/>
                  </a:lnTo>
                  <a:lnTo>
                    <a:pt x="59" y="27"/>
                  </a:lnTo>
                  <a:lnTo>
                    <a:pt x="75" y="0"/>
                  </a:lnTo>
                  <a:close/>
                  <a:moveTo>
                    <a:pt x="56" y="114"/>
                  </a:moveTo>
                  <a:lnTo>
                    <a:pt x="0" y="40"/>
                  </a:lnTo>
                  <a:lnTo>
                    <a:pt x="16" y="40"/>
                  </a:lnTo>
                  <a:lnTo>
                    <a:pt x="62" y="104"/>
                  </a:lnTo>
                  <a:lnTo>
                    <a:pt x="109" y="40"/>
                  </a:lnTo>
                  <a:lnTo>
                    <a:pt x="125" y="40"/>
                  </a:lnTo>
                  <a:lnTo>
                    <a:pt x="69" y="114"/>
                  </a:lnTo>
                  <a:lnTo>
                    <a:pt x="69" y="170"/>
                  </a:lnTo>
                  <a:lnTo>
                    <a:pt x="56" y="170"/>
                  </a:lnTo>
                  <a:lnTo>
                    <a:pt x="56" y="1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41"/>
            <p:cNvSpPr>
              <a:spLocks/>
            </p:cNvSpPr>
            <p:nvPr userDrawn="1"/>
          </p:nvSpPr>
          <p:spPr bwMode="auto">
            <a:xfrm>
              <a:off x="3285" y="489"/>
              <a:ext cx="30" cy="33"/>
            </a:xfrm>
            <a:custGeom>
              <a:avLst/>
              <a:gdLst>
                <a:gd name="T0" fmla="*/ 68 w 131"/>
                <a:gd name="T1" fmla="*/ 12 h 137"/>
                <a:gd name="T2" fmla="*/ 13 w 131"/>
                <a:gd name="T3" fmla="*/ 68 h 137"/>
                <a:gd name="T4" fmla="*/ 66 w 131"/>
                <a:gd name="T5" fmla="*/ 124 h 137"/>
                <a:gd name="T6" fmla="*/ 117 w 131"/>
                <a:gd name="T7" fmla="*/ 84 h 137"/>
                <a:gd name="T8" fmla="*/ 131 w 131"/>
                <a:gd name="T9" fmla="*/ 84 h 137"/>
                <a:gd name="T10" fmla="*/ 66 w 131"/>
                <a:gd name="T11" fmla="*/ 137 h 137"/>
                <a:gd name="T12" fmla="*/ 0 w 131"/>
                <a:gd name="T13" fmla="*/ 68 h 137"/>
                <a:gd name="T14" fmla="*/ 68 w 131"/>
                <a:gd name="T15" fmla="*/ 0 h 137"/>
                <a:gd name="T16" fmla="*/ 129 w 131"/>
                <a:gd name="T17" fmla="*/ 46 h 137"/>
                <a:gd name="T18" fmla="*/ 116 w 131"/>
                <a:gd name="T19" fmla="*/ 46 h 137"/>
                <a:gd name="T20" fmla="*/ 68 w 131"/>
                <a:gd name="T21" fmla="*/ 1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37">
                  <a:moveTo>
                    <a:pt x="68" y="12"/>
                  </a:move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6" y="124"/>
                  </a:cubicBezTo>
                  <a:cubicBezTo>
                    <a:pt x="92" y="124"/>
                    <a:pt x="112" y="109"/>
                    <a:pt x="117" y="84"/>
                  </a:cubicBezTo>
                  <a:lnTo>
                    <a:pt x="131" y="84"/>
                  </a:lnTo>
                  <a:cubicBezTo>
                    <a:pt x="125" y="117"/>
                    <a:pt x="100" y="137"/>
                    <a:pt x="66" y="137"/>
                  </a:cubicBezTo>
                  <a:cubicBezTo>
                    <a:pt x="26" y="137"/>
                    <a:pt x="0" y="110"/>
                    <a:pt x="0" y="68"/>
                  </a:cubicBezTo>
                  <a:cubicBezTo>
                    <a:pt x="0" y="26"/>
                    <a:pt x="26" y="0"/>
                    <a:pt x="68" y="0"/>
                  </a:cubicBezTo>
                  <a:cubicBezTo>
                    <a:pt x="102" y="0"/>
                    <a:pt x="125" y="17"/>
                    <a:pt x="129" y="46"/>
                  </a:cubicBezTo>
                  <a:lnTo>
                    <a:pt x="116" y="46"/>
                  </a:lnTo>
                  <a:cubicBezTo>
                    <a:pt x="111" y="24"/>
                    <a:pt x="94" y="12"/>
                    <a:pt x="68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42"/>
            <p:cNvSpPr>
              <a:spLocks/>
            </p:cNvSpPr>
            <p:nvPr userDrawn="1"/>
          </p:nvSpPr>
          <p:spPr bwMode="auto">
            <a:xfrm>
              <a:off x="3324" y="490"/>
              <a:ext cx="25" cy="31"/>
            </a:xfrm>
            <a:custGeom>
              <a:avLst/>
              <a:gdLst>
                <a:gd name="T0" fmla="*/ 0 w 111"/>
                <a:gd name="T1" fmla="*/ 0 h 130"/>
                <a:gd name="T2" fmla="*/ 13 w 111"/>
                <a:gd name="T3" fmla="*/ 0 h 130"/>
                <a:gd name="T4" fmla="*/ 13 w 111"/>
                <a:gd name="T5" fmla="*/ 54 h 130"/>
                <a:gd name="T6" fmla="*/ 98 w 111"/>
                <a:gd name="T7" fmla="*/ 54 h 130"/>
                <a:gd name="T8" fmla="*/ 98 w 111"/>
                <a:gd name="T9" fmla="*/ 0 h 130"/>
                <a:gd name="T10" fmla="*/ 111 w 111"/>
                <a:gd name="T11" fmla="*/ 0 h 130"/>
                <a:gd name="T12" fmla="*/ 111 w 111"/>
                <a:gd name="T13" fmla="*/ 130 h 130"/>
                <a:gd name="T14" fmla="*/ 98 w 111"/>
                <a:gd name="T15" fmla="*/ 130 h 130"/>
                <a:gd name="T16" fmla="*/ 98 w 111"/>
                <a:gd name="T17" fmla="*/ 67 h 130"/>
                <a:gd name="T18" fmla="*/ 13 w 111"/>
                <a:gd name="T19" fmla="*/ 67 h 130"/>
                <a:gd name="T20" fmla="*/ 13 w 111"/>
                <a:gd name="T21" fmla="*/ 130 h 130"/>
                <a:gd name="T22" fmla="*/ 0 w 111"/>
                <a:gd name="T23" fmla="*/ 130 h 130"/>
                <a:gd name="T24" fmla="*/ 0 w 111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30">
                  <a:moveTo>
                    <a:pt x="0" y="0"/>
                  </a:moveTo>
                  <a:lnTo>
                    <a:pt x="13" y="0"/>
                  </a:lnTo>
                  <a:lnTo>
                    <a:pt x="13" y="54"/>
                  </a:lnTo>
                  <a:lnTo>
                    <a:pt x="98" y="54"/>
                  </a:lnTo>
                  <a:lnTo>
                    <a:pt x="98" y="0"/>
                  </a:lnTo>
                  <a:lnTo>
                    <a:pt x="111" y="0"/>
                  </a:lnTo>
                  <a:lnTo>
                    <a:pt x="111" y="130"/>
                  </a:lnTo>
                  <a:lnTo>
                    <a:pt x="98" y="130"/>
                  </a:lnTo>
                  <a:lnTo>
                    <a:pt x="98" y="67"/>
                  </a:lnTo>
                  <a:lnTo>
                    <a:pt x="13" y="67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43"/>
            <p:cNvSpPr>
              <a:spLocks noEditPoints="1"/>
            </p:cNvSpPr>
            <p:nvPr userDrawn="1"/>
          </p:nvSpPr>
          <p:spPr bwMode="auto">
            <a:xfrm>
              <a:off x="3358" y="489"/>
              <a:ext cx="31" cy="33"/>
            </a:xfrm>
            <a:custGeom>
              <a:avLst/>
              <a:gdLst>
                <a:gd name="T0" fmla="*/ 124 w 137"/>
                <a:gd name="T1" fmla="*/ 68 h 137"/>
                <a:gd name="T2" fmla="*/ 69 w 137"/>
                <a:gd name="T3" fmla="*/ 12 h 137"/>
                <a:gd name="T4" fmla="*/ 13 w 137"/>
                <a:gd name="T5" fmla="*/ 68 h 137"/>
                <a:gd name="T6" fmla="*/ 69 w 137"/>
                <a:gd name="T7" fmla="*/ 124 h 137"/>
                <a:gd name="T8" fmla="*/ 124 w 137"/>
                <a:gd name="T9" fmla="*/ 68 h 137"/>
                <a:gd name="T10" fmla="*/ 69 w 137"/>
                <a:gd name="T11" fmla="*/ 137 h 137"/>
                <a:gd name="T12" fmla="*/ 0 w 137"/>
                <a:gd name="T13" fmla="*/ 68 h 137"/>
                <a:gd name="T14" fmla="*/ 69 w 137"/>
                <a:gd name="T15" fmla="*/ 0 h 137"/>
                <a:gd name="T16" fmla="*/ 137 w 137"/>
                <a:gd name="T17" fmla="*/ 68 h 137"/>
                <a:gd name="T18" fmla="*/ 69 w 137"/>
                <a:gd name="T1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137">
                  <a:moveTo>
                    <a:pt x="124" y="68"/>
                  </a:moveTo>
                  <a:cubicBezTo>
                    <a:pt x="124" y="33"/>
                    <a:pt x="103" y="12"/>
                    <a:pt x="69" y="12"/>
                  </a:cubicBez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9" y="124"/>
                  </a:cubicBezTo>
                  <a:cubicBezTo>
                    <a:pt x="103" y="124"/>
                    <a:pt x="124" y="103"/>
                    <a:pt x="124" y="68"/>
                  </a:cubicBezTo>
                  <a:close/>
                  <a:moveTo>
                    <a:pt x="69" y="137"/>
                  </a:moveTo>
                  <a:cubicBezTo>
                    <a:pt x="26" y="137"/>
                    <a:pt x="0" y="111"/>
                    <a:pt x="0" y="68"/>
                  </a:cubicBezTo>
                  <a:cubicBezTo>
                    <a:pt x="0" y="26"/>
                    <a:pt x="26" y="0"/>
                    <a:pt x="69" y="0"/>
                  </a:cubicBezTo>
                  <a:cubicBezTo>
                    <a:pt x="111" y="0"/>
                    <a:pt x="137" y="26"/>
                    <a:pt x="137" y="68"/>
                  </a:cubicBezTo>
                  <a:cubicBezTo>
                    <a:pt x="137" y="111"/>
                    <a:pt x="111" y="137"/>
                    <a:pt x="69" y="137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44"/>
            <p:cNvSpPr>
              <a:spLocks/>
            </p:cNvSpPr>
            <p:nvPr userDrawn="1"/>
          </p:nvSpPr>
          <p:spPr bwMode="auto">
            <a:xfrm>
              <a:off x="3394" y="490"/>
              <a:ext cx="31" cy="31"/>
            </a:xfrm>
            <a:custGeom>
              <a:avLst/>
              <a:gdLst>
                <a:gd name="T0" fmla="*/ 0 w 134"/>
                <a:gd name="T1" fmla="*/ 0 h 130"/>
                <a:gd name="T2" fmla="*/ 15 w 134"/>
                <a:gd name="T3" fmla="*/ 0 h 130"/>
                <a:gd name="T4" fmla="*/ 67 w 134"/>
                <a:gd name="T5" fmla="*/ 119 h 130"/>
                <a:gd name="T6" fmla="*/ 119 w 134"/>
                <a:gd name="T7" fmla="*/ 0 h 130"/>
                <a:gd name="T8" fmla="*/ 134 w 134"/>
                <a:gd name="T9" fmla="*/ 0 h 130"/>
                <a:gd name="T10" fmla="*/ 75 w 134"/>
                <a:gd name="T11" fmla="*/ 130 h 130"/>
                <a:gd name="T12" fmla="*/ 59 w 134"/>
                <a:gd name="T13" fmla="*/ 130 h 130"/>
                <a:gd name="T14" fmla="*/ 0 w 134"/>
                <a:gd name="T1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0">
                  <a:moveTo>
                    <a:pt x="0" y="0"/>
                  </a:moveTo>
                  <a:lnTo>
                    <a:pt x="15" y="0"/>
                  </a:lnTo>
                  <a:lnTo>
                    <a:pt x="67" y="119"/>
                  </a:lnTo>
                  <a:lnTo>
                    <a:pt x="119" y="0"/>
                  </a:lnTo>
                  <a:lnTo>
                    <a:pt x="134" y="0"/>
                  </a:lnTo>
                  <a:lnTo>
                    <a:pt x="75" y="130"/>
                  </a:lnTo>
                  <a:lnTo>
                    <a:pt x="59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45"/>
            <p:cNvSpPr>
              <a:spLocks/>
            </p:cNvSpPr>
            <p:nvPr userDrawn="1"/>
          </p:nvSpPr>
          <p:spPr bwMode="auto">
            <a:xfrm>
              <a:off x="3429" y="490"/>
              <a:ext cx="29" cy="31"/>
            </a:xfrm>
            <a:custGeom>
              <a:avLst/>
              <a:gdLst>
                <a:gd name="T0" fmla="*/ 56 w 126"/>
                <a:gd name="T1" fmla="*/ 74 h 130"/>
                <a:gd name="T2" fmla="*/ 0 w 126"/>
                <a:gd name="T3" fmla="*/ 0 h 130"/>
                <a:gd name="T4" fmla="*/ 17 w 126"/>
                <a:gd name="T5" fmla="*/ 0 h 130"/>
                <a:gd name="T6" fmla="*/ 63 w 126"/>
                <a:gd name="T7" fmla="*/ 64 h 130"/>
                <a:gd name="T8" fmla="*/ 110 w 126"/>
                <a:gd name="T9" fmla="*/ 0 h 130"/>
                <a:gd name="T10" fmla="*/ 126 w 126"/>
                <a:gd name="T11" fmla="*/ 0 h 130"/>
                <a:gd name="T12" fmla="*/ 69 w 126"/>
                <a:gd name="T13" fmla="*/ 74 h 130"/>
                <a:gd name="T14" fmla="*/ 69 w 126"/>
                <a:gd name="T15" fmla="*/ 130 h 130"/>
                <a:gd name="T16" fmla="*/ 56 w 126"/>
                <a:gd name="T17" fmla="*/ 130 h 130"/>
                <a:gd name="T18" fmla="*/ 56 w 126"/>
                <a:gd name="T19" fmla="*/ 7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130">
                  <a:moveTo>
                    <a:pt x="56" y="74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63" y="64"/>
                  </a:lnTo>
                  <a:lnTo>
                    <a:pt x="110" y="0"/>
                  </a:lnTo>
                  <a:lnTo>
                    <a:pt x="126" y="0"/>
                  </a:lnTo>
                  <a:lnTo>
                    <a:pt x="69" y="74"/>
                  </a:lnTo>
                  <a:lnTo>
                    <a:pt x="69" y="130"/>
                  </a:lnTo>
                  <a:lnTo>
                    <a:pt x="56" y="130"/>
                  </a:lnTo>
                  <a:lnTo>
                    <a:pt x="56" y="7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Rectangle 46"/>
            <p:cNvSpPr>
              <a:spLocks noChangeArrowheads="1"/>
            </p:cNvSpPr>
            <p:nvPr userDrawn="1"/>
          </p:nvSpPr>
          <p:spPr bwMode="auto">
            <a:xfrm>
              <a:off x="204" y="119"/>
              <a:ext cx="638" cy="443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Rectangle 47"/>
            <p:cNvSpPr>
              <a:spLocks noChangeArrowheads="1"/>
            </p:cNvSpPr>
            <p:nvPr userDrawn="1"/>
          </p:nvSpPr>
          <p:spPr bwMode="auto">
            <a:xfrm>
              <a:off x="216" y="131"/>
              <a:ext cx="613" cy="418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48"/>
            <p:cNvSpPr>
              <a:spLocks/>
            </p:cNvSpPr>
            <p:nvPr userDrawn="1"/>
          </p:nvSpPr>
          <p:spPr bwMode="auto">
            <a:xfrm>
              <a:off x="502" y="181"/>
              <a:ext cx="42" cy="41"/>
            </a:xfrm>
            <a:custGeom>
              <a:avLst/>
              <a:gdLst>
                <a:gd name="T0" fmla="*/ 36 w 184"/>
                <a:gd name="T1" fmla="*/ 176 h 176"/>
                <a:gd name="T2" fmla="*/ 92 w 184"/>
                <a:gd name="T3" fmla="*/ 134 h 176"/>
                <a:gd name="T4" fmla="*/ 149 w 184"/>
                <a:gd name="T5" fmla="*/ 176 h 176"/>
                <a:gd name="T6" fmla="*/ 127 w 184"/>
                <a:gd name="T7" fmla="*/ 109 h 176"/>
                <a:gd name="T8" fmla="*/ 184 w 184"/>
                <a:gd name="T9" fmla="*/ 68 h 176"/>
                <a:gd name="T10" fmla="*/ 114 w 184"/>
                <a:gd name="T11" fmla="*/ 68 h 176"/>
                <a:gd name="T12" fmla="*/ 92 w 184"/>
                <a:gd name="T13" fmla="*/ 0 h 176"/>
                <a:gd name="T14" fmla="*/ 70 w 184"/>
                <a:gd name="T15" fmla="*/ 68 h 176"/>
                <a:gd name="T16" fmla="*/ 0 w 184"/>
                <a:gd name="T17" fmla="*/ 68 h 176"/>
                <a:gd name="T18" fmla="*/ 57 w 184"/>
                <a:gd name="T19" fmla="*/ 109 h 176"/>
                <a:gd name="T20" fmla="*/ 36 w 184"/>
                <a:gd name="T2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6">
                  <a:moveTo>
                    <a:pt x="36" y="176"/>
                  </a:moveTo>
                  <a:lnTo>
                    <a:pt x="92" y="134"/>
                  </a:lnTo>
                  <a:lnTo>
                    <a:pt x="149" y="176"/>
                  </a:lnTo>
                  <a:lnTo>
                    <a:pt x="127" y="109"/>
                  </a:lnTo>
                  <a:lnTo>
                    <a:pt x="184" y="68"/>
                  </a:lnTo>
                  <a:lnTo>
                    <a:pt x="114" y="68"/>
                  </a:lnTo>
                  <a:lnTo>
                    <a:pt x="92" y="0"/>
                  </a:ln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49"/>
            <p:cNvSpPr>
              <a:spLocks/>
            </p:cNvSpPr>
            <p:nvPr userDrawn="1"/>
          </p:nvSpPr>
          <p:spPr bwMode="auto">
            <a:xfrm>
              <a:off x="435" y="200"/>
              <a:ext cx="42" cy="41"/>
            </a:xfrm>
            <a:custGeom>
              <a:avLst/>
              <a:gdLst>
                <a:gd name="T0" fmla="*/ 35 w 184"/>
                <a:gd name="T1" fmla="*/ 175 h 175"/>
                <a:gd name="T2" fmla="*/ 92 w 184"/>
                <a:gd name="T3" fmla="*/ 134 h 175"/>
                <a:gd name="T4" fmla="*/ 148 w 184"/>
                <a:gd name="T5" fmla="*/ 175 h 175"/>
                <a:gd name="T6" fmla="*/ 127 w 184"/>
                <a:gd name="T7" fmla="*/ 108 h 175"/>
                <a:gd name="T8" fmla="*/ 184 w 184"/>
                <a:gd name="T9" fmla="*/ 67 h 175"/>
                <a:gd name="T10" fmla="*/ 113 w 184"/>
                <a:gd name="T11" fmla="*/ 67 h 175"/>
                <a:gd name="T12" fmla="*/ 92 w 184"/>
                <a:gd name="T13" fmla="*/ 0 h 175"/>
                <a:gd name="T14" fmla="*/ 70 w 184"/>
                <a:gd name="T15" fmla="*/ 67 h 175"/>
                <a:gd name="T16" fmla="*/ 0 w 184"/>
                <a:gd name="T17" fmla="*/ 67 h 175"/>
                <a:gd name="T18" fmla="*/ 57 w 184"/>
                <a:gd name="T19" fmla="*/ 108 h 175"/>
                <a:gd name="T20" fmla="*/ 35 w 184"/>
                <a:gd name="T21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35" y="175"/>
                  </a:moveTo>
                  <a:lnTo>
                    <a:pt x="92" y="134"/>
                  </a:lnTo>
                  <a:lnTo>
                    <a:pt x="148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3" y="67"/>
                  </a:ln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5" y="17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50"/>
            <p:cNvSpPr>
              <a:spLocks/>
            </p:cNvSpPr>
            <p:nvPr userDrawn="1"/>
          </p:nvSpPr>
          <p:spPr bwMode="auto">
            <a:xfrm>
              <a:off x="386" y="250"/>
              <a:ext cx="42" cy="41"/>
            </a:xfrm>
            <a:custGeom>
              <a:avLst/>
              <a:gdLst>
                <a:gd name="T0" fmla="*/ 92 w 184"/>
                <a:gd name="T1" fmla="*/ 0 h 175"/>
                <a:gd name="T2" fmla="*/ 70 w 184"/>
                <a:gd name="T3" fmla="*/ 68 h 175"/>
                <a:gd name="T4" fmla="*/ 0 w 184"/>
                <a:gd name="T5" fmla="*/ 68 h 175"/>
                <a:gd name="T6" fmla="*/ 57 w 184"/>
                <a:gd name="T7" fmla="*/ 109 h 175"/>
                <a:gd name="T8" fmla="*/ 36 w 184"/>
                <a:gd name="T9" fmla="*/ 175 h 175"/>
                <a:gd name="T10" fmla="*/ 92 w 184"/>
                <a:gd name="T11" fmla="*/ 134 h 175"/>
                <a:gd name="T12" fmla="*/ 148 w 184"/>
                <a:gd name="T13" fmla="*/ 175 h 175"/>
                <a:gd name="T14" fmla="*/ 127 w 184"/>
                <a:gd name="T15" fmla="*/ 109 h 175"/>
                <a:gd name="T16" fmla="*/ 184 w 184"/>
                <a:gd name="T17" fmla="*/ 68 h 175"/>
                <a:gd name="T18" fmla="*/ 114 w 184"/>
                <a:gd name="T19" fmla="*/ 68 h 175"/>
                <a:gd name="T20" fmla="*/ 92 w 184"/>
                <a:gd name="T2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92" y="0"/>
                  </a:move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8"/>
                  </a:lnTo>
                  <a:lnTo>
                    <a:pt x="114" y="68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51"/>
            <p:cNvSpPr>
              <a:spLocks/>
            </p:cNvSpPr>
            <p:nvPr userDrawn="1"/>
          </p:nvSpPr>
          <p:spPr bwMode="auto">
            <a:xfrm>
              <a:off x="368" y="318"/>
              <a:ext cx="42" cy="41"/>
            </a:xfrm>
            <a:custGeom>
              <a:avLst/>
              <a:gdLst>
                <a:gd name="T0" fmla="*/ 93 w 185"/>
                <a:gd name="T1" fmla="*/ 134 h 175"/>
                <a:gd name="T2" fmla="*/ 149 w 185"/>
                <a:gd name="T3" fmla="*/ 175 h 175"/>
                <a:gd name="T4" fmla="*/ 128 w 185"/>
                <a:gd name="T5" fmla="*/ 109 h 175"/>
                <a:gd name="T6" fmla="*/ 185 w 185"/>
                <a:gd name="T7" fmla="*/ 67 h 175"/>
                <a:gd name="T8" fmla="*/ 114 w 185"/>
                <a:gd name="T9" fmla="*/ 67 h 175"/>
                <a:gd name="T10" fmla="*/ 93 w 185"/>
                <a:gd name="T11" fmla="*/ 0 h 175"/>
                <a:gd name="T12" fmla="*/ 71 w 185"/>
                <a:gd name="T13" fmla="*/ 68 h 175"/>
                <a:gd name="T14" fmla="*/ 0 w 185"/>
                <a:gd name="T15" fmla="*/ 67 h 175"/>
                <a:gd name="T16" fmla="*/ 58 w 185"/>
                <a:gd name="T17" fmla="*/ 109 h 175"/>
                <a:gd name="T18" fmla="*/ 36 w 185"/>
                <a:gd name="T19" fmla="*/ 175 h 175"/>
                <a:gd name="T20" fmla="*/ 93 w 185"/>
                <a:gd name="T21" fmla="*/ 13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93" y="134"/>
                  </a:moveTo>
                  <a:lnTo>
                    <a:pt x="149" y="175"/>
                  </a:lnTo>
                  <a:lnTo>
                    <a:pt x="128" y="109"/>
                  </a:lnTo>
                  <a:lnTo>
                    <a:pt x="185" y="67"/>
                  </a:lnTo>
                  <a:lnTo>
                    <a:pt x="114" y="67"/>
                  </a:lnTo>
                  <a:lnTo>
                    <a:pt x="93" y="0"/>
                  </a:lnTo>
                  <a:lnTo>
                    <a:pt x="71" y="68"/>
                  </a:lnTo>
                  <a:lnTo>
                    <a:pt x="0" y="67"/>
                  </a:lnTo>
                  <a:lnTo>
                    <a:pt x="58" y="109"/>
                  </a:lnTo>
                  <a:lnTo>
                    <a:pt x="36" y="175"/>
                  </a:lnTo>
                  <a:lnTo>
                    <a:pt x="93" y="13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52"/>
            <p:cNvSpPr>
              <a:spLocks/>
            </p:cNvSpPr>
            <p:nvPr userDrawn="1"/>
          </p:nvSpPr>
          <p:spPr bwMode="auto">
            <a:xfrm>
              <a:off x="386" y="387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0 w 184"/>
                <a:gd name="T5" fmla="*/ 67 h 175"/>
                <a:gd name="T6" fmla="*/ 0 w 184"/>
                <a:gd name="T7" fmla="*/ 67 h 175"/>
                <a:gd name="T8" fmla="*/ 57 w 184"/>
                <a:gd name="T9" fmla="*/ 108 h 175"/>
                <a:gd name="T10" fmla="*/ 36 w 184"/>
                <a:gd name="T11" fmla="*/ 175 h 175"/>
                <a:gd name="T12" fmla="*/ 92 w 184"/>
                <a:gd name="T13" fmla="*/ 134 h 175"/>
                <a:gd name="T14" fmla="*/ 148 w 184"/>
                <a:gd name="T15" fmla="*/ 175 h 175"/>
                <a:gd name="T16" fmla="*/ 127 w 184"/>
                <a:gd name="T17" fmla="*/ 108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53"/>
            <p:cNvSpPr>
              <a:spLocks/>
            </p:cNvSpPr>
            <p:nvPr userDrawn="1"/>
          </p:nvSpPr>
          <p:spPr bwMode="auto">
            <a:xfrm>
              <a:off x="435" y="437"/>
              <a:ext cx="42" cy="41"/>
            </a:xfrm>
            <a:custGeom>
              <a:avLst/>
              <a:gdLst>
                <a:gd name="T0" fmla="*/ 114 w 185"/>
                <a:gd name="T1" fmla="*/ 67 h 175"/>
                <a:gd name="T2" fmla="*/ 92 w 185"/>
                <a:gd name="T3" fmla="*/ 0 h 175"/>
                <a:gd name="T4" fmla="*/ 71 w 185"/>
                <a:gd name="T5" fmla="*/ 67 h 175"/>
                <a:gd name="T6" fmla="*/ 0 w 185"/>
                <a:gd name="T7" fmla="*/ 67 h 175"/>
                <a:gd name="T8" fmla="*/ 57 w 185"/>
                <a:gd name="T9" fmla="*/ 109 h 175"/>
                <a:gd name="T10" fmla="*/ 36 w 185"/>
                <a:gd name="T11" fmla="*/ 175 h 175"/>
                <a:gd name="T12" fmla="*/ 92 w 185"/>
                <a:gd name="T13" fmla="*/ 134 h 175"/>
                <a:gd name="T14" fmla="*/ 149 w 185"/>
                <a:gd name="T15" fmla="*/ 175 h 175"/>
                <a:gd name="T16" fmla="*/ 127 w 185"/>
                <a:gd name="T17" fmla="*/ 109 h 175"/>
                <a:gd name="T18" fmla="*/ 185 w 185"/>
                <a:gd name="T19" fmla="*/ 67 h 175"/>
                <a:gd name="T20" fmla="*/ 114 w 185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9"/>
                  </a:lnTo>
                  <a:lnTo>
                    <a:pt x="185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54"/>
            <p:cNvSpPr>
              <a:spLocks/>
            </p:cNvSpPr>
            <p:nvPr userDrawn="1"/>
          </p:nvSpPr>
          <p:spPr bwMode="auto">
            <a:xfrm>
              <a:off x="502" y="455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1 w 184"/>
                <a:gd name="T5" fmla="*/ 67 h 175"/>
                <a:gd name="T6" fmla="*/ 0 w 184"/>
                <a:gd name="T7" fmla="*/ 67 h 175"/>
                <a:gd name="T8" fmla="*/ 57 w 184"/>
                <a:gd name="T9" fmla="*/ 108 h 175"/>
                <a:gd name="T10" fmla="*/ 36 w 184"/>
                <a:gd name="T11" fmla="*/ 175 h 175"/>
                <a:gd name="T12" fmla="*/ 92 w 184"/>
                <a:gd name="T13" fmla="*/ 134 h 175"/>
                <a:gd name="T14" fmla="*/ 149 w 184"/>
                <a:gd name="T15" fmla="*/ 175 h 175"/>
                <a:gd name="T16" fmla="*/ 127 w 184"/>
                <a:gd name="T17" fmla="*/ 108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55"/>
            <p:cNvSpPr>
              <a:spLocks/>
            </p:cNvSpPr>
            <p:nvPr userDrawn="1"/>
          </p:nvSpPr>
          <p:spPr bwMode="auto">
            <a:xfrm>
              <a:off x="569" y="437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0 w 184"/>
                <a:gd name="T5" fmla="*/ 67 h 175"/>
                <a:gd name="T6" fmla="*/ 0 w 184"/>
                <a:gd name="T7" fmla="*/ 67 h 175"/>
                <a:gd name="T8" fmla="*/ 57 w 184"/>
                <a:gd name="T9" fmla="*/ 109 h 175"/>
                <a:gd name="T10" fmla="*/ 36 w 184"/>
                <a:gd name="T11" fmla="*/ 175 h 175"/>
                <a:gd name="T12" fmla="*/ 92 w 184"/>
                <a:gd name="T13" fmla="*/ 134 h 175"/>
                <a:gd name="T14" fmla="*/ 149 w 184"/>
                <a:gd name="T15" fmla="*/ 175 h 175"/>
                <a:gd name="T16" fmla="*/ 127 w 184"/>
                <a:gd name="T17" fmla="*/ 109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9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56"/>
            <p:cNvSpPr>
              <a:spLocks/>
            </p:cNvSpPr>
            <p:nvPr userDrawn="1"/>
          </p:nvSpPr>
          <p:spPr bwMode="auto">
            <a:xfrm>
              <a:off x="618" y="387"/>
              <a:ext cx="42" cy="41"/>
            </a:xfrm>
            <a:custGeom>
              <a:avLst/>
              <a:gdLst>
                <a:gd name="T0" fmla="*/ 114 w 185"/>
                <a:gd name="T1" fmla="*/ 67 h 175"/>
                <a:gd name="T2" fmla="*/ 92 w 185"/>
                <a:gd name="T3" fmla="*/ 0 h 175"/>
                <a:gd name="T4" fmla="*/ 71 w 185"/>
                <a:gd name="T5" fmla="*/ 67 h 175"/>
                <a:gd name="T6" fmla="*/ 0 w 185"/>
                <a:gd name="T7" fmla="*/ 67 h 175"/>
                <a:gd name="T8" fmla="*/ 57 w 185"/>
                <a:gd name="T9" fmla="*/ 108 h 175"/>
                <a:gd name="T10" fmla="*/ 36 w 185"/>
                <a:gd name="T11" fmla="*/ 175 h 175"/>
                <a:gd name="T12" fmla="*/ 92 w 185"/>
                <a:gd name="T13" fmla="*/ 134 h 175"/>
                <a:gd name="T14" fmla="*/ 149 w 185"/>
                <a:gd name="T15" fmla="*/ 175 h 175"/>
                <a:gd name="T16" fmla="*/ 127 w 185"/>
                <a:gd name="T17" fmla="*/ 108 h 175"/>
                <a:gd name="T18" fmla="*/ 185 w 185"/>
                <a:gd name="T19" fmla="*/ 67 h 175"/>
                <a:gd name="T20" fmla="*/ 114 w 185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8"/>
                  </a:lnTo>
                  <a:lnTo>
                    <a:pt x="185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57"/>
            <p:cNvSpPr>
              <a:spLocks/>
            </p:cNvSpPr>
            <p:nvPr userDrawn="1"/>
          </p:nvSpPr>
          <p:spPr bwMode="auto">
            <a:xfrm>
              <a:off x="635" y="318"/>
              <a:ext cx="43" cy="41"/>
            </a:xfrm>
            <a:custGeom>
              <a:avLst/>
              <a:gdLst>
                <a:gd name="T0" fmla="*/ 184 w 184"/>
                <a:gd name="T1" fmla="*/ 68 h 175"/>
                <a:gd name="T2" fmla="*/ 114 w 184"/>
                <a:gd name="T3" fmla="*/ 68 h 175"/>
                <a:gd name="T4" fmla="*/ 92 w 184"/>
                <a:gd name="T5" fmla="*/ 0 h 175"/>
                <a:gd name="T6" fmla="*/ 70 w 184"/>
                <a:gd name="T7" fmla="*/ 68 h 175"/>
                <a:gd name="T8" fmla="*/ 0 w 184"/>
                <a:gd name="T9" fmla="*/ 68 h 175"/>
                <a:gd name="T10" fmla="*/ 57 w 184"/>
                <a:gd name="T11" fmla="*/ 109 h 175"/>
                <a:gd name="T12" fmla="*/ 35 w 184"/>
                <a:gd name="T13" fmla="*/ 175 h 175"/>
                <a:gd name="T14" fmla="*/ 92 w 184"/>
                <a:gd name="T15" fmla="*/ 134 h 175"/>
                <a:gd name="T16" fmla="*/ 148 w 184"/>
                <a:gd name="T17" fmla="*/ 175 h 175"/>
                <a:gd name="T18" fmla="*/ 127 w 184"/>
                <a:gd name="T19" fmla="*/ 109 h 175"/>
                <a:gd name="T20" fmla="*/ 184 w 184"/>
                <a:gd name="T21" fmla="*/ 6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84" y="68"/>
                  </a:moveTo>
                  <a:lnTo>
                    <a:pt x="114" y="68"/>
                  </a:lnTo>
                  <a:lnTo>
                    <a:pt x="92" y="0"/>
                  </a:ln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5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8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58"/>
            <p:cNvSpPr>
              <a:spLocks/>
            </p:cNvSpPr>
            <p:nvPr userDrawn="1"/>
          </p:nvSpPr>
          <p:spPr bwMode="auto">
            <a:xfrm>
              <a:off x="618" y="250"/>
              <a:ext cx="42" cy="41"/>
            </a:xfrm>
            <a:custGeom>
              <a:avLst/>
              <a:gdLst>
                <a:gd name="T0" fmla="*/ 36 w 185"/>
                <a:gd name="T1" fmla="*/ 176 h 176"/>
                <a:gd name="T2" fmla="*/ 92 w 185"/>
                <a:gd name="T3" fmla="*/ 134 h 176"/>
                <a:gd name="T4" fmla="*/ 149 w 185"/>
                <a:gd name="T5" fmla="*/ 176 h 176"/>
                <a:gd name="T6" fmla="*/ 127 w 185"/>
                <a:gd name="T7" fmla="*/ 109 h 176"/>
                <a:gd name="T8" fmla="*/ 185 w 185"/>
                <a:gd name="T9" fmla="*/ 68 h 176"/>
                <a:gd name="T10" fmla="*/ 114 w 185"/>
                <a:gd name="T11" fmla="*/ 68 h 176"/>
                <a:gd name="T12" fmla="*/ 92 w 185"/>
                <a:gd name="T13" fmla="*/ 0 h 176"/>
                <a:gd name="T14" fmla="*/ 71 w 185"/>
                <a:gd name="T15" fmla="*/ 68 h 176"/>
                <a:gd name="T16" fmla="*/ 0 w 185"/>
                <a:gd name="T17" fmla="*/ 68 h 176"/>
                <a:gd name="T18" fmla="*/ 57 w 185"/>
                <a:gd name="T19" fmla="*/ 109 h 176"/>
                <a:gd name="T20" fmla="*/ 36 w 185"/>
                <a:gd name="T2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6">
                  <a:moveTo>
                    <a:pt x="36" y="176"/>
                  </a:moveTo>
                  <a:lnTo>
                    <a:pt x="92" y="134"/>
                  </a:lnTo>
                  <a:lnTo>
                    <a:pt x="149" y="176"/>
                  </a:lnTo>
                  <a:lnTo>
                    <a:pt x="127" y="109"/>
                  </a:lnTo>
                  <a:lnTo>
                    <a:pt x="185" y="68"/>
                  </a:lnTo>
                  <a:lnTo>
                    <a:pt x="114" y="68"/>
                  </a:lnTo>
                  <a:lnTo>
                    <a:pt x="92" y="0"/>
                  </a:lnTo>
                  <a:lnTo>
                    <a:pt x="71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59"/>
            <p:cNvSpPr>
              <a:spLocks/>
            </p:cNvSpPr>
            <p:nvPr userDrawn="1"/>
          </p:nvSpPr>
          <p:spPr bwMode="auto">
            <a:xfrm>
              <a:off x="569" y="200"/>
              <a:ext cx="42" cy="41"/>
            </a:xfrm>
            <a:custGeom>
              <a:avLst/>
              <a:gdLst>
                <a:gd name="T0" fmla="*/ 92 w 184"/>
                <a:gd name="T1" fmla="*/ 0 h 175"/>
                <a:gd name="T2" fmla="*/ 70 w 184"/>
                <a:gd name="T3" fmla="*/ 67 h 175"/>
                <a:gd name="T4" fmla="*/ 0 w 184"/>
                <a:gd name="T5" fmla="*/ 67 h 175"/>
                <a:gd name="T6" fmla="*/ 57 w 184"/>
                <a:gd name="T7" fmla="*/ 109 h 175"/>
                <a:gd name="T8" fmla="*/ 35 w 184"/>
                <a:gd name="T9" fmla="*/ 175 h 175"/>
                <a:gd name="T10" fmla="*/ 92 w 184"/>
                <a:gd name="T11" fmla="*/ 134 h 175"/>
                <a:gd name="T12" fmla="*/ 148 w 184"/>
                <a:gd name="T13" fmla="*/ 175 h 175"/>
                <a:gd name="T14" fmla="*/ 127 w 184"/>
                <a:gd name="T15" fmla="*/ 109 h 175"/>
                <a:gd name="T16" fmla="*/ 184 w 184"/>
                <a:gd name="T17" fmla="*/ 67 h 175"/>
                <a:gd name="T18" fmla="*/ 113 w 184"/>
                <a:gd name="T19" fmla="*/ 67 h 175"/>
                <a:gd name="T20" fmla="*/ 92 w 184"/>
                <a:gd name="T2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92" y="0"/>
                  </a:moveTo>
                  <a:lnTo>
                    <a:pt x="70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5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7"/>
                  </a:lnTo>
                  <a:lnTo>
                    <a:pt x="113" y="67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60"/>
            <p:cNvSpPr>
              <a:spLocks/>
            </p:cNvSpPr>
            <p:nvPr userDrawn="1"/>
          </p:nvSpPr>
          <p:spPr bwMode="auto">
            <a:xfrm>
              <a:off x="895" y="194"/>
              <a:ext cx="40" cy="60"/>
            </a:xfrm>
            <a:custGeom>
              <a:avLst/>
              <a:gdLst>
                <a:gd name="T0" fmla="*/ 41 w 173"/>
                <a:gd name="T1" fmla="*/ 31 h 254"/>
                <a:gd name="T2" fmla="*/ 41 w 173"/>
                <a:gd name="T3" fmla="*/ 102 h 254"/>
                <a:gd name="T4" fmla="*/ 135 w 173"/>
                <a:gd name="T5" fmla="*/ 102 h 254"/>
                <a:gd name="T6" fmla="*/ 135 w 173"/>
                <a:gd name="T7" fmla="*/ 131 h 254"/>
                <a:gd name="T8" fmla="*/ 41 w 173"/>
                <a:gd name="T9" fmla="*/ 131 h 254"/>
                <a:gd name="T10" fmla="*/ 41 w 173"/>
                <a:gd name="T11" fmla="*/ 223 h 254"/>
                <a:gd name="T12" fmla="*/ 173 w 173"/>
                <a:gd name="T13" fmla="*/ 223 h 254"/>
                <a:gd name="T14" fmla="*/ 173 w 173"/>
                <a:gd name="T15" fmla="*/ 254 h 254"/>
                <a:gd name="T16" fmla="*/ 0 w 173"/>
                <a:gd name="T17" fmla="*/ 254 h 254"/>
                <a:gd name="T18" fmla="*/ 0 w 173"/>
                <a:gd name="T19" fmla="*/ 0 h 254"/>
                <a:gd name="T20" fmla="*/ 173 w 173"/>
                <a:gd name="T21" fmla="*/ 0 h 254"/>
                <a:gd name="T22" fmla="*/ 173 w 173"/>
                <a:gd name="T23" fmla="*/ 31 h 254"/>
                <a:gd name="T24" fmla="*/ 41 w 173"/>
                <a:gd name="T25" fmla="*/ 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54">
                  <a:moveTo>
                    <a:pt x="41" y="31"/>
                  </a:moveTo>
                  <a:lnTo>
                    <a:pt x="41" y="102"/>
                  </a:lnTo>
                  <a:lnTo>
                    <a:pt x="135" y="102"/>
                  </a:lnTo>
                  <a:lnTo>
                    <a:pt x="135" y="131"/>
                  </a:lnTo>
                  <a:lnTo>
                    <a:pt x="41" y="131"/>
                  </a:lnTo>
                  <a:lnTo>
                    <a:pt x="41" y="223"/>
                  </a:lnTo>
                  <a:lnTo>
                    <a:pt x="173" y="223"/>
                  </a:lnTo>
                  <a:lnTo>
                    <a:pt x="173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73" y="0"/>
                  </a:lnTo>
                  <a:lnTo>
                    <a:pt x="173" y="31"/>
                  </a:lnTo>
                  <a:lnTo>
                    <a:pt x="4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61"/>
            <p:cNvSpPr>
              <a:spLocks/>
            </p:cNvSpPr>
            <p:nvPr userDrawn="1"/>
          </p:nvSpPr>
          <p:spPr bwMode="auto">
            <a:xfrm>
              <a:off x="939" y="194"/>
              <a:ext cx="55" cy="61"/>
            </a:xfrm>
            <a:custGeom>
              <a:avLst/>
              <a:gdLst>
                <a:gd name="T0" fmla="*/ 131 w 237"/>
                <a:gd name="T1" fmla="*/ 257 h 257"/>
                <a:gd name="T2" fmla="*/ 110 w 237"/>
                <a:gd name="T3" fmla="*/ 257 h 257"/>
                <a:gd name="T4" fmla="*/ 0 w 237"/>
                <a:gd name="T5" fmla="*/ 0 h 257"/>
                <a:gd name="T6" fmla="*/ 44 w 237"/>
                <a:gd name="T7" fmla="*/ 0 h 257"/>
                <a:gd name="T8" fmla="*/ 121 w 237"/>
                <a:gd name="T9" fmla="*/ 187 h 257"/>
                <a:gd name="T10" fmla="*/ 194 w 237"/>
                <a:gd name="T11" fmla="*/ 0 h 257"/>
                <a:gd name="T12" fmla="*/ 237 w 237"/>
                <a:gd name="T13" fmla="*/ 0 h 257"/>
                <a:gd name="T14" fmla="*/ 131 w 237"/>
                <a:gd name="T15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57">
                  <a:moveTo>
                    <a:pt x="131" y="257"/>
                  </a:moveTo>
                  <a:lnTo>
                    <a:pt x="110" y="25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121" y="187"/>
                  </a:lnTo>
                  <a:lnTo>
                    <a:pt x="194" y="0"/>
                  </a:lnTo>
                  <a:lnTo>
                    <a:pt x="237" y="0"/>
                  </a:lnTo>
                  <a:lnTo>
                    <a:pt x="131" y="2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62"/>
            <p:cNvSpPr>
              <a:spLocks noEditPoints="1"/>
            </p:cNvSpPr>
            <p:nvPr userDrawn="1"/>
          </p:nvSpPr>
          <p:spPr bwMode="auto">
            <a:xfrm>
              <a:off x="1002" y="194"/>
              <a:ext cx="47" cy="60"/>
            </a:xfrm>
            <a:custGeom>
              <a:avLst/>
              <a:gdLst>
                <a:gd name="T0" fmla="*/ 160 w 207"/>
                <a:gd name="T1" fmla="*/ 257 h 257"/>
                <a:gd name="T2" fmla="*/ 83 w 207"/>
                <a:gd name="T3" fmla="*/ 148 h 257"/>
                <a:gd name="T4" fmla="*/ 40 w 207"/>
                <a:gd name="T5" fmla="*/ 146 h 257"/>
                <a:gd name="T6" fmla="*/ 40 w 207"/>
                <a:gd name="T7" fmla="*/ 257 h 257"/>
                <a:gd name="T8" fmla="*/ 0 w 207"/>
                <a:gd name="T9" fmla="*/ 257 h 257"/>
                <a:gd name="T10" fmla="*/ 0 w 207"/>
                <a:gd name="T11" fmla="*/ 3 h 257"/>
                <a:gd name="T12" fmla="*/ 31 w 207"/>
                <a:gd name="T13" fmla="*/ 1 h 257"/>
                <a:gd name="T14" fmla="*/ 73 w 207"/>
                <a:gd name="T15" fmla="*/ 0 h 257"/>
                <a:gd name="T16" fmla="*/ 179 w 207"/>
                <a:gd name="T17" fmla="*/ 73 h 257"/>
                <a:gd name="T18" fmla="*/ 162 w 207"/>
                <a:gd name="T19" fmla="*/ 116 h 257"/>
                <a:gd name="T20" fmla="*/ 121 w 207"/>
                <a:gd name="T21" fmla="*/ 140 h 257"/>
                <a:gd name="T22" fmla="*/ 207 w 207"/>
                <a:gd name="T23" fmla="*/ 257 h 257"/>
                <a:gd name="T24" fmla="*/ 160 w 207"/>
                <a:gd name="T25" fmla="*/ 257 h 257"/>
                <a:gd name="T26" fmla="*/ 40 w 207"/>
                <a:gd name="T27" fmla="*/ 34 h 257"/>
                <a:gd name="T28" fmla="*/ 40 w 207"/>
                <a:gd name="T29" fmla="*/ 117 h 257"/>
                <a:gd name="T30" fmla="*/ 68 w 207"/>
                <a:gd name="T31" fmla="*/ 119 h 257"/>
                <a:gd name="T32" fmla="*/ 121 w 207"/>
                <a:gd name="T33" fmla="*/ 109 h 257"/>
                <a:gd name="T34" fmla="*/ 137 w 207"/>
                <a:gd name="T35" fmla="*/ 73 h 257"/>
                <a:gd name="T36" fmla="*/ 120 w 207"/>
                <a:gd name="T37" fmla="*/ 41 h 257"/>
                <a:gd name="T38" fmla="*/ 63 w 207"/>
                <a:gd name="T39" fmla="*/ 32 h 257"/>
                <a:gd name="T40" fmla="*/ 40 w 207"/>
                <a:gd name="T41" fmla="*/ 3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7" h="257">
                  <a:moveTo>
                    <a:pt x="160" y="257"/>
                  </a:moveTo>
                  <a:lnTo>
                    <a:pt x="83" y="148"/>
                  </a:lnTo>
                  <a:cubicBezTo>
                    <a:pt x="74" y="148"/>
                    <a:pt x="60" y="147"/>
                    <a:pt x="40" y="146"/>
                  </a:cubicBezTo>
                  <a:lnTo>
                    <a:pt x="40" y="257"/>
                  </a:lnTo>
                  <a:lnTo>
                    <a:pt x="0" y="257"/>
                  </a:lnTo>
                  <a:lnTo>
                    <a:pt x="0" y="3"/>
                  </a:lnTo>
                  <a:cubicBezTo>
                    <a:pt x="1" y="3"/>
                    <a:pt x="12" y="2"/>
                    <a:pt x="31" y="1"/>
                  </a:cubicBezTo>
                  <a:cubicBezTo>
                    <a:pt x="51" y="0"/>
                    <a:pt x="65" y="0"/>
                    <a:pt x="73" y="0"/>
                  </a:cubicBezTo>
                  <a:cubicBezTo>
                    <a:pt x="143" y="0"/>
                    <a:pt x="179" y="24"/>
                    <a:pt x="179" y="73"/>
                  </a:cubicBezTo>
                  <a:cubicBezTo>
                    <a:pt x="179" y="89"/>
                    <a:pt x="173" y="103"/>
                    <a:pt x="162" y="116"/>
                  </a:cubicBezTo>
                  <a:cubicBezTo>
                    <a:pt x="151" y="129"/>
                    <a:pt x="137" y="137"/>
                    <a:pt x="121" y="140"/>
                  </a:cubicBezTo>
                  <a:lnTo>
                    <a:pt x="207" y="257"/>
                  </a:lnTo>
                  <a:lnTo>
                    <a:pt x="160" y="257"/>
                  </a:lnTo>
                  <a:close/>
                  <a:moveTo>
                    <a:pt x="40" y="34"/>
                  </a:moveTo>
                  <a:lnTo>
                    <a:pt x="40" y="117"/>
                  </a:lnTo>
                  <a:cubicBezTo>
                    <a:pt x="50" y="118"/>
                    <a:pt x="59" y="119"/>
                    <a:pt x="68" y="119"/>
                  </a:cubicBezTo>
                  <a:cubicBezTo>
                    <a:pt x="92" y="119"/>
                    <a:pt x="110" y="116"/>
                    <a:pt x="121" y="109"/>
                  </a:cubicBezTo>
                  <a:cubicBezTo>
                    <a:pt x="132" y="102"/>
                    <a:pt x="137" y="90"/>
                    <a:pt x="137" y="73"/>
                  </a:cubicBezTo>
                  <a:cubicBezTo>
                    <a:pt x="137" y="58"/>
                    <a:pt x="132" y="48"/>
                    <a:pt x="120" y="41"/>
                  </a:cubicBezTo>
                  <a:cubicBezTo>
                    <a:pt x="108" y="35"/>
                    <a:pt x="89" y="32"/>
                    <a:pt x="63" y="32"/>
                  </a:cubicBezTo>
                  <a:cubicBezTo>
                    <a:pt x="60" y="32"/>
                    <a:pt x="52" y="33"/>
                    <a:pt x="40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63"/>
            <p:cNvSpPr>
              <a:spLocks noEditPoints="1"/>
            </p:cNvSpPr>
            <p:nvPr userDrawn="1"/>
          </p:nvSpPr>
          <p:spPr bwMode="auto">
            <a:xfrm>
              <a:off x="1052" y="193"/>
              <a:ext cx="56" cy="62"/>
            </a:xfrm>
            <a:custGeom>
              <a:avLst/>
              <a:gdLst>
                <a:gd name="T0" fmla="*/ 0 w 244"/>
                <a:gd name="T1" fmla="*/ 129 h 262"/>
                <a:gd name="T2" fmla="*/ 33 w 244"/>
                <a:gd name="T3" fmla="*/ 37 h 262"/>
                <a:gd name="T4" fmla="*/ 118 w 244"/>
                <a:gd name="T5" fmla="*/ 0 h 262"/>
                <a:gd name="T6" fmla="*/ 212 w 244"/>
                <a:gd name="T7" fmla="*/ 34 h 262"/>
                <a:gd name="T8" fmla="*/ 244 w 244"/>
                <a:gd name="T9" fmla="*/ 129 h 262"/>
                <a:gd name="T10" fmla="*/ 212 w 244"/>
                <a:gd name="T11" fmla="*/ 227 h 262"/>
                <a:gd name="T12" fmla="*/ 118 w 244"/>
                <a:gd name="T13" fmla="*/ 262 h 262"/>
                <a:gd name="T14" fmla="*/ 32 w 244"/>
                <a:gd name="T15" fmla="*/ 225 h 262"/>
                <a:gd name="T16" fmla="*/ 0 w 244"/>
                <a:gd name="T17" fmla="*/ 129 h 262"/>
                <a:gd name="T18" fmla="*/ 42 w 244"/>
                <a:gd name="T19" fmla="*/ 129 h 262"/>
                <a:gd name="T20" fmla="*/ 62 w 244"/>
                <a:gd name="T21" fmla="*/ 202 h 262"/>
                <a:gd name="T22" fmla="*/ 118 w 244"/>
                <a:gd name="T23" fmla="*/ 231 h 262"/>
                <a:gd name="T24" fmla="*/ 180 w 244"/>
                <a:gd name="T25" fmla="*/ 204 h 262"/>
                <a:gd name="T26" fmla="*/ 202 w 244"/>
                <a:gd name="T27" fmla="*/ 129 h 262"/>
                <a:gd name="T28" fmla="*/ 118 w 244"/>
                <a:gd name="T29" fmla="*/ 31 h 262"/>
                <a:gd name="T30" fmla="*/ 62 w 244"/>
                <a:gd name="T31" fmla="*/ 57 h 262"/>
                <a:gd name="T32" fmla="*/ 42 w 244"/>
                <a:gd name="T33" fmla="*/ 12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4" h="262">
                  <a:moveTo>
                    <a:pt x="0" y="129"/>
                  </a:moveTo>
                  <a:cubicBezTo>
                    <a:pt x="0" y="92"/>
                    <a:pt x="11" y="62"/>
                    <a:pt x="33" y="37"/>
                  </a:cubicBezTo>
                  <a:cubicBezTo>
                    <a:pt x="53" y="12"/>
                    <a:pt x="82" y="0"/>
                    <a:pt x="118" y="0"/>
                  </a:cubicBezTo>
                  <a:cubicBezTo>
                    <a:pt x="158" y="0"/>
                    <a:pt x="190" y="11"/>
                    <a:pt x="212" y="34"/>
                  </a:cubicBezTo>
                  <a:cubicBezTo>
                    <a:pt x="233" y="57"/>
                    <a:pt x="244" y="88"/>
                    <a:pt x="244" y="129"/>
                  </a:cubicBezTo>
                  <a:cubicBezTo>
                    <a:pt x="244" y="171"/>
                    <a:pt x="233" y="203"/>
                    <a:pt x="212" y="227"/>
                  </a:cubicBezTo>
                  <a:cubicBezTo>
                    <a:pt x="190" y="250"/>
                    <a:pt x="158" y="262"/>
                    <a:pt x="118" y="262"/>
                  </a:cubicBezTo>
                  <a:cubicBezTo>
                    <a:pt x="81" y="262"/>
                    <a:pt x="52" y="250"/>
                    <a:pt x="32" y="225"/>
                  </a:cubicBezTo>
                  <a:cubicBezTo>
                    <a:pt x="11" y="200"/>
                    <a:pt x="0" y="168"/>
                    <a:pt x="0" y="129"/>
                  </a:cubicBezTo>
                  <a:close/>
                  <a:moveTo>
                    <a:pt x="42" y="129"/>
                  </a:moveTo>
                  <a:cubicBezTo>
                    <a:pt x="42" y="158"/>
                    <a:pt x="49" y="182"/>
                    <a:pt x="62" y="202"/>
                  </a:cubicBezTo>
                  <a:cubicBezTo>
                    <a:pt x="75" y="221"/>
                    <a:pt x="94" y="231"/>
                    <a:pt x="118" y="231"/>
                  </a:cubicBezTo>
                  <a:cubicBezTo>
                    <a:pt x="146" y="231"/>
                    <a:pt x="167" y="222"/>
                    <a:pt x="180" y="204"/>
                  </a:cubicBezTo>
                  <a:cubicBezTo>
                    <a:pt x="195" y="186"/>
                    <a:pt x="202" y="161"/>
                    <a:pt x="202" y="129"/>
                  </a:cubicBezTo>
                  <a:cubicBezTo>
                    <a:pt x="202" y="64"/>
                    <a:pt x="175" y="31"/>
                    <a:pt x="118" y="31"/>
                  </a:cubicBezTo>
                  <a:cubicBezTo>
                    <a:pt x="93" y="31"/>
                    <a:pt x="74" y="40"/>
                    <a:pt x="62" y="57"/>
                  </a:cubicBezTo>
                  <a:cubicBezTo>
                    <a:pt x="49" y="75"/>
                    <a:pt x="42" y="99"/>
                    <a:pt x="42" y="1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64"/>
            <p:cNvSpPr>
              <a:spLocks noEditPoints="1"/>
            </p:cNvSpPr>
            <p:nvPr userDrawn="1"/>
          </p:nvSpPr>
          <p:spPr bwMode="auto">
            <a:xfrm>
              <a:off x="1119" y="194"/>
              <a:ext cx="42" cy="60"/>
            </a:xfrm>
            <a:custGeom>
              <a:avLst/>
              <a:gdLst>
                <a:gd name="T0" fmla="*/ 41 w 183"/>
                <a:gd name="T1" fmla="*/ 158 h 256"/>
                <a:gd name="T2" fmla="*/ 41 w 183"/>
                <a:gd name="T3" fmla="*/ 256 h 256"/>
                <a:gd name="T4" fmla="*/ 0 w 183"/>
                <a:gd name="T5" fmla="*/ 256 h 256"/>
                <a:gd name="T6" fmla="*/ 0 w 183"/>
                <a:gd name="T7" fmla="*/ 2 h 256"/>
                <a:gd name="T8" fmla="*/ 55 w 183"/>
                <a:gd name="T9" fmla="*/ 0 h 256"/>
                <a:gd name="T10" fmla="*/ 183 w 183"/>
                <a:gd name="T11" fmla="*/ 74 h 256"/>
                <a:gd name="T12" fmla="*/ 71 w 183"/>
                <a:gd name="T13" fmla="*/ 160 h 256"/>
                <a:gd name="T14" fmla="*/ 41 w 183"/>
                <a:gd name="T15" fmla="*/ 158 h 256"/>
                <a:gd name="T16" fmla="*/ 41 w 183"/>
                <a:gd name="T17" fmla="*/ 33 h 256"/>
                <a:gd name="T18" fmla="*/ 41 w 183"/>
                <a:gd name="T19" fmla="*/ 127 h 256"/>
                <a:gd name="T20" fmla="*/ 67 w 183"/>
                <a:gd name="T21" fmla="*/ 129 h 256"/>
                <a:gd name="T22" fmla="*/ 141 w 183"/>
                <a:gd name="T23" fmla="*/ 78 h 256"/>
                <a:gd name="T24" fmla="*/ 63 w 183"/>
                <a:gd name="T25" fmla="*/ 31 h 256"/>
                <a:gd name="T26" fmla="*/ 41 w 183"/>
                <a:gd name="T27" fmla="*/ 3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3" h="256">
                  <a:moveTo>
                    <a:pt x="41" y="158"/>
                  </a:moveTo>
                  <a:lnTo>
                    <a:pt x="41" y="256"/>
                  </a:lnTo>
                  <a:lnTo>
                    <a:pt x="0" y="256"/>
                  </a:lnTo>
                  <a:lnTo>
                    <a:pt x="0" y="2"/>
                  </a:lnTo>
                  <a:cubicBezTo>
                    <a:pt x="30" y="1"/>
                    <a:pt x="49" y="0"/>
                    <a:pt x="55" y="0"/>
                  </a:cubicBezTo>
                  <a:cubicBezTo>
                    <a:pt x="140" y="0"/>
                    <a:pt x="183" y="25"/>
                    <a:pt x="183" y="74"/>
                  </a:cubicBezTo>
                  <a:cubicBezTo>
                    <a:pt x="183" y="131"/>
                    <a:pt x="146" y="160"/>
                    <a:pt x="71" y="160"/>
                  </a:cubicBezTo>
                  <a:cubicBezTo>
                    <a:pt x="66" y="160"/>
                    <a:pt x="56" y="159"/>
                    <a:pt x="41" y="158"/>
                  </a:cubicBezTo>
                  <a:close/>
                  <a:moveTo>
                    <a:pt x="41" y="33"/>
                  </a:moveTo>
                  <a:lnTo>
                    <a:pt x="41" y="127"/>
                  </a:lnTo>
                  <a:cubicBezTo>
                    <a:pt x="58" y="128"/>
                    <a:pt x="66" y="129"/>
                    <a:pt x="67" y="129"/>
                  </a:cubicBezTo>
                  <a:cubicBezTo>
                    <a:pt x="117" y="129"/>
                    <a:pt x="141" y="112"/>
                    <a:pt x="141" y="78"/>
                  </a:cubicBezTo>
                  <a:cubicBezTo>
                    <a:pt x="141" y="47"/>
                    <a:pt x="115" y="31"/>
                    <a:pt x="63" y="31"/>
                  </a:cubicBezTo>
                  <a:cubicBezTo>
                    <a:pt x="57" y="31"/>
                    <a:pt x="50" y="32"/>
                    <a:pt x="41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65"/>
            <p:cNvSpPr>
              <a:spLocks/>
            </p:cNvSpPr>
            <p:nvPr userDrawn="1"/>
          </p:nvSpPr>
          <p:spPr bwMode="auto">
            <a:xfrm>
              <a:off x="1168" y="193"/>
              <a:ext cx="38" cy="62"/>
            </a:xfrm>
            <a:custGeom>
              <a:avLst/>
              <a:gdLst>
                <a:gd name="T0" fmla="*/ 1 w 165"/>
                <a:gd name="T1" fmla="*/ 246 h 262"/>
                <a:gd name="T2" fmla="*/ 16 w 165"/>
                <a:gd name="T3" fmla="*/ 214 h 262"/>
                <a:gd name="T4" fmla="*/ 44 w 165"/>
                <a:gd name="T5" fmla="*/ 226 h 262"/>
                <a:gd name="T6" fmla="*/ 73 w 165"/>
                <a:gd name="T7" fmla="*/ 231 h 262"/>
                <a:gd name="T8" fmla="*/ 111 w 165"/>
                <a:gd name="T9" fmla="*/ 220 h 262"/>
                <a:gd name="T10" fmla="*/ 125 w 165"/>
                <a:gd name="T11" fmla="*/ 192 h 262"/>
                <a:gd name="T12" fmla="*/ 117 w 165"/>
                <a:gd name="T13" fmla="*/ 168 h 262"/>
                <a:gd name="T14" fmla="*/ 77 w 165"/>
                <a:gd name="T15" fmla="*/ 144 h 262"/>
                <a:gd name="T16" fmla="*/ 53 w 165"/>
                <a:gd name="T17" fmla="*/ 134 h 262"/>
                <a:gd name="T18" fmla="*/ 12 w 165"/>
                <a:gd name="T19" fmla="*/ 106 h 262"/>
                <a:gd name="T20" fmla="*/ 0 w 165"/>
                <a:gd name="T21" fmla="*/ 66 h 262"/>
                <a:gd name="T22" fmla="*/ 23 w 165"/>
                <a:gd name="T23" fmla="*/ 19 h 262"/>
                <a:gd name="T24" fmla="*/ 83 w 165"/>
                <a:gd name="T25" fmla="*/ 0 h 262"/>
                <a:gd name="T26" fmla="*/ 151 w 165"/>
                <a:gd name="T27" fmla="*/ 14 h 262"/>
                <a:gd name="T28" fmla="*/ 140 w 165"/>
                <a:gd name="T29" fmla="*/ 44 h 262"/>
                <a:gd name="T30" fmla="*/ 116 w 165"/>
                <a:gd name="T31" fmla="*/ 34 h 262"/>
                <a:gd name="T32" fmla="*/ 84 w 165"/>
                <a:gd name="T33" fmla="*/ 29 h 262"/>
                <a:gd name="T34" fmla="*/ 52 w 165"/>
                <a:gd name="T35" fmla="*/ 39 h 262"/>
                <a:gd name="T36" fmla="*/ 41 w 165"/>
                <a:gd name="T37" fmla="*/ 65 h 262"/>
                <a:gd name="T38" fmla="*/ 45 w 165"/>
                <a:gd name="T39" fmla="*/ 83 h 262"/>
                <a:gd name="T40" fmla="*/ 57 w 165"/>
                <a:gd name="T41" fmla="*/ 96 h 262"/>
                <a:gd name="T42" fmla="*/ 87 w 165"/>
                <a:gd name="T43" fmla="*/ 111 h 262"/>
                <a:gd name="T44" fmla="*/ 111 w 165"/>
                <a:gd name="T45" fmla="*/ 121 h 262"/>
                <a:gd name="T46" fmla="*/ 154 w 165"/>
                <a:gd name="T47" fmla="*/ 150 h 262"/>
                <a:gd name="T48" fmla="*/ 165 w 165"/>
                <a:gd name="T49" fmla="*/ 194 h 262"/>
                <a:gd name="T50" fmla="*/ 139 w 165"/>
                <a:gd name="T51" fmla="*/ 242 h 262"/>
                <a:gd name="T52" fmla="*/ 68 w 165"/>
                <a:gd name="T53" fmla="*/ 262 h 262"/>
                <a:gd name="T54" fmla="*/ 1 w 165"/>
                <a:gd name="T55" fmla="*/ 24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5" h="262">
                  <a:moveTo>
                    <a:pt x="1" y="246"/>
                  </a:moveTo>
                  <a:lnTo>
                    <a:pt x="16" y="214"/>
                  </a:lnTo>
                  <a:cubicBezTo>
                    <a:pt x="23" y="219"/>
                    <a:pt x="32" y="223"/>
                    <a:pt x="44" y="226"/>
                  </a:cubicBezTo>
                  <a:cubicBezTo>
                    <a:pt x="54" y="229"/>
                    <a:pt x="65" y="231"/>
                    <a:pt x="73" y="231"/>
                  </a:cubicBezTo>
                  <a:cubicBezTo>
                    <a:pt x="89" y="231"/>
                    <a:pt x="102" y="227"/>
                    <a:pt x="111" y="220"/>
                  </a:cubicBezTo>
                  <a:cubicBezTo>
                    <a:pt x="120" y="213"/>
                    <a:pt x="125" y="203"/>
                    <a:pt x="125" y="192"/>
                  </a:cubicBezTo>
                  <a:cubicBezTo>
                    <a:pt x="125" y="183"/>
                    <a:pt x="122" y="175"/>
                    <a:pt x="117" y="168"/>
                  </a:cubicBezTo>
                  <a:cubicBezTo>
                    <a:pt x="112" y="161"/>
                    <a:pt x="98" y="153"/>
                    <a:pt x="77" y="144"/>
                  </a:cubicBezTo>
                  <a:lnTo>
                    <a:pt x="53" y="134"/>
                  </a:lnTo>
                  <a:cubicBezTo>
                    <a:pt x="34" y="126"/>
                    <a:pt x="20" y="117"/>
                    <a:pt x="12" y="106"/>
                  </a:cubicBezTo>
                  <a:cubicBezTo>
                    <a:pt x="4" y="95"/>
                    <a:pt x="0" y="81"/>
                    <a:pt x="0" y="66"/>
                  </a:cubicBezTo>
                  <a:cubicBezTo>
                    <a:pt x="0" y="47"/>
                    <a:pt x="8" y="31"/>
                    <a:pt x="23" y="19"/>
                  </a:cubicBezTo>
                  <a:cubicBezTo>
                    <a:pt x="39" y="6"/>
                    <a:pt x="59" y="0"/>
                    <a:pt x="83" y="0"/>
                  </a:cubicBezTo>
                  <a:cubicBezTo>
                    <a:pt x="116" y="0"/>
                    <a:pt x="139" y="5"/>
                    <a:pt x="151" y="14"/>
                  </a:cubicBezTo>
                  <a:lnTo>
                    <a:pt x="140" y="44"/>
                  </a:lnTo>
                  <a:cubicBezTo>
                    <a:pt x="134" y="41"/>
                    <a:pt x="126" y="37"/>
                    <a:pt x="116" y="34"/>
                  </a:cubicBezTo>
                  <a:cubicBezTo>
                    <a:pt x="104" y="31"/>
                    <a:pt x="94" y="29"/>
                    <a:pt x="84" y="29"/>
                  </a:cubicBezTo>
                  <a:cubicBezTo>
                    <a:pt x="71" y="29"/>
                    <a:pt x="60" y="32"/>
                    <a:pt x="52" y="39"/>
                  </a:cubicBezTo>
                  <a:cubicBezTo>
                    <a:pt x="44" y="46"/>
                    <a:pt x="41" y="54"/>
                    <a:pt x="41" y="65"/>
                  </a:cubicBezTo>
                  <a:cubicBezTo>
                    <a:pt x="41" y="71"/>
                    <a:pt x="42" y="77"/>
                    <a:pt x="45" y="83"/>
                  </a:cubicBezTo>
                  <a:cubicBezTo>
                    <a:pt x="47" y="88"/>
                    <a:pt x="51" y="92"/>
                    <a:pt x="57" y="96"/>
                  </a:cubicBezTo>
                  <a:cubicBezTo>
                    <a:pt x="61" y="100"/>
                    <a:pt x="72" y="105"/>
                    <a:pt x="87" y="111"/>
                  </a:cubicBezTo>
                  <a:lnTo>
                    <a:pt x="111" y="121"/>
                  </a:lnTo>
                  <a:cubicBezTo>
                    <a:pt x="131" y="129"/>
                    <a:pt x="146" y="139"/>
                    <a:pt x="154" y="150"/>
                  </a:cubicBezTo>
                  <a:cubicBezTo>
                    <a:pt x="162" y="162"/>
                    <a:pt x="165" y="176"/>
                    <a:pt x="165" y="194"/>
                  </a:cubicBezTo>
                  <a:cubicBezTo>
                    <a:pt x="165" y="213"/>
                    <a:pt x="156" y="229"/>
                    <a:pt x="139" y="242"/>
                  </a:cubicBezTo>
                  <a:cubicBezTo>
                    <a:pt x="121" y="255"/>
                    <a:pt x="97" y="262"/>
                    <a:pt x="68" y="262"/>
                  </a:cubicBezTo>
                  <a:cubicBezTo>
                    <a:pt x="42" y="262"/>
                    <a:pt x="20" y="257"/>
                    <a:pt x="1" y="24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66"/>
            <p:cNvSpPr>
              <a:spLocks/>
            </p:cNvSpPr>
            <p:nvPr userDrawn="1"/>
          </p:nvSpPr>
          <p:spPr bwMode="auto">
            <a:xfrm>
              <a:off x="1216" y="194"/>
              <a:ext cx="48" cy="60"/>
            </a:xfrm>
            <a:custGeom>
              <a:avLst/>
              <a:gdLst>
                <a:gd name="T0" fmla="*/ 162 w 206"/>
                <a:gd name="T1" fmla="*/ 254 h 254"/>
                <a:gd name="T2" fmla="*/ 80 w 206"/>
                <a:gd name="T3" fmla="*/ 137 h 254"/>
                <a:gd name="T4" fmla="*/ 41 w 206"/>
                <a:gd name="T5" fmla="*/ 185 h 254"/>
                <a:gd name="T6" fmla="*/ 41 w 206"/>
                <a:gd name="T7" fmla="*/ 254 h 254"/>
                <a:gd name="T8" fmla="*/ 0 w 206"/>
                <a:gd name="T9" fmla="*/ 254 h 254"/>
                <a:gd name="T10" fmla="*/ 0 w 206"/>
                <a:gd name="T11" fmla="*/ 0 h 254"/>
                <a:gd name="T12" fmla="*/ 41 w 206"/>
                <a:gd name="T13" fmla="*/ 0 h 254"/>
                <a:gd name="T14" fmla="*/ 41 w 206"/>
                <a:gd name="T15" fmla="*/ 138 h 254"/>
                <a:gd name="T16" fmla="*/ 148 w 206"/>
                <a:gd name="T17" fmla="*/ 0 h 254"/>
                <a:gd name="T18" fmla="*/ 193 w 206"/>
                <a:gd name="T19" fmla="*/ 0 h 254"/>
                <a:gd name="T20" fmla="*/ 106 w 206"/>
                <a:gd name="T21" fmla="*/ 110 h 254"/>
                <a:gd name="T22" fmla="*/ 206 w 206"/>
                <a:gd name="T23" fmla="*/ 254 h 254"/>
                <a:gd name="T24" fmla="*/ 162 w 206"/>
                <a:gd name="T2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254">
                  <a:moveTo>
                    <a:pt x="162" y="254"/>
                  </a:moveTo>
                  <a:lnTo>
                    <a:pt x="80" y="137"/>
                  </a:lnTo>
                  <a:lnTo>
                    <a:pt x="41" y="185"/>
                  </a:lnTo>
                  <a:lnTo>
                    <a:pt x="41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38"/>
                  </a:lnTo>
                  <a:lnTo>
                    <a:pt x="148" y="0"/>
                  </a:lnTo>
                  <a:lnTo>
                    <a:pt x="193" y="0"/>
                  </a:lnTo>
                  <a:lnTo>
                    <a:pt x="106" y="110"/>
                  </a:lnTo>
                  <a:lnTo>
                    <a:pt x="206" y="254"/>
                  </a:lnTo>
                  <a:lnTo>
                    <a:pt x="162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67"/>
            <p:cNvSpPr>
              <a:spLocks noEditPoints="1"/>
            </p:cNvSpPr>
            <p:nvPr userDrawn="1"/>
          </p:nvSpPr>
          <p:spPr bwMode="auto">
            <a:xfrm>
              <a:off x="1264" y="176"/>
              <a:ext cx="55" cy="78"/>
            </a:xfrm>
            <a:custGeom>
              <a:avLst/>
              <a:gdLst>
                <a:gd name="T0" fmla="*/ 196 w 240"/>
                <a:gd name="T1" fmla="*/ 333 h 333"/>
                <a:gd name="T2" fmla="*/ 176 w 240"/>
                <a:gd name="T3" fmla="*/ 280 h 333"/>
                <a:gd name="T4" fmla="*/ 67 w 240"/>
                <a:gd name="T5" fmla="*/ 280 h 333"/>
                <a:gd name="T6" fmla="*/ 45 w 240"/>
                <a:gd name="T7" fmla="*/ 333 h 333"/>
                <a:gd name="T8" fmla="*/ 0 w 240"/>
                <a:gd name="T9" fmla="*/ 333 h 333"/>
                <a:gd name="T10" fmla="*/ 119 w 240"/>
                <a:gd name="T11" fmla="*/ 76 h 333"/>
                <a:gd name="T12" fmla="*/ 129 w 240"/>
                <a:gd name="T13" fmla="*/ 76 h 333"/>
                <a:gd name="T14" fmla="*/ 240 w 240"/>
                <a:gd name="T15" fmla="*/ 333 h 333"/>
                <a:gd name="T16" fmla="*/ 196 w 240"/>
                <a:gd name="T17" fmla="*/ 333 h 333"/>
                <a:gd name="T18" fmla="*/ 123 w 240"/>
                <a:gd name="T19" fmla="*/ 143 h 333"/>
                <a:gd name="T20" fmla="*/ 78 w 240"/>
                <a:gd name="T21" fmla="*/ 255 h 333"/>
                <a:gd name="T22" fmla="*/ 164 w 240"/>
                <a:gd name="T23" fmla="*/ 255 h 333"/>
                <a:gd name="T24" fmla="*/ 123 w 240"/>
                <a:gd name="T25" fmla="*/ 143 h 333"/>
                <a:gd name="T26" fmla="*/ 172 w 240"/>
                <a:gd name="T27" fmla="*/ 0 h 333"/>
                <a:gd name="T28" fmla="*/ 127 w 240"/>
                <a:gd name="T29" fmla="*/ 58 h 333"/>
                <a:gd name="T30" fmla="*/ 99 w 240"/>
                <a:gd name="T31" fmla="*/ 58 h 333"/>
                <a:gd name="T32" fmla="*/ 133 w 240"/>
                <a:gd name="T33" fmla="*/ 0 h 333"/>
                <a:gd name="T34" fmla="*/ 172 w 240"/>
                <a:gd name="T3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333">
                  <a:moveTo>
                    <a:pt x="196" y="333"/>
                  </a:moveTo>
                  <a:lnTo>
                    <a:pt x="176" y="280"/>
                  </a:lnTo>
                  <a:lnTo>
                    <a:pt x="67" y="280"/>
                  </a:lnTo>
                  <a:lnTo>
                    <a:pt x="45" y="333"/>
                  </a:lnTo>
                  <a:lnTo>
                    <a:pt x="0" y="333"/>
                  </a:lnTo>
                  <a:lnTo>
                    <a:pt x="119" y="76"/>
                  </a:lnTo>
                  <a:lnTo>
                    <a:pt x="129" y="76"/>
                  </a:lnTo>
                  <a:lnTo>
                    <a:pt x="240" y="333"/>
                  </a:lnTo>
                  <a:lnTo>
                    <a:pt x="196" y="333"/>
                  </a:lnTo>
                  <a:close/>
                  <a:moveTo>
                    <a:pt x="123" y="143"/>
                  </a:moveTo>
                  <a:lnTo>
                    <a:pt x="78" y="255"/>
                  </a:lnTo>
                  <a:lnTo>
                    <a:pt x="164" y="255"/>
                  </a:lnTo>
                  <a:lnTo>
                    <a:pt x="123" y="143"/>
                  </a:lnTo>
                  <a:close/>
                  <a:moveTo>
                    <a:pt x="172" y="0"/>
                  </a:moveTo>
                  <a:lnTo>
                    <a:pt x="127" y="58"/>
                  </a:lnTo>
                  <a:lnTo>
                    <a:pt x="99" y="58"/>
                  </a:lnTo>
                  <a:lnTo>
                    <a:pt x="133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68"/>
            <p:cNvSpPr>
              <a:spLocks/>
            </p:cNvSpPr>
            <p:nvPr userDrawn="1"/>
          </p:nvSpPr>
          <p:spPr bwMode="auto">
            <a:xfrm>
              <a:off x="1354" y="194"/>
              <a:ext cx="47" cy="61"/>
            </a:xfrm>
            <a:custGeom>
              <a:avLst/>
              <a:gdLst>
                <a:gd name="T0" fmla="*/ 0 w 206"/>
                <a:gd name="T1" fmla="*/ 0 h 258"/>
                <a:gd name="T2" fmla="*/ 41 w 206"/>
                <a:gd name="T3" fmla="*/ 0 h 258"/>
                <a:gd name="T4" fmla="*/ 41 w 206"/>
                <a:gd name="T5" fmla="*/ 174 h 258"/>
                <a:gd name="T6" fmla="*/ 58 w 206"/>
                <a:gd name="T7" fmla="*/ 212 h 258"/>
                <a:gd name="T8" fmla="*/ 102 w 206"/>
                <a:gd name="T9" fmla="*/ 227 h 258"/>
                <a:gd name="T10" fmla="*/ 148 w 206"/>
                <a:gd name="T11" fmla="*/ 212 h 258"/>
                <a:gd name="T12" fmla="*/ 165 w 206"/>
                <a:gd name="T13" fmla="*/ 173 h 258"/>
                <a:gd name="T14" fmla="*/ 165 w 206"/>
                <a:gd name="T15" fmla="*/ 0 h 258"/>
                <a:gd name="T16" fmla="*/ 206 w 206"/>
                <a:gd name="T17" fmla="*/ 0 h 258"/>
                <a:gd name="T18" fmla="*/ 206 w 206"/>
                <a:gd name="T19" fmla="*/ 176 h 258"/>
                <a:gd name="T20" fmla="*/ 178 w 206"/>
                <a:gd name="T21" fmla="*/ 236 h 258"/>
                <a:gd name="T22" fmla="*/ 103 w 206"/>
                <a:gd name="T23" fmla="*/ 258 h 258"/>
                <a:gd name="T24" fmla="*/ 27 w 206"/>
                <a:gd name="T25" fmla="*/ 237 h 258"/>
                <a:gd name="T26" fmla="*/ 0 w 206"/>
                <a:gd name="T27" fmla="*/ 176 h 258"/>
                <a:gd name="T28" fmla="*/ 0 w 206"/>
                <a:gd name="T2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" h="258">
                  <a:moveTo>
                    <a:pt x="0" y="0"/>
                  </a:moveTo>
                  <a:lnTo>
                    <a:pt x="41" y="0"/>
                  </a:lnTo>
                  <a:lnTo>
                    <a:pt x="41" y="174"/>
                  </a:lnTo>
                  <a:cubicBezTo>
                    <a:pt x="41" y="189"/>
                    <a:pt x="47" y="202"/>
                    <a:pt x="58" y="212"/>
                  </a:cubicBezTo>
                  <a:cubicBezTo>
                    <a:pt x="68" y="222"/>
                    <a:pt x="83" y="227"/>
                    <a:pt x="102" y="227"/>
                  </a:cubicBezTo>
                  <a:cubicBezTo>
                    <a:pt x="122" y="227"/>
                    <a:pt x="138" y="222"/>
                    <a:pt x="148" y="212"/>
                  </a:cubicBezTo>
                  <a:cubicBezTo>
                    <a:pt x="160" y="203"/>
                    <a:pt x="165" y="190"/>
                    <a:pt x="165" y="173"/>
                  </a:cubicBezTo>
                  <a:lnTo>
                    <a:pt x="165" y="0"/>
                  </a:lnTo>
                  <a:lnTo>
                    <a:pt x="206" y="0"/>
                  </a:lnTo>
                  <a:lnTo>
                    <a:pt x="206" y="176"/>
                  </a:lnTo>
                  <a:cubicBezTo>
                    <a:pt x="206" y="202"/>
                    <a:pt x="197" y="222"/>
                    <a:pt x="178" y="236"/>
                  </a:cubicBezTo>
                  <a:cubicBezTo>
                    <a:pt x="160" y="251"/>
                    <a:pt x="134" y="258"/>
                    <a:pt x="103" y="258"/>
                  </a:cubicBezTo>
                  <a:cubicBezTo>
                    <a:pt x="70" y="258"/>
                    <a:pt x="44" y="251"/>
                    <a:pt x="27" y="237"/>
                  </a:cubicBezTo>
                  <a:cubicBezTo>
                    <a:pt x="10" y="223"/>
                    <a:pt x="0" y="203"/>
                    <a:pt x="0" y="1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69"/>
            <p:cNvSpPr>
              <a:spLocks/>
            </p:cNvSpPr>
            <p:nvPr userDrawn="1"/>
          </p:nvSpPr>
          <p:spPr bwMode="auto">
            <a:xfrm>
              <a:off x="1415" y="194"/>
              <a:ext cx="46" cy="61"/>
            </a:xfrm>
            <a:custGeom>
              <a:avLst/>
              <a:gdLst>
                <a:gd name="T0" fmla="*/ 191 w 202"/>
                <a:gd name="T1" fmla="*/ 257 h 257"/>
                <a:gd name="T2" fmla="*/ 38 w 202"/>
                <a:gd name="T3" fmla="*/ 72 h 257"/>
                <a:gd name="T4" fmla="*/ 38 w 202"/>
                <a:gd name="T5" fmla="*/ 254 h 257"/>
                <a:gd name="T6" fmla="*/ 0 w 202"/>
                <a:gd name="T7" fmla="*/ 254 h 257"/>
                <a:gd name="T8" fmla="*/ 0 w 202"/>
                <a:gd name="T9" fmla="*/ 0 h 257"/>
                <a:gd name="T10" fmla="*/ 16 w 202"/>
                <a:gd name="T11" fmla="*/ 0 h 257"/>
                <a:gd name="T12" fmla="*/ 164 w 202"/>
                <a:gd name="T13" fmla="*/ 175 h 257"/>
                <a:gd name="T14" fmla="*/ 164 w 202"/>
                <a:gd name="T15" fmla="*/ 0 h 257"/>
                <a:gd name="T16" fmla="*/ 202 w 202"/>
                <a:gd name="T17" fmla="*/ 0 h 257"/>
                <a:gd name="T18" fmla="*/ 202 w 202"/>
                <a:gd name="T19" fmla="*/ 257 h 257"/>
                <a:gd name="T20" fmla="*/ 191 w 202"/>
                <a:gd name="T21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2" h="257">
                  <a:moveTo>
                    <a:pt x="191" y="257"/>
                  </a:moveTo>
                  <a:lnTo>
                    <a:pt x="38" y="72"/>
                  </a:lnTo>
                  <a:lnTo>
                    <a:pt x="38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4" y="175"/>
                  </a:lnTo>
                  <a:lnTo>
                    <a:pt x="164" y="0"/>
                  </a:lnTo>
                  <a:lnTo>
                    <a:pt x="202" y="0"/>
                  </a:lnTo>
                  <a:lnTo>
                    <a:pt x="202" y="257"/>
                  </a:lnTo>
                  <a:lnTo>
                    <a:pt x="191" y="2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6" name="Rectangle 70"/>
            <p:cNvSpPr>
              <a:spLocks noChangeArrowheads="1"/>
            </p:cNvSpPr>
            <p:nvPr userDrawn="1"/>
          </p:nvSpPr>
          <p:spPr bwMode="auto">
            <a:xfrm>
              <a:off x="1477" y="194"/>
              <a:ext cx="9" cy="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7" name="Freeform 71"/>
            <p:cNvSpPr>
              <a:spLocks/>
            </p:cNvSpPr>
            <p:nvPr userDrawn="1"/>
          </p:nvSpPr>
          <p:spPr bwMode="auto">
            <a:xfrm>
              <a:off x="1501" y="194"/>
              <a:ext cx="40" cy="60"/>
            </a:xfrm>
            <a:custGeom>
              <a:avLst/>
              <a:gdLst>
                <a:gd name="T0" fmla="*/ 40 w 173"/>
                <a:gd name="T1" fmla="*/ 31 h 254"/>
                <a:gd name="T2" fmla="*/ 40 w 173"/>
                <a:gd name="T3" fmla="*/ 102 h 254"/>
                <a:gd name="T4" fmla="*/ 135 w 173"/>
                <a:gd name="T5" fmla="*/ 102 h 254"/>
                <a:gd name="T6" fmla="*/ 135 w 173"/>
                <a:gd name="T7" fmla="*/ 131 h 254"/>
                <a:gd name="T8" fmla="*/ 40 w 173"/>
                <a:gd name="T9" fmla="*/ 131 h 254"/>
                <a:gd name="T10" fmla="*/ 40 w 173"/>
                <a:gd name="T11" fmla="*/ 223 h 254"/>
                <a:gd name="T12" fmla="*/ 173 w 173"/>
                <a:gd name="T13" fmla="*/ 223 h 254"/>
                <a:gd name="T14" fmla="*/ 173 w 173"/>
                <a:gd name="T15" fmla="*/ 254 h 254"/>
                <a:gd name="T16" fmla="*/ 0 w 173"/>
                <a:gd name="T17" fmla="*/ 254 h 254"/>
                <a:gd name="T18" fmla="*/ 0 w 173"/>
                <a:gd name="T19" fmla="*/ 0 h 254"/>
                <a:gd name="T20" fmla="*/ 173 w 173"/>
                <a:gd name="T21" fmla="*/ 0 h 254"/>
                <a:gd name="T22" fmla="*/ 173 w 173"/>
                <a:gd name="T23" fmla="*/ 31 h 254"/>
                <a:gd name="T24" fmla="*/ 40 w 173"/>
                <a:gd name="T25" fmla="*/ 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54">
                  <a:moveTo>
                    <a:pt x="40" y="31"/>
                  </a:moveTo>
                  <a:lnTo>
                    <a:pt x="40" y="102"/>
                  </a:lnTo>
                  <a:lnTo>
                    <a:pt x="135" y="102"/>
                  </a:lnTo>
                  <a:lnTo>
                    <a:pt x="135" y="131"/>
                  </a:lnTo>
                  <a:lnTo>
                    <a:pt x="40" y="131"/>
                  </a:lnTo>
                  <a:lnTo>
                    <a:pt x="40" y="223"/>
                  </a:lnTo>
                  <a:lnTo>
                    <a:pt x="173" y="223"/>
                  </a:lnTo>
                  <a:lnTo>
                    <a:pt x="173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73" y="0"/>
                  </a:lnTo>
                  <a:lnTo>
                    <a:pt x="173" y="31"/>
                  </a:lnTo>
                  <a:lnTo>
                    <a:pt x="40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8" name="Rectangle 72"/>
            <p:cNvSpPr>
              <a:spLocks noChangeArrowheads="1"/>
            </p:cNvSpPr>
            <p:nvPr userDrawn="1"/>
          </p:nvSpPr>
          <p:spPr bwMode="auto">
            <a:xfrm>
              <a:off x="886" y="275"/>
              <a:ext cx="159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altLang="cs-CZ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rebuchet MS" panose="020B0603020202020204" pitchFamily="34" charset="0"/>
                </a:rPr>
                <a:t>Evropské strukturální a investiční fondy</a:t>
              </a:r>
              <a:endPara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73"/>
            <p:cNvSpPr>
              <a:spLocks noChangeArrowheads="1"/>
            </p:cNvSpPr>
            <p:nvPr userDrawn="1"/>
          </p:nvSpPr>
          <p:spPr bwMode="auto">
            <a:xfrm>
              <a:off x="886" y="373"/>
              <a:ext cx="1852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altLang="cs-CZ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rebuchet MS" panose="020B0603020202020204" pitchFamily="34" charset="0"/>
                </a:rPr>
                <a:t>Operační program Výzkum, vývoj a vzdělávání</a:t>
              </a:r>
              <a:endPara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1421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30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27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85750" y="260350"/>
            <a:ext cx="550863" cy="677863"/>
            <a:chOff x="380999" y="260349"/>
            <a:chExt cx="734485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80999" y="260349"/>
              <a:ext cx="728134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380999" y="260349"/>
              <a:ext cx="334434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380999" y="260349"/>
              <a:ext cx="734485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590550" y="665162"/>
              <a:ext cx="524934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255705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85750" y="260350"/>
            <a:ext cx="550863" cy="677863"/>
            <a:chOff x="380999" y="260349"/>
            <a:chExt cx="734485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80999" y="260349"/>
              <a:ext cx="728134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380999" y="260349"/>
              <a:ext cx="334434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380999" y="260349"/>
              <a:ext cx="734485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590550" y="665162"/>
              <a:ext cx="524934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015210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16085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10" name="Skupina 9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3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339485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6" name="Skupina 5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75008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5" name="Skupina 4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671146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17251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0479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19869-1D4F-4317-B763-9C5C7067888F}" type="datetimeFigureOut">
              <a:rPr lang="cs-CZ" smtClean="0"/>
              <a:pPr/>
              <a:t>23.6.2016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440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public_opinion/archives/ebs/ebs_417_en.pdf" TargetMode="External"/><Relationship Id="rId2" Type="http://schemas.openxmlformats.org/officeDocument/2006/relationships/hyperlink" Target="http://www.elgpn.eu/publications/browse-by-language/czech/elgpn-glosa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uv.cz/uploads/poradenstvi/legislativa/vyhlaska_72_2005_novela_2011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P-KAP: Kariérové poradenství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prezentace pro Olomoucký kraj</a:t>
            </a:r>
          </a:p>
          <a:p>
            <a:r>
              <a:rPr lang="cs-CZ" dirty="0" smtClean="0"/>
              <a:t>Mgr. Miroslav </a:t>
            </a:r>
            <a:r>
              <a:rPr lang="cs-CZ" dirty="0" err="1" smtClean="0"/>
              <a:t>Grznár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02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2000" y="365126"/>
            <a:ext cx="7543350" cy="1325563"/>
          </a:xfrm>
        </p:spPr>
        <p:txBody>
          <a:bodyPr>
            <a:normAutofit/>
          </a:bodyPr>
          <a:lstStyle/>
          <a:p>
            <a:r>
              <a:rPr lang="cs-CZ" sz="2800" dirty="0" smtClean="0"/>
              <a:t>Současná úroveň a předpokládaný posun kariérového poradenství na SŠ v Olomouckém kraji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Školy v rámci kariérového poradenství nejčastěji realizují činnosti, jež je možné zařadit do pokročilé (36 %) nebo mírně pokročilé úrovně </a:t>
            </a:r>
            <a:r>
              <a:rPr lang="cs-CZ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cs-CZ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36 %). Největší posun lze očekávat v nejvyšší úrovni (předpokládaný posun o 29 %) – školy deklarují zájem o vytvoření interního systému </a:t>
            </a:r>
            <a:r>
              <a:rPr lang="cs-CZ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kariérového </a:t>
            </a:r>
            <a:r>
              <a:rPr lang="cs-CZ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poradenství a rozvíjení této oblasti prostřednictvím dalších dílčích </a:t>
            </a:r>
            <a:r>
              <a:rPr lang="cs-CZ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činností.</a:t>
            </a:r>
            <a:endParaRPr lang="cs-CZ" sz="16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627" y="2928389"/>
            <a:ext cx="5586745" cy="340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958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2000" y="365126"/>
            <a:ext cx="7543350" cy="1325563"/>
          </a:xfrm>
        </p:spPr>
        <p:txBody>
          <a:bodyPr>
            <a:normAutofit/>
          </a:bodyPr>
          <a:lstStyle/>
          <a:p>
            <a:r>
              <a:rPr lang="cs-CZ" dirty="0" smtClean="0"/>
              <a:t>Kariérové poradenství v Školním akčním plánu a Plánu aktivit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nová pozice: koordinátor kariérového poradenství</a:t>
            </a:r>
          </a:p>
          <a:p>
            <a:r>
              <a:rPr lang="cs-CZ" dirty="0" smtClean="0"/>
              <a:t>variabilita kariérového poradenství v PA a ŠAP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tři úrovně náročnosti:</a:t>
            </a:r>
          </a:p>
          <a:p>
            <a:pPr marL="0" lvl="0" indent="0">
              <a:buNone/>
            </a:pPr>
            <a:r>
              <a:rPr lang="cs-CZ" dirty="0" smtClean="0"/>
              <a:t>1. Systematická realizace kariérového poradenství </a:t>
            </a:r>
          </a:p>
          <a:p>
            <a:pPr marL="0" lvl="0" indent="0">
              <a:buNone/>
            </a:pPr>
            <a:r>
              <a:rPr lang="cs-CZ" dirty="0" smtClean="0"/>
              <a:t>2. Kariérové poradenství jako součást vzdělávání </a:t>
            </a:r>
          </a:p>
          <a:p>
            <a:pPr marL="0" lvl="0" indent="0">
              <a:buNone/>
            </a:pPr>
            <a:r>
              <a:rPr lang="cs-CZ" dirty="0" smtClean="0"/>
              <a:t>3. Kariérové poradenství jako součást výchovného poradenství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000" y="365126"/>
            <a:ext cx="7471350" cy="1325563"/>
          </a:xfrm>
        </p:spPr>
        <p:txBody>
          <a:bodyPr>
            <a:normAutofit/>
          </a:bodyPr>
          <a:lstStyle/>
          <a:p>
            <a:r>
              <a:rPr lang="cs-CZ" sz="3600" dirty="0" smtClean="0"/>
              <a:t>Kariérové poradenství v Školním akčním plánu a Plánu aktivit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cs-CZ" b="1" dirty="0" smtClean="0"/>
              <a:t>Poskytování informací: </a:t>
            </a:r>
            <a:r>
              <a:rPr lang="cs-CZ" dirty="0" smtClean="0"/>
              <a:t>Klient dostává nabídku informací. Poradce mu buď podá konkrétní informace na základě jeho dotazu, nebo mu doporučí určité informační zdroje.</a:t>
            </a:r>
          </a:p>
          <a:p>
            <a:pPr lvl="0"/>
            <a:r>
              <a:rPr lang="cs-CZ" b="1" dirty="0" smtClean="0"/>
              <a:t>Vzdělávání:</a:t>
            </a:r>
            <a:r>
              <a:rPr lang="cs-CZ" dirty="0" smtClean="0"/>
              <a:t> Klient (žák, student) si osvojuje kompetence k tomu, aby dostupné informační zdroje a poradenské služby dokázal efektivně využívat a podle nich se rozhodovat a plánovat svou kariérovou dráhu. </a:t>
            </a:r>
          </a:p>
          <a:p>
            <a:pPr lvl="0"/>
            <a:r>
              <a:rPr lang="cs-CZ" b="1" dirty="0" smtClean="0"/>
              <a:t>Diagnostika:</a:t>
            </a:r>
            <a:r>
              <a:rPr lang="cs-CZ" dirty="0" smtClean="0"/>
              <a:t> Poradce (případně jiný specialista) identifikuje vstupní charakteristiky klienta (zájmy, předpoklady, limity). Využívá přitom různé diagnostické metody a prostředky (rozhovor, zájmové dotazníky, osobnostní testy, výkonové testy, projekční metody aj.). </a:t>
            </a:r>
          </a:p>
          <a:p>
            <a:pPr lvl="0"/>
            <a:r>
              <a:rPr lang="cs-CZ" b="1" dirty="0" smtClean="0"/>
              <a:t>Komplexní poradenství: </a:t>
            </a:r>
            <a:r>
              <a:rPr lang="cs-CZ" dirty="0" smtClean="0"/>
              <a:t>Poradce poskytuje klientovi komplexní poradenskou pomoc v návaznosti na jeho konkrétní situaci a potřeby. Měly by mu být předkládány možnosti tak, aby se na jejich základě dokázal sám rozhodovat. Součástí přitom jsou, v míře a úrovni odpovídající situaci a potřebám klienta, i všechny tři výše uvedené formy.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269000"/>
            <a:ext cx="7886700" cy="4907963"/>
          </a:xfrm>
        </p:spPr>
        <p:txBody>
          <a:bodyPr/>
          <a:lstStyle/>
          <a:p>
            <a:pPr algn="ctr">
              <a:buNone/>
            </a:pPr>
            <a:r>
              <a:rPr lang="cs-CZ" sz="4400" dirty="0" smtClean="0"/>
              <a:t>Děkuji za pozornost</a:t>
            </a:r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r>
              <a:rPr lang="cs-CZ" sz="2400" b="1" dirty="0" smtClean="0"/>
              <a:t>Zdroje:</a:t>
            </a:r>
          </a:p>
          <a:p>
            <a:pPr>
              <a:buNone/>
            </a:pPr>
            <a:r>
              <a:rPr lang="cs-CZ" sz="1600" dirty="0" smtClean="0"/>
              <a:t>Analýza potřeb středních škol pro projekt KAP (interní data NUV)</a:t>
            </a:r>
          </a:p>
          <a:p>
            <a:pPr>
              <a:buNone/>
            </a:pPr>
            <a:r>
              <a:rPr lang="cs-CZ" sz="1600" dirty="0" smtClean="0"/>
              <a:t>ELGPN (2015) ELGPN Glosář, Praha: NUV,</a:t>
            </a:r>
            <a:r>
              <a:rPr lang="cs-CZ" sz="1600" dirty="0"/>
              <a:t> dostupné on-line: </a:t>
            </a:r>
            <a:r>
              <a:rPr lang="cs-CZ" sz="1600" dirty="0">
                <a:hlinkClick r:id="rId2"/>
              </a:rPr>
              <a:t>http://</a:t>
            </a:r>
            <a:r>
              <a:rPr lang="cs-CZ" sz="1600" dirty="0" smtClean="0">
                <a:hlinkClick r:id="rId2"/>
              </a:rPr>
              <a:t>www.elgpn.eu/publications/browse-by-language/czech/elgpn-glosar</a:t>
            </a:r>
            <a:endParaRPr lang="cs-CZ" sz="1600" dirty="0"/>
          </a:p>
          <a:p>
            <a:pPr>
              <a:buNone/>
            </a:pPr>
            <a:r>
              <a:rPr lang="cs-CZ" sz="1600" dirty="0" err="1" smtClean="0"/>
              <a:t>Special</a:t>
            </a:r>
            <a:r>
              <a:rPr lang="cs-CZ" sz="1600" dirty="0" smtClean="0"/>
              <a:t> </a:t>
            </a:r>
            <a:r>
              <a:rPr lang="cs-CZ" sz="1600" dirty="0" err="1"/>
              <a:t>Eurobarometer</a:t>
            </a:r>
            <a:r>
              <a:rPr lang="cs-CZ" sz="1600" dirty="0"/>
              <a:t> </a:t>
            </a:r>
            <a:r>
              <a:rPr lang="cs-CZ" sz="1600" dirty="0" smtClean="0"/>
              <a:t>417 </a:t>
            </a:r>
            <a:r>
              <a:rPr lang="cs-CZ" sz="1600" dirty="0"/>
              <a:t>(</a:t>
            </a:r>
            <a:r>
              <a:rPr lang="cs-CZ" sz="1600" dirty="0" smtClean="0"/>
              <a:t>2014), dostupné on-line: </a:t>
            </a:r>
            <a:r>
              <a:rPr lang="cs-CZ" sz="1600" dirty="0">
                <a:hlinkClick r:id="rId3"/>
              </a:rPr>
              <a:t>http://</a:t>
            </a:r>
            <a:r>
              <a:rPr lang="cs-CZ" sz="1600" dirty="0" smtClean="0">
                <a:hlinkClick r:id="rId3"/>
              </a:rPr>
              <a:t>ec.europa.eu/public_opinion/archives/ebs/ebs_417_en.pdf</a:t>
            </a:r>
            <a:endParaRPr lang="cs-CZ" sz="1600" dirty="0" smtClean="0"/>
          </a:p>
          <a:p>
            <a:pPr>
              <a:buNone/>
            </a:pPr>
            <a:r>
              <a:rPr lang="cs-CZ" sz="1600" dirty="0" smtClean="0"/>
              <a:t>Vyhláška </a:t>
            </a:r>
            <a:r>
              <a:rPr lang="cs-CZ" sz="1600" dirty="0"/>
              <a:t>o poskytování poradenských služeb ve školách a školských poradenských </a:t>
            </a:r>
            <a:r>
              <a:rPr lang="cs-CZ" sz="1600" dirty="0" smtClean="0"/>
              <a:t>zařízeních (</a:t>
            </a:r>
            <a:r>
              <a:rPr lang="cs-CZ" sz="1600" dirty="0"/>
              <a:t>2005/72 Sb</a:t>
            </a:r>
            <a:r>
              <a:rPr lang="cs-CZ" sz="1600" dirty="0" smtClean="0"/>
              <a:t>.), dostupné on-line: </a:t>
            </a:r>
            <a:r>
              <a:rPr lang="cs-CZ" sz="1600" dirty="0">
                <a:hlinkClick r:id="rId4"/>
              </a:rPr>
              <a:t>http://</a:t>
            </a:r>
            <a:r>
              <a:rPr lang="cs-CZ" sz="1600" dirty="0" smtClean="0">
                <a:hlinkClick r:id="rId4"/>
              </a:rPr>
              <a:t>www.nuv.cz/uploads/poradenstvi/legislativa/vyhlaska_72_2005_novela_2011.pdf</a:t>
            </a:r>
            <a:endParaRPr lang="cs-CZ" sz="1600" dirty="0" smtClean="0"/>
          </a:p>
          <a:p>
            <a:pPr>
              <a:buNone/>
            </a:pPr>
            <a:endParaRPr lang="cs-CZ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8000" y="365126"/>
            <a:ext cx="7687350" cy="1325563"/>
          </a:xfrm>
        </p:spPr>
        <p:txBody>
          <a:bodyPr>
            <a:normAutofit/>
          </a:bodyPr>
          <a:lstStyle/>
          <a:p>
            <a:r>
              <a:rPr lang="cs-CZ" sz="3600" dirty="0" smtClean="0"/>
              <a:t>  Definice kariérového poradenství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„</a:t>
            </a:r>
            <a:r>
              <a:rPr lang="cs-CZ" i="1" dirty="0" smtClean="0"/>
              <a:t>Spektrum činností, které umožňují občanům všech věkových kategorií a v každém okamžiku svého života identifikovat své možnosti, dovednosti a zájmy, dělat smysluplná vzdělávací a profesní rozhodnutí a řídit svou individuální dráhu v oblasti vzdělávání, práce a v dalších situacích, v nichž jsou tyto možnosti a dovednosti získávány a/nebo používány.</a:t>
            </a:r>
            <a:r>
              <a:rPr lang="cs-CZ" dirty="0" smtClean="0"/>
              <a:t>“ (ELGPN, 2015)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9230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000" y="365126"/>
            <a:ext cx="7615350" cy="1325563"/>
          </a:xfrm>
        </p:spPr>
        <p:txBody>
          <a:bodyPr>
            <a:noAutofit/>
          </a:bodyPr>
          <a:lstStyle/>
          <a:p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>Dostupnost </a:t>
            </a:r>
            <a:r>
              <a:rPr lang="cs-CZ" sz="3200" dirty="0"/>
              <a:t>služeb kariérového poradenství v ČR v mezinárodním </a:t>
            </a:r>
            <a:r>
              <a:rPr lang="cs-CZ" sz="3200" dirty="0" smtClean="0"/>
              <a:t>srovnání</a:t>
            </a:r>
            <a:br>
              <a:rPr lang="cs-CZ" sz="3200" dirty="0" smtClean="0"/>
            </a:br>
            <a:r>
              <a:rPr lang="cs-CZ" sz="1600" dirty="0"/>
              <a:t>zdroj: </a:t>
            </a:r>
            <a:r>
              <a:rPr lang="cs-CZ" sz="1600" dirty="0" err="1"/>
              <a:t>Special</a:t>
            </a:r>
            <a:r>
              <a:rPr lang="cs-CZ" sz="1600" dirty="0"/>
              <a:t> </a:t>
            </a:r>
            <a:r>
              <a:rPr lang="cs-CZ" sz="1600" dirty="0" err="1" smtClean="0"/>
              <a:t>Eurobarometer</a:t>
            </a:r>
            <a:r>
              <a:rPr lang="cs-CZ" sz="1600" dirty="0" smtClean="0"/>
              <a:t> </a:t>
            </a:r>
            <a:r>
              <a:rPr lang="cs-CZ" sz="1600" dirty="0"/>
              <a:t>417, 2014</a:t>
            </a:r>
            <a:r>
              <a:rPr lang="cs-CZ" sz="3200" dirty="0"/>
              <a:t/>
            </a:r>
            <a:br>
              <a:rPr lang="cs-CZ" sz="3200" dirty="0"/>
            </a:br>
            <a:endParaRPr lang="cs-CZ" sz="3200" dirty="0"/>
          </a:p>
        </p:txBody>
      </p:sp>
      <p:pic>
        <p:nvPicPr>
          <p:cNvPr id="4" name="Zástupný symbol pro obsah 3" descr="EB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2000" y="1825624"/>
            <a:ext cx="7704000" cy="47713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000" y="365126"/>
            <a:ext cx="7471350" cy="1325563"/>
          </a:xfrm>
        </p:spPr>
        <p:txBody>
          <a:bodyPr>
            <a:noAutofit/>
          </a:bodyPr>
          <a:lstStyle/>
          <a:p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>Využití služeb </a:t>
            </a:r>
            <a:r>
              <a:rPr lang="cs-CZ" sz="3200" dirty="0"/>
              <a:t>kariérového poradenství</a:t>
            </a:r>
            <a:br>
              <a:rPr lang="cs-CZ" sz="3200" dirty="0"/>
            </a:br>
            <a:r>
              <a:rPr lang="cs-CZ" sz="3200" dirty="0"/>
              <a:t> v České republice a </a:t>
            </a:r>
            <a:r>
              <a:rPr lang="cs-CZ" sz="3200" dirty="0" smtClean="0"/>
              <a:t>EU</a:t>
            </a:r>
            <a:br>
              <a:rPr lang="cs-CZ" sz="3200" dirty="0" smtClean="0"/>
            </a:br>
            <a:r>
              <a:rPr lang="cs-CZ" sz="1600" dirty="0"/>
              <a:t>zdroj: </a:t>
            </a:r>
            <a:r>
              <a:rPr lang="cs-CZ" sz="1600" dirty="0" err="1"/>
              <a:t>Special</a:t>
            </a:r>
            <a:r>
              <a:rPr lang="cs-CZ" sz="1600" dirty="0"/>
              <a:t> </a:t>
            </a:r>
            <a:r>
              <a:rPr lang="cs-CZ" sz="1600" dirty="0" err="1"/>
              <a:t>Eurobarometer</a:t>
            </a:r>
            <a:r>
              <a:rPr lang="cs-CZ" sz="1600" dirty="0"/>
              <a:t> 417, 2014</a:t>
            </a:r>
            <a:r>
              <a:rPr lang="cs-CZ" sz="3200" dirty="0"/>
              <a:t/>
            </a:r>
            <a:br>
              <a:rPr lang="cs-CZ" sz="3200" dirty="0"/>
            </a:br>
            <a:endParaRPr lang="cs-CZ" sz="3200" dirty="0"/>
          </a:p>
        </p:txBody>
      </p:sp>
      <p:pic>
        <p:nvPicPr>
          <p:cNvPr id="4" name="Zástupný symbol pro obsah 3" descr="EB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00000" y="1825624"/>
            <a:ext cx="7344000" cy="44833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2000" y="621000"/>
            <a:ext cx="7958700" cy="1253563"/>
          </a:xfrm>
        </p:spPr>
        <p:txBody>
          <a:bodyPr>
            <a:normAutofit/>
          </a:bodyPr>
          <a:lstStyle/>
          <a:p>
            <a:r>
              <a:rPr lang="cs-CZ" sz="3600" dirty="0" smtClean="0"/>
              <a:t>Tři úrovně kariérového poradenství podle Evropského rámce kvalifikací</a:t>
            </a:r>
            <a:endParaRPr lang="cs-CZ" sz="36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1061655"/>
              </p:ext>
            </p:extLst>
          </p:nvPr>
        </p:nvGraphicFramePr>
        <p:xfrm>
          <a:off x="468000" y="2493000"/>
          <a:ext cx="8207999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000"/>
                <a:gridCol w="2880000"/>
                <a:gridCol w="2304000"/>
                <a:gridCol w="1439999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Zařazení v ERK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Anglický název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Překlad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Kvalifikační úroveň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6.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Career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guidance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Kariérové konzultace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err="1" smtClean="0"/>
                        <a:t>bc</a:t>
                      </a:r>
                      <a:r>
                        <a:rPr lang="cs-CZ" dirty="0" smtClean="0"/>
                        <a:t>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7.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err="1" smtClean="0"/>
                        <a:t>Career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counselling</a:t>
                      </a:r>
                      <a:endParaRPr lang="cs-CZ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Kariérové poradenství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Mgr.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8.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Career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research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Kariérový výzkum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err="1" smtClean="0"/>
                        <a:t>Ph.D</a:t>
                      </a:r>
                      <a:r>
                        <a:rPr lang="cs-CZ" dirty="0" smtClean="0"/>
                        <a:t>.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2000" y="365126"/>
            <a:ext cx="7543350" cy="1325563"/>
          </a:xfrm>
        </p:spPr>
        <p:txBody>
          <a:bodyPr>
            <a:normAutofit/>
          </a:bodyPr>
          <a:lstStyle/>
          <a:p>
            <a:r>
              <a:rPr lang="cs-CZ" sz="3600" dirty="0" smtClean="0"/>
              <a:t>Skupiny nejčastěji využívající kariérové poradenství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cs-CZ" dirty="0" smtClean="0"/>
              <a:t>studenti (37%)</a:t>
            </a:r>
          </a:p>
          <a:p>
            <a:pPr marL="514350" indent="-514350">
              <a:buAutoNum type="arabicPeriod"/>
            </a:pPr>
            <a:r>
              <a:rPr lang="cs-CZ" dirty="0" smtClean="0"/>
              <a:t>manažeři (34%)</a:t>
            </a:r>
          </a:p>
          <a:p>
            <a:pPr marL="514350" indent="-514350">
              <a:buAutoNum type="arabicPeriod"/>
            </a:pPr>
            <a:r>
              <a:rPr lang="cs-CZ" dirty="0" smtClean="0"/>
              <a:t>nezaměstnaní (33%)</a:t>
            </a:r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None/>
            </a:pPr>
            <a:r>
              <a:rPr lang="cs-CZ" sz="1600" dirty="0" smtClean="0"/>
              <a:t>zdroj: </a:t>
            </a:r>
            <a:r>
              <a:rPr lang="cs-CZ" sz="1600" dirty="0" err="1" smtClean="0"/>
              <a:t>Special</a:t>
            </a:r>
            <a:r>
              <a:rPr lang="cs-CZ" sz="1600" dirty="0" smtClean="0"/>
              <a:t> </a:t>
            </a:r>
            <a:r>
              <a:rPr lang="cs-CZ" sz="1600" dirty="0" err="1" smtClean="0"/>
              <a:t>Eurobarometer</a:t>
            </a:r>
            <a:r>
              <a:rPr lang="cs-CZ" sz="1600" dirty="0" smtClean="0"/>
              <a:t> 417, 2014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000" y="365126"/>
            <a:ext cx="7615350" cy="1325563"/>
          </a:xfrm>
        </p:spPr>
        <p:txBody>
          <a:bodyPr>
            <a:normAutofit/>
          </a:bodyPr>
          <a:lstStyle/>
          <a:p>
            <a:r>
              <a:rPr lang="cs-CZ" sz="3600" dirty="0" smtClean="0"/>
              <a:t>Současný legislativní rámec kariérového poradenství na SŠ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00" y="1713575"/>
            <a:ext cx="7886700" cy="435133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sz="2400" b="1" dirty="0" smtClean="0"/>
              <a:t>2005/72 Sb. Vyhláška o poskytování poradenských služeb ve školách a školských poradenských zařízeních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 smtClean="0"/>
          </a:p>
          <a:p>
            <a:pPr>
              <a:buNone/>
            </a:pPr>
            <a:r>
              <a:rPr lang="cs-CZ" sz="2000" b="1" dirty="0" smtClean="0"/>
              <a:t>I.</a:t>
            </a:r>
            <a:r>
              <a:rPr lang="cs-CZ" sz="2000" dirty="0" smtClean="0"/>
              <a:t> Standardní činnosti výchovného poradce</a:t>
            </a:r>
          </a:p>
          <a:p>
            <a:pPr marL="0" indent="0">
              <a:buNone/>
            </a:pPr>
            <a:r>
              <a:rPr lang="cs-CZ" sz="2000" b="1" dirty="0" smtClean="0"/>
              <a:t>1)</a:t>
            </a:r>
            <a:r>
              <a:rPr lang="cs-CZ" sz="2000" dirty="0" smtClean="0"/>
              <a:t> Kariérové poradenství a poradenská pomoc při rozhodování o další vzdělávací a profesní cestě žáků, tj. zejména:</a:t>
            </a:r>
          </a:p>
          <a:p>
            <a:r>
              <a:rPr lang="cs-CZ" sz="2000" b="1" dirty="0" smtClean="0"/>
              <a:t>a)</a:t>
            </a:r>
            <a:r>
              <a:rPr lang="cs-CZ" sz="2000" dirty="0" smtClean="0"/>
              <a:t> koordinace mezi hlavními oblastmi kariérového poradenství - kariérovým vzděláváním a diagnosticko-poradenskými činnostmi zaměřenými k volbě vzdělávací cesty žáka,</a:t>
            </a:r>
          </a:p>
          <a:p>
            <a:r>
              <a:rPr lang="cs-CZ" sz="2000" b="1" dirty="0" smtClean="0"/>
              <a:t>b)</a:t>
            </a:r>
            <a:r>
              <a:rPr lang="cs-CZ" sz="2000" dirty="0" smtClean="0"/>
              <a:t> základní skupinová šetření k volbě povolání, administraci, zpracování a interpretaci zájmových dotazníků v rámci vlastní odborné kompetence a analýzy preferencí v oblasti volby povolání žáků,</a:t>
            </a:r>
          </a:p>
          <a:p>
            <a:r>
              <a:rPr lang="cs-CZ" sz="2000" b="1" dirty="0" smtClean="0"/>
              <a:t>c)</a:t>
            </a:r>
            <a:r>
              <a:rPr lang="cs-CZ" sz="2000" dirty="0" smtClean="0"/>
              <a:t> individuální šetření k volbě povolání a individuální poradenství v této oblasti (ve spolupráci s třídním učitelem),</a:t>
            </a:r>
          </a:p>
          <a:p>
            <a:r>
              <a:rPr lang="cs-CZ" sz="2000" b="1" dirty="0" smtClean="0"/>
              <a:t>d)</a:t>
            </a:r>
            <a:r>
              <a:rPr lang="cs-CZ" sz="2000" dirty="0" smtClean="0"/>
              <a:t> poradenství zákonným zástupcům s ohledem na očekávání a předpoklady žáků (ve spolupráci s třídním učitelem),</a:t>
            </a:r>
          </a:p>
          <a:p>
            <a:r>
              <a:rPr lang="cs-CZ" sz="2000" b="1" dirty="0" smtClean="0"/>
              <a:t>e)</a:t>
            </a:r>
            <a:r>
              <a:rPr lang="cs-CZ" sz="2000" dirty="0" smtClean="0"/>
              <a:t> spolupráce se školskými poradenskými zařízeními (poradna, centrum) a středisky výchovné péče při zajišťování poradenských služeb přesahujících kompetence školy,</a:t>
            </a:r>
          </a:p>
          <a:p>
            <a:r>
              <a:rPr lang="cs-CZ" sz="2000" b="1" dirty="0" smtClean="0"/>
              <a:t>f)</a:t>
            </a:r>
            <a:r>
              <a:rPr lang="cs-CZ" sz="2000" dirty="0" smtClean="0"/>
              <a:t> zajišťování skupinových návštěv žáků školy v informačních poradenských střediscích úřadů práce a poskytování informací žákům a zákonným zástupcům o možnosti individuálního využití informačních služeb těchto středisek.</a:t>
            </a:r>
          </a:p>
          <a:p>
            <a:pPr>
              <a:buNone/>
            </a:pPr>
            <a:endParaRPr lang="cs-CZ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2000" y="365127"/>
            <a:ext cx="7543350" cy="759873"/>
          </a:xfrm>
        </p:spPr>
        <p:txBody>
          <a:bodyPr>
            <a:noAutofit/>
          </a:bodyPr>
          <a:lstStyle/>
          <a:p>
            <a:r>
              <a:rPr lang="cs-CZ" sz="2800" dirty="0" smtClean="0"/>
              <a:t>Kariérové poradenství na středních školách </a:t>
            </a:r>
            <a:br>
              <a:rPr lang="cs-CZ" sz="2800" dirty="0" smtClean="0"/>
            </a:br>
            <a:r>
              <a:rPr lang="cs-CZ" sz="2800" dirty="0" smtClean="0"/>
              <a:t>v Olomouckém kraji</a:t>
            </a:r>
            <a:endParaRPr lang="cs-CZ" sz="28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837" y="1413000"/>
            <a:ext cx="8654687" cy="47546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2000" y="365127"/>
            <a:ext cx="7543350" cy="759874"/>
          </a:xfrm>
        </p:spPr>
        <p:txBody>
          <a:bodyPr>
            <a:noAutofit/>
          </a:bodyPr>
          <a:lstStyle/>
          <a:p>
            <a:r>
              <a:rPr lang="cs-CZ" sz="2800" dirty="0" smtClean="0"/>
              <a:t>Překážky rozvoje kariérového poradenství na středních školách v Olomouckém kraji</a:t>
            </a:r>
            <a:endParaRPr lang="cs-CZ" sz="2800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999" y="1421069"/>
            <a:ext cx="8640001" cy="474660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425</TotalTime>
  <Words>414</Words>
  <Application>Microsoft Office PowerPoint</Application>
  <PresentationFormat>Předvádění na obrazovce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Office</vt:lpstr>
      <vt:lpstr>P-KAP: Kariérové poradenství</vt:lpstr>
      <vt:lpstr>  Definice kariérového poradenství</vt:lpstr>
      <vt:lpstr> Dostupnost služeb kariérového poradenství v ČR v mezinárodním srovnání zdroj: Special Eurobarometer 417, 2014 </vt:lpstr>
      <vt:lpstr> Využití služeb kariérového poradenství  v České republice a EU zdroj: Special Eurobarometer 417, 2014 </vt:lpstr>
      <vt:lpstr>Tři úrovně kariérového poradenství podle Evropského rámce kvalifikací</vt:lpstr>
      <vt:lpstr>Skupiny nejčastěji využívající kariérové poradenství</vt:lpstr>
      <vt:lpstr>Současný legislativní rámec kariérového poradenství na SŠ</vt:lpstr>
      <vt:lpstr>Kariérové poradenství na středních školách  v Olomouckém kraji</vt:lpstr>
      <vt:lpstr>Překážky rozvoje kariérového poradenství na středních školách v Olomouckém kraji</vt:lpstr>
      <vt:lpstr>Současná úroveň a předpokládaný posun kariérového poradenství na SŠ v Olomouckém kraji</vt:lpstr>
      <vt:lpstr>Kariérové poradenství v Školním akčním plánu a Plánu aktivit</vt:lpstr>
      <vt:lpstr>Kariérové poradenství v Školním akčním plánu a Plánu aktivit</vt:lpstr>
      <vt:lpstr>Prezentace aplikace PowerPoint</vt:lpstr>
    </vt:vector>
  </TitlesOfParts>
  <Company>NUV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 velicky</dc:creator>
  <cp:lastModifiedBy>Vláčilová Bronislava</cp:lastModifiedBy>
  <cp:revision>27</cp:revision>
  <dcterms:created xsi:type="dcterms:W3CDTF">2016-03-04T10:08:09Z</dcterms:created>
  <dcterms:modified xsi:type="dcterms:W3CDTF">2016-06-23T05:52:22Z</dcterms:modified>
</cp:coreProperties>
</file>