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51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78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48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56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475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10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34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262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848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82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09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1C6D-30FA-4E42-B665-E86C2F3921D0}" type="datetimeFigureOut">
              <a:rPr lang="cs-CZ" smtClean="0"/>
              <a:t>12.9.2022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429DF-A339-4126-BECF-1EEBF83D4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576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62681" y="864973"/>
            <a:ext cx="9605319" cy="2899719"/>
          </a:xfrm>
        </p:spPr>
        <p:txBody>
          <a:bodyPr>
            <a:normAutofit/>
          </a:bodyPr>
          <a:lstStyle/>
          <a:p>
            <a:r>
              <a:rPr lang="cs-CZ" b="1" dirty="0" smtClean="0"/>
              <a:t>Dopad legislativních změn</a:t>
            </a:r>
            <a:br>
              <a:rPr lang="cs-CZ" b="1" dirty="0" smtClean="0"/>
            </a:br>
            <a:r>
              <a:rPr lang="cs-CZ" b="1" dirty="0" smtClean="0"/>
              <a:t>financování SVČ / DDM </a:t>
            </a:r>
            <a:br>
              <a:rPr lang="cs-CZ" b="1" dirty="0" smtClean="0"/>
            </a:br>
            <a:r>
              <a:rPr lang="cs-CZ" b="1" dirty="0" smtClean="0"/>
              <a:t>z pohledu obce jako zřizovatele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Ing. Jan Kotačka</a:t>
            </a:r>
            <a:br>
              <a:rPr lang="cs-CZ" dirty="0" smtClean="0"/>
            </a:br>
            <a:r>
              <a:rPr lang="cs-CZ" dirty="0" smtClean="0"/>
              <a:t>místostarosta města Náměšť nad Oslavou</a:t>
            </a:r>
            <a:br>
              <a:rPr lang="cs-CZ" dirty="0" smtClean="0"/>
            </a:br>
            <a:r>
              <a:rPr lang="cs-CZ" dirty="0" smtClean="0"/>
              <a:t>září 2022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3124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Obce jako zřizovatelé: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dirty="0" smtClean="0"/>
              <a:t>Obce a města či svazky obcí jsou zřizovatelem přibližně 3 600 základních škol z celkového počtu 4 100, to znamená jejich většiny. </a:t>
            </a:r>
          </a:p>
          <a:p>
            <a:pPr marL="0" indent="0">
              <a:buNone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Mateřských škol je v České republice 4 100 (z toho církve a soukromé subjekty zřizovaly 150 škol). Je nezpochybnitelné, že obce a města jsou nejvýznamnějším zřizovatelem mateřských a základních škol. </a:t>
            </a:r>
          </a:p>
          <a:p>
            <a:pPr marL="0" indent="0">
              <a:buNone/>
            </a:pPr>
            <a:r>
              <a:rPr lang="cs-CZ" b="1" dirty="0" smtClean="0"/>
              <a:t>Obce a města zřizují 192 SVČ, jsou tedy zřizovatelem SVČ ze 70%. </a:t>
            </a:r>
            <a:r>
              <a:rPr lang="cs-CZ" dirty="0" smtClean="0"/>
              <a:t>Kraje zřizují 25% SVČ, zbytek zřizují církve a ostatní zřizovatelé.</a:t>
            </a:r>
          </a:p>
          <a:p>
            <a:pPr marL="0" indent="0">
              <a:buNone/>
            </a:pPr>
            <a:r>
              <a:rPr lang="cs-CZ" dirty="0" smtClean="0"/>
              <a:t>Ze svých rozpočtů města a obce vytváří základní vzdělávací infrastrukturu, udržují a modernizují školní budovy, </a:t>
            </a:r>
            <a:r>
              <a:rPr lang="cs-CZ" b="1" dirty="0" smtClean="0"/>
              <a:t>budovy SVČ</a:t>
            </a:r>
            <a:r>
              <a:rPr lang="cs-CZ" dirty="0" smtClean="0"/>
              <a:t>, jídelny, tělocvičny, hřiště, </a:t>
            </a:r>
            <a:r>
              <a:rPr lang="cs-CZ" b="1" dirty="0" smtClean="0"/>
              <a:t>táborové základny </a:t>
            </a:r>
            <a:r>
              <a:rPr lang="cs-CZ" dirty="0" smtClean="0"/>
              <a:t>a další nezbytné příslušenství </a:t>
            </a:r>
            <a:r>
              <a:rPr lang="cs-CZ" b="1" dirty="0" smtClean="0"/>
              <a:t>a také hradí běžný provoz </a:t>
            </a:r>
            <a:r>
              <a:rPr lang="cs-CZ" dirty="0" smtClean="0"/>
              <a:t>škol. Většina z nich přitom je staršího data vzniku a tak náklady na údržbu budov jsou často enormní. </a:t>
            </a:r>
          </a:p>
          <a:p>
            <a:pPr marL="0" indent="0">
              <a:buNone/>
            </a:pPr>
            <a:r>
              <a:rPr lang="cs-CZ" dirty="0" smtClean="0"/>
              <a:t>Přestože mzdové prostředky by měly jít za státem, tak jsou to často obce, které se bohužel  významně podílejí na úhradě mzdových nákladů zejména nepedagogických pracovníků. V řadě případů obce vynakládají na provoz škol 20–30 % svých rozpočtových zdrojů. Činí tak proto, že jsou si vědomy naprosto zásadního významu školství pro existenci obce, komunity občanů, jejich významu pro budoucnost a také jako služby pro rodiče – své občany. Také jsou si vědomi toho, že bez této podpory by nebylo možné vůbec chod školských zařízení zajistit. </a:t>
            </a:r>
          </a:p>
          <a:p>
            <a:pPr marL="0" indent="0">
              <a:buNone/>
            </a:pPr>
            <a:r>
              <a:rPr lang="cs-CZ" dirty="0" smtClean="0"/>
              <a:t>Budovy škol i </a:t>
            </a:r>
            <a:r>
              <a:rPr lang="cs-CZ" b="1" dirty="0" smtClean="0"/>
              <a:t>SVČ</a:t>
            </a:r>
            <a:r>
              <a:rPr lang="cs-CZ" dirty="0" smtClean="0"/>
              <a:t> jsou často chloubou obcí, kterou zastupitelstva dlouhodobě </a:t>
            </a:r>
            <a:r>
              <a:rPr lang="cs-CZ" dirty="0" err="1" smtClean="0"/>
              <a:t>opečovávají</a:t>
            </a:r>
            <a:r>
              <a:rPr lang="cs-CZ" dirty="0" smtClean="0"/>
              <a:t>. Podle aktuálních návrhů Ministerstva školství, mládeže a tělovýchovy (MŠMT) na </a:t>
            </a:r>
            <a:r>
              <a:rPr lang="cs-CZ" b="1" dirty="0" smtClean="0"/>
              <a:t>změny ve financování SVČ </a:t>
            </a:r>
            <a:r>
              <a:rPr lang="cs-CZ" dirty="0" smtClean="0"/>
              <a:t>se však zdá, že zřizovatelé jsou vnímáni spíše jako instituce povinné pouze k vydávání peněz s dlouhodobým cílem minimalizovat možnosti zásahů do jimi zřizovaných příspěvkových organizací. Domníváme se, že zřizovatelé by měli být ze strany státní správy více chápáni jako rovnocenný partner, ne jako podivná a nevyzpytatelná instituce, kterou je potřeba od školství co nejvíce izolovat.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839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Spokojenost SVČ s obcemi jako zřizovateli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6023" y="1222886"/>
            <a:ext cx="7249296" cy="552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8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SVČ a školné za pravidelnou zájmovou činnost 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5319" y="1260840"/>
            <a:ext cx="6968181" cy="46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58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vyžadují obce po SVČ 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16908"/>
            <a:ext cx="10515600" cy="4760055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cs-CZ" b="1" dirty="0" smtClean="0"/>
              <a:t>Pravidelnou zájmovou činnost – kroužky</a:t>
            </a:r>
          </a:p>
          <a:p>
            <a:pPr marL="0" lvl="0" indent="0">
              <a:buNone/>
            </a:pPr>
            <a:r>
              <a:rPr lang="cs-CZ" dirty="0" smtClean="0"/>
              <a:t>Stěžejní oblast činnosti i z pohledu kroužků. Musíme ale rozdělovat kroužky na více oblastí, přičemž žádná z nich není důležitější než druhá.</a:t>
            </a:r>
            <a:br>
              <a:rPr lang="cs-CZ" dirty="0" smtClean="0"/>
            </a:br>
            <a:r>
              <a:rPr lang="cs-CZ" dirty="0" smtClean="0"/>
              <a:t>a) Kroužky pro všechny děti bez rozdílu talentu – naplnění jejich volného času pod pedagogickým vedením</a:t>
            </a:r>
            <a:br>
              <a:rPr lang="cs-CZ" dirty="0" smtClean="0"/>
            </a:br>
            <a:r>
              <a:rPr lang="cs-CZ" dirty="0" smtClean="0"/>
              <a:t>b) Kroužky pro nadané – práce s talenty, soutěže, odborné vedení</a:t>
            </a:r>
            <a:br>
              <a:rPr lang="cs-CZ" dirty="0" smtClean="0"/>
            </a:br>
            <a:r>
              <a:rPr lang="cs-CZ" dirty="0" smtClean="0"/>
              <a:t>c) Kroužky nahrazující školní družinu – je stále velká skupina dětí, která se nedostane do školní družiny díky omezené kapacitě dané legislativou MŠMT a pak jsou zde i žáci 2.stupně ZŠ o které je třeba se odpoledne postarat např. do odjezdu autobusu, … Školních klubů je minimum. </a:t>
            </a:r>
          </a:p>
          <a:p>
            <a:pPr marL="0" lvl="0" indent="0">
              <a:buNone/>
            </a:pPr>
            <a:endParaRPr lang="cs-CZ" dirty="0" smtClean="0"/>
          </a:p>
          <a:p>
            <a:pPr marL="0" lvl="0" indent="0">
              <a:buNone/>
            </a:pPr>
            <a:r>
              <a:rPr lang="cs-CZ" b="1" dirty="0" smtClean="0"/>
              <a:t>Příležitostnou zájmovou činnost – akce</a:t>
            </a:r>
          </a:p>
          <a:p>
            <a:pPr marL="0" lvl="0" indent="0">
              <a:buNone/>
            </a:pPr>
            <a:r>
              <a:rPr lang="cs-CZ" dirty="0" smtClean="0"/>
              <a:t>SVČ je pevně zakotvené v činnosti obce a pestrá nabídka aktivit pro veřejnost je nezbytná. Je také mnoho dětí, které do kroužků nikdy nepůjdou a tyto aktivity je mohou patřičným směrem nasměrovat.</a:t>
            </a:r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r>
              <a:rPr lang="cs-CZ" b="1" dirty="0" smtClean="0"/>
              <a:t>Táborová činnost</a:t>
            </a:r>
          </a:p>
          <a:p>
            <a:pPr marL="0" lvl="0" indent="0">
              <a:buNone/>
            </a:pPr>
            <a:r>
              <a:rPr lang="cs-CZ" dirty="0" smtClean="0"/>
              <a:t>Zajištění kvalitního naplnění volného času o prázdninách pod pedagogickým vedením. Zajištění hlídání dětí v době, kdy nejede škola.</a:t>
            </a:r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r>
              <a:rPr lang="cs-CZ" b="1" dirty="0" smtClean="0"/>
              <a:t>Ostatní činnosti</a:t>
            </a:r>
          </a:p>
          <a:p>
            <a:pPr marL="0" lvl="0" indent="0">
              <a:buNone/>
            </a:pPr>
            <a:r>
              <a:rPr lang="cs-CZ" dirty="0" smtClean="0"/>
              <a:t>Spolupráce se školami navzájem a dalšími organizacemi ve městě. Podpora ostatním v organizaci volnočasových aktivit.</a:t>
            </a:r>
          </a:p>
          <a:p>
            <a:pPr marL="0" lvl="0" indent="0">
              <a:buNone/>
            </a:pPr>
            <a:r>
              <a:rPr lang="cs-CZ" dirty="0" smtClean="0"/>
              <a:t>Spolupráce při řešení krizových opatření (</a:t>
            </a:r>
            <a:r>
              <a:rPr lang="cs-CZ" dirty="0" err="1" smtClean="0"/>
              <a:t>covid</a:t>
            </a:r>
            <a:r>
              <a:rPr lang="cs-CZ" dirty="0" smtClean="0"/>
              <a:t>, Ukrajina, energie, …)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552114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obce zřizují SVČ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Zřizují je z minulosti</a:t>
            </a:r>
          </a:p>
          <a:p>
            <a:r>
              <a:rPr lang="cs-CZ" dirty="0" smtClean="0"/>
              <a:t>Mají důvěru k lidem co v nich pracují</a:t>
            </a:r>
          </a:p>
          <a:p>
            <a:r>
              <a:rPr lang="cs-CZ" dirty="0" smtClean="0"/>
              <a:t>Transparentní financování – kontrola i obecních prostředků</a:t>
            </a:r>
          </a:p>
          <a:p>
            <a:r>
              <a:rPr lang="cs-CZ" dirty="0" smtClean="0"/>
              <a:t>Podpora státu – mzdové prostředky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998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Obavy obcí o činnost SVČ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Nedostatek fyzických dětí, které by byly </a:t>
            </a:r>
            <a:r>
              <a:rPr lang="cs-CZ" dirty="0" err="1" smtClean="0"/>
              <a:t>započítatelné</a:t>
            </a:r>
            <a:r>
              <a:rPr lang="cs-CZ" dirty="0" smtClean="0"/>
              <a:t> do výkonů</a:t>
            </a:r>
          </a:p>
          <a:p>
            <a:r>
              <a:rPr lang="cs-CZ" dirty="0" smtClean="0"/>
              <a:t>Cenový růst energií a obavy o udržení volnočasových zařízení, tělocvičen, …</a:t>
            </a:r>
          </a:p>
          <a:p>
            <a:r>
              <a:rPr lang="cs-CZ" dirty="0" smtClean="0"/>
              <a:t>Zbytečná konkurence škol a školských zařízení navzájem a to nejen SVČ mezi sebou, ale i projekty na doučování, kluby ze šablon, … </a:t>
            </a:r>
          </a:p>
          <a:p>
            <a:r>
              <a:rPr lang="cs-CZ" dirty="0" smtClean="0"/>
              <a:t>Každoroční nejistota jak to dopadne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8227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Nepravdy MŠMT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16908"/>
            <a:ext cx="10515600" cy="4760055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cs-CZ" b="1" dirty="0"/>
              <a:t>Změna umožní, aby kroužků a volnočasových aktivit  více využívali i děti ze sociálně slabších rodin. Tedy, aby se kroužky rozprostřely mezi vyšší počet dětí z různých soc. vrstev</a:t>
            </a:r>
            <a:r>
              <a:rPr lang="cs-CZ" b="1" dirty="0" smtClean="0"/>
              <a:t>. </a:t>
            </a:r>
          </a:p>
          <a:p>
            <a:pPr marL="0" lvl="0" indent="0">
              <a:buNone/>
            </a:pPr>
            <a:endParaRPr lang="cs-CZ" dirty="0"/>
          </a:p>
          <a:p>
            <a:pPr lvl="0"/>
            <a:endParaRPr lang="cs-CZ" dirty="0" smtClean="0"/>
          </a:p>
          <a:p>
            <a:pPr marL="0" lvl="0" indent="0">
              <a:buNone/>
            </a:pPr>
            <a:endParaRPr lang="cs-CZ" dirty="0" smtClean="0"/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endParaRPr lang="cs-CZ" dirty="0" smtClean="0"/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endParaRPr lang="cs-CZ" dirty="0" smtClean="0"/>
          </a:p>
          <a:p>
            <a:pPr lvl="0"/>
            <a:r>
              <a:rPr lang="cs-CZ" b="1" dirty="0" smtClean="0"/>
              <a:t>Peníze </a:t>
            </a:r>
            <a:r>
              <a:rPr lang="cs-CZ" b="1" dirty="0"/>
              <a:t>od státu se často využívaly k účelům, k nimž nebyly určeny a docházelo tak k jejich poměrně masivnímu zneužívání k jiným aktivitám</a:t>
            </a:r>
            <a:r>
              <a:rPr lang="cs-CZ" b="1" dirty="0" smtClean="0"/>
              <a:t>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	Všechny tyto peníze končily a končí u dětí. Byly využity účelně v jejich prospěch. </a:t>
            </a:r>
            <a:br>
              <a:rPr lang="cs-CZ" dirty="0" smtClean="0"/>
            </a:br>
            <a:r>
              <a:rPr lang="cs-CZ" dirty="0" smtClean="0"/>
              <a:t> 	</a:t>
            </a:r>
          </a:p>
          <a:p>
            <a:pPr marL="0" lvl="0" indent="0">
              <a:buNone/>
            </a:pPr>
            <a:endParaRPr lang="cs-CZ" dirty="0" smtClean="0"/>
          </a:p>
          <a:p>
            <a:pPr lvl="0"/>
            <a:r>
              <a:rPr lang="cs-CZ" b="1" dirty="0"/>
              <a:t> Jednotlivé kraje uplatňují vlastní metodiku a mohou si normativy upravit a částečně zvolit vlastní strategii podpory</a:t>
            </a:r>
            <a:r>
              <a:rPr lang="cs-CZ" b="1" dirty="0" smtClean="0"/>
              <a:t>.</a:t>
            </a:r>
          </a:p>
          <a:p>
            <a:pPr marL="0" lvl="0" indent="0">
              <a:buNone/>
            </a:pPr>
            <a:r>
              <a:rPr lang="cs-CZ" b="1" dirty="0"/>
              <a:t>	</a:t>
            </a:r>
            <a:r>
              <a:rPr lang="cs-CZ" dirty="0" smtClean="0"/>
              <a:t>A na rozdíl od nového návrhu financování SVČ doposud fungovalo.</a:t>
            </a:r>
            <a:endParaRPr lang="cs-CZ" b="1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325" y="1826208"/>
            <a:ext cx="3163330" cy="210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3582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180</Words>
  <Application>Microsoft Office PowerPoint</Application>
  <PresentationFormat>Širokoúhlá obrazovka</PresentationFormat>
  <Paragraphs>49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Dopad legislativních změn financování SVČ / DDM  z pohledu obce jako zřizovatele</vt:lpstr>
      <vt:lpstr>Obce jako zřizovatelé:</vt:lpstr>
      <vt:lpstr>Spokojenost SVČ s obcemi jako zřizovateli</vt:lpstr>
      <vt:lpstr>SVČ a školné za pravidelnou zájmovou činnost </vt:lpstr>
      <vt:lpstr>Co vyžadují obce po SVČ ?</vt:lpstr>
      <vt:lpstr>Proč obce zřizují SVČ</vt:lpstr>
      <vt:lpstr>Obavy obcí o činnost SVČ</vt:lpstr>
      <vt:lpstr>Nepravdy MŠMT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Dopad legislativních změn financování SVČ / DDM  z pohledu obce jako zřizovatele</dc:title>
  <dc:creator>Jan Kotačka</dc:creator>
  <cp:lastModifiedBy>Jan Kotačka</cp:lastModifiedBy>
  <cp:revision>10</cp:revision>
  <dcterms:created xsi:type="dcterms:W3CDTF">2022-09-12T10:13:29Z</dcterms:created>
  <dcterms:modified xsi:type="dcterms:W3CDTF">2022-09-12T14:56:38Z</dcterms:modified>
</cp:coreProperties>
</file>