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7" r:id="rId5"/>
    <p:sldId id="287" r:id="rId6"/>
    <p:sldId id="288" r:id="rId7"/>
    <p:sldId id="289" r:id="rId8"/>
    <p:sldId id="290" r:id="rId9"/>
    <p:sldId id="262" r:id="rId10"/>
    <p:sldId id="301" r:id="rId11"/>
    <p:sldId id="297" r:id="rId12"/>
    <p:sldId id="298" r:id="rId13"/>
    <p:sldId id="299" r:id="rId14"/>
    <p:sldId id="263" r:id="rId15"/>
    <p:sldId id="292" r:id="rId16"/>
    <p:sldId id="293" r:id="rId17"/>
    <p:sldId id="294" r:id="rId18"/>
    <p:sldId id="295" r:id="rId19"/>
    <p:sldId id="307" r:id="rId20"/>
    <p:sldId id="308" r:id="rId21"/>
    <p:sldId id="310" r:id="rId22"/>
    <p:sldId id="309" r:id="rId23"/>
    <p:sldId id="277" r:id="rId2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a" initials="J" lastIdx="5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FA3"/>
    <a:srgbClr val="FFCC00"/>
    <a:srgbClr val="FF6633"/>
    <a:srgbClr val="66CC33"/>
    <a:srgbClr val="F16D1B"/>
    <a:srgbClr val="8439BD"/>
    <a:srgbClr val="E6A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24" autoAdjust="0"/>
    <p:restoredTop sz="9466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openxmlformats.org/officeDocument/2006/relationships/customXml" Target="../customXml/item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9-17T14:37:07.588" idx="2">
    <p:pos x="10" y="10"/>
    <p:text>je zvláštní spojení nabízíme poznat, naučit...  Třeba uživatelům umožňujeme, nabízíme možnost.. ..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9-17T14:38:21.058" idx="3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2CA8-EF21-4827-ABEE-ECA00A0152AC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62A13-59D9-4C0E-947C-FB38AB7675C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0901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2CA8-EF21-4827-ABEE-ECA00A0152AC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62A13-59D9-4C0E-947C-FB38AB7675C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581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2CA8-EF21-4827-ABEE-ECA00A0152AC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62A13-59D9-4C0E-947C-FB38AB7675C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6484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2CA8-EF21-4827-ABEE-ECA00A0152AC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62A13-59D9-4C0E-947C-FB38AB7675C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8985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2CA8-EF21-4827-ABEE-ECA00A0152AC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62A13-59D9-4C0E-947C-FB38AB7675C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0223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2CA8-EF21-4827-ABEE-ECA00A0152AC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62A13-59D9-4C0E-947C-FB38AB7675C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666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2CA8-EF21-4827-ABEE-ECA00A0152AC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62A13-59D9-4C0E-947C-FB38AB7675C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4674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2CA8-EF21-4827-ABEE-ECA00A0152AC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62A13-59D9-4C0E-947C-FB38AB7675C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5924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2CA8-EF21-4827-ABEE-ECA00A0152AC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62A13-59D9-4C0E-947C-FB38AB7675C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0380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2CA8-EF21-4827-ABEE-ECA00A0152AC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62A13-59D9-4C0E-947C-FB38AB7675C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6530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2CA8-EF21-4827-ABEE-ECA00A0152AC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62A13-59D9-4C0E-947C-FB38AB7675C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1273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02CA8-EF21-4827-ABEE-ECA00A0152AC}" type="datetimeFigureOut">
              <a:rPr lang="cs-CZ" smtClean="0"/>
              <a:t>24.05.2022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62A13-59D9-4C0E-947C-FB38AB7675C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2375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192.168.0.1\hl_dok\SPOLU\PUBLICITA\LOGA SPOLU\LOGO OD 2019\Logo v různých velikostech\LOGO 15x15cm 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728663"/>
            <a:ext cx="5400675" cy="540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36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19809" y="6237312"/>
            <a:ext cx="8892480" cy="108012"/>
          </a:xfrm>
          <a:prstGeom prst="rect">
            <a:avLst/>
          </a:prstGeom>
          <a:solidFill>
            <a:srgbClr val="FF6633"/>
          </a:solidFill>
          <a:ln>
            <a:solidFill>
              <a:srgbClr val="FF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6289152" y="6137429"/>
            <a:ext cx="288032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b">
            <a:spAutoFit/>
          </a:bodyPr>
          <a:lstStyle/>
          <a:p>
            <a:r>
              <a:rPr lang="cs-CZ" sz="1400" b="1" dirty="0" smtClean="0">
                <a:solidFill>
                  <a:srgbClr val="FF6633"/>
                </a:solidFill>
              </a:rPr>
              <a:t>PRAVIDELNÝ SKUPINOVÝ PROGRAM</a:t>
            </a:r>
            <a:endParaRPr lang="cs-CZ" sz="1400" b="1" dirty="0">
              <a:solidFill>
                <a:srgbClr val="FF6633"/>
              </a:solidFill>
            </a:endParaRPr>
          </a:p>
        </p:txBody>
      </p:sp>
      <p:pic>
        <p:nvPicPr>
          <p:cNvPr id="1026" name="Picture 2" descr="C:\Users\Ondra\Desktop\ZŽS 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2656"/>
            <a:ext cx="7344816" cy="5508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46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30161" y="6237312"/>
            <a:ext cx="8892480" cy="108012"/>
          </a:xfrm>
          <a:prstGeom prst="rect">
            <a:avLst/>
          </a:prstGeom>
          <a:solidFill>
            <a:srgbClr val="FF6633"/>
          </a:solidFill>
          <a:ln>
            <a:solidFill>
              <a:srgbClr val="FF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27" name="Picture 3" descr="C:\Users\SPOLU Notebook 1\Desktop\Ald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817" y="802058"/>
            <a:ext cx="4142054" cy="496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89"/>
          <a:stretch/>
        </p:blipFill>
        <p:spPr bwMode="auto">
          <a:xfrm>
            <a:off x="179512" y="802058"/>
            <a:ext cx="4519684" cy="4965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7081827" y="6137429"/>
            <a:ext cx="193296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b">
            <a:spAutoFit/>
          </a:bodyPr>
          <a:lstStyle/>
          <a:p>
            <a:r>
              <a:rPr lang="cs-CZ" sz="1400" b="1" dirty="0" smtClean="0">
                <a:solidFill>
                  <a:srgbClr val="FF6633"/>
                </a:solidFill>
              </a:rPr>
              <a:t>INDIVIDUÁLNÍ SLUŽBA</a:t>
            </a:r>
            <a:endParaRPr lang="cs-CZ" sz="1400" b="1" dirty="0">
              <a:solidFill>
                <a:srgbClr val="FF66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33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POLU Notebook 1\Desktop\Jára je f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247" y="404664"/>
            <a:ext cx="7701325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délník 2"/>
          <p:cNvSpPr/>
          <p:nvPr/>
        </p:nvSpPr>
        <p:spPr>
          <a:xfrm>
            <a:off x="107504" y="6093296"/>
            <a:ext cx="8892480" cy="108012"/>
          </a:xfrm>
          <a:prstGeom prst="rect">
            <a:avLst/>
          </a:prstGeom>
          <a:solidFill>
            <a:srgbClr val="FF6633"/>
          </a:solidFill>
          <a:ln>
            <a:solidFill>
              <a:srgbClr val="FF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6660232" y="5978024"/>
            <a:ext cx="236429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b">
            <a:spAutoFit/>
          </a:bodyPr>
          <a:lstStyle/>
          <a:p>
            <a:r>
              <a:rPr lang="cs-CZ" sz="1400" b="1" dirty="0" smtClean="0">
                <a:solidFill>
                  <a:srgbClr val="FF6633"/>
                </a:solidFill>
              </a:rPr>
              <a:t>JEDNODENNÍ PROGRAM</a:t>
            </a:r>
            <a:endParaRPr lang="cs-CZ" sz="1400" b="1" dirty="0">
              <a:solidFill>
                <a:srgbClr val="FF66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32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POLU Notebook 1\Desktop\příprava na pobyt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0648"/>
            <a:ext cx="7453007" cy="5580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délník 2"/>
          <p:cNvSpPr/>
          <p:nvPr/>
        </p:nvSpPr>
        <p:spPr>
          <a:xfrm>
            <a:off x="107504" y="6093296"/>
            <a:ext cx="8892480" cy="108012"/>
          </a:xfrm>
          <a:prstGeom prst="rect">
            <a:avLst/>
          </a:prstGeom>
          <a:solidFill>
            <a:srgbClr val="FF6633"/>
          </a:solidFill>
          <a:ln>
            <a:solidFill>
              <a:srgbClr val="FF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6804248" y="5978024"/>
            <a:ext cx="223224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b">
            <a:spAutoFit/>
          </a:bodyPr>
          <a:lstStyle/>
          <a:p>
            <a:r>
              <a:rPr lang="cs-CZ" sz="1400" b="1" dirty="0" smtClean="0">
                <a:solidFill>
                  <a:srgbClr val="FF6633"/>
                </a:solidFill>
              </a:rPr>
              <a:t>POBYT S PŘÍPRAVOU</a:t>
            </a:r>
            <a:endParaRPr lang="cs-CZ" sz="1400" b="1" dirty="0">
              <a:solidFill>
                <a:srgbClr val="FF66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15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-29712" y="206039"/>
            <a:ext cx="7772400" cy="1470025"/>
          </a:xfrm>
        </p:spPr>
        <p:txBody>
          <a:bodyPr/>
          <a:lstStyle/>
          <a:p>
            <a:r>
              <a:rPr lang="cs-CZ" dirty="0" smtClean="0"/>
              <a:t>OSOBNÍ ASISTENCE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8208912" cy="4032448"/>
          </a:xfrm>
        </p:spPr>
        <p:txBody>
          <a:bodyPr>
            <a:normAutofit/>
          </a:bodyPr>
          <a:lstStyle/>
          <a:p>
            <a:pPr lvl="0" algn="l"/>
            <a:r>
              <a:rPr lang="cs-CZ" dirty="0">
                <a:solidFill>
                  <a:prstClr val="black"/>
                </a:solidFill>
              </a:rPr>
              <a:t>Uživatelům </a:t>
            </a:r>
            <a:r>
              <a:rPr lang="cs-CZ" dirty="0" smtClean="0">
                <a:solidFill>
                  <a:prstClr val="black"/>
                </a:solidFill>
              </a:rPr>
              <a:t>pomáháme:</a:t>
            </a:r>
            <a:endParaRPr lang="cs-CZ" dirty="0">
              <a:solidFill>
                <a:prstClr val="black"/>
              </a:solidFill>
            </a:endParaRPr>
          </a:p>
          <a:p>
            <a:pPr marL="457200" lvl="0" indent="-457200" algn="l">
              <a:buBlip>
                <a:blip r:embed="rId2"/>
              </a:buBlip>
            </a:pPr>
            <a:r>
              <a:rPr lang="cs-CZ" dirty="0">
                <a:solidFill>
                  <a:prstClr val="black"/>
                </a:solidFill>
              </a:rPr>
              <a:t>t</a:t>
            </a:r>
            <a:r>
              <a:rPr lang="cs-CZ" dirty="0" smtClean="0">
                <a:solidFill>
                  <a:prstClr val="black"/>
                </a:solidFill>
              </a:rPr>
              <a:t>rávit volný čas dle jejich představ</a:t>
            </a:r>
            <a:endParaRPr lang="cs-CZ" dirty="0">
              <a:solidFill>
                <a:prstClr val="black"/>
              </a:solidFill>
            </a:endParaRPr>
          </a:p>
          <a:p>
            <a:pPr marL="457200" lvl="0" indent="-457200" algn="l">
              <a:buBlip>
                <a:blip r:embed="rId2"/>
              </a:buBlip>
            </a:pPr>
            <a:r>
              <a:rPr lang="cs-CZ" dirty="0" smtClean="0">
                <a:solidFill>
                  <a:prstClr val="black"/>
                </a:solidFill>
              </a:rPr>
              <a:t>uplatnit jejich schopnosti a dovednosti</a:t>
            </a:r>
            <a:endParaRPr lang="cs-CZ" dirty="0">
              <a:solidFill>
                <a:prstClr val="black"/>
              </a:solidFill>
            </a:endParaRPr>
          </a:p>
          <a:p>
            <a:pPr marL="457200" lvl="0" indent="-457200" algn="l">
              <a:buBlip>
                <a:blip r:embed="rId2"/>
              </a:buBlip>
            </a:pPr>
            <a:r>
              <a:rPr lang="cs-CZ" dirty="0" smtClean="0">
                <a:solidFill>
                  <a:prstClr val="black"/>
                </a:solidFill>
              </a:rPr>
              <a:t>získat nové zážitky a poznat nová místa</a:t>
            </a:r>
            <a:endParaRPr lang="cs-CZ" dirty="0">
              <a:solidFill>
                <a:prstClr val="black"/>
              </a:solidFill>
            </a:endParaRPr>
          </a:p>
          <a:p>
            <a:pPr marL="457200" lvl="0" indent="-457200" algn="l">
              <a:buBlip>
                <a:blip r:embed="rId2"/>
              </a:buBlip>
            </a:pPr>
            <a:r>
              <a:rPr lang="cs-CZ" dirty="0" smtClean="0">
                <a:solidFill>
                  <a:prstClr val="black"/>
                </a:solidFill>
              </a:rPr>
              <a:t>potkávat se s lidmi a být mimo domov</a:t>
            </a:r>
            <a:endParaRPr lang="cs-CZ" dirty="0">
              <a:solidFill>
                <a:prstClr val="black"/>
              </a:solidFill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36250"/>
            <a:ext cx="609601" cy="609601"/>
          </a:xfrm>
          <a:prstGeom prst="rect">
            <a:avLst/>
          </a:prstGeom>
        </p:spPr>
      </p:pic>
      <p:sp>
        <p:nvSpPr>
          <p:cNvPr id="9" name="Obdélník 8"/>
          <p:cNvSpPr/>
          <p:nvPr/>
        </p:nvSpPr>
        <p:spPr>
          <a:xfrm>
            <a:off x="107504" y="5805264"/>
            <a:ext cx="8892480" cy="108012"/>
          </a:xfrm>
          <a:prstGeom prst="rect">
            <a:avLst/>
          </a:prstGeom>
          <a:solidFill>
            <a:srgbClr val="FF6633"/>
          </a:solidFill>
          <a:ln>
            <a:solidFill>
              <a:srgbClr val="FF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107504" y="6011670"/>
            <a:ext cx="8892480" cy="108012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Obdélník 10"/>
          <p:cNvSpPr/>
          <p:nvPr/>
        </p:nvSpPr>
        <p:spPr>
          <a:xfrm>
            <a:off x="107504" y="6237312"/>
            <a:ext cx="8892480" cy="108012"/>
          </a:xfrm>
          <a:prstGeom prst="rect">
            <a:avLst/>
          </a:prstGeom>
          <a:solidFill>
            <a:srgbClr val="66CC33"/>
          </a:solidFill>
          <a:ln>
            <a:solidFill>
              <a:srgbClr val="66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bdélník 11"/>
          <p:cNvSpPr/>
          <p:nvPr/>
        </p:nvSpPr>
        <p:spPr>
          <a:xfrm>
            <a:off x="107504" y="6453336"/>
            <a:ext cx="8892480" cy="10801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980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07504" y="6453336"/>
            <a:ext cx="8771248" cy="72008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4101920" cy="5746152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0648"/>
            <a:ext cx="4306752" cy="574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69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07503" y="6453336"/>
            <a:ext cx="8537833" cy="72008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06173" y="1087133"/>
            <a:ext cx="5835866" cy="4032448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66943" y="1072225"/>
            <a:ext cx="5865195" cy="4091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70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81192" y="6453336"/>
            <a:ext cx="8694712" cy="72008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2656"/>
            <a:ext cx="4176464" cy="5637744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72" t="-1346" r="23233"/>
          <a:stretch/>
        </p:blipFill>
        <p:spPr>
          <a:xfrm>
            <a:off x="4527432" y="263530"/>
            <a:ext cx="4248472" cy="5706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71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36312" y="6453336"/>
            <a:ext cx="8820472" cy="72008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84" y="437041"/>
            <a:ext cx="4176464" cy="5568618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62" r="3538" b="-400"/>
          <a:stretch/>
        </p:blipFill>
        <p:spPr>
          <a:xfrm>
            <a:off x="4644008" y="372287"/>
            <a:ext cx="4211960" cy="563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62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1586603" y="404664"/>
            <a:ext cx="53616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400" dirty="0" smtClean="0"/>
              <a:t>ODLEHČOVACÍ SLUŽBA</a:t>
            </a:r>
            <a:endParaRPr lang="cs-CZ" sz="44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9308" y="1473746"/>
            <a:ext cx="7848872" cy="3949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000" indent="-342000">
              <a:spcBef>
                <a:spcPts val="768"/>
              </a:spcBef>
            </a:pPr>
            <a:r>
              <a:rPr lang="cs-CZ" sz="3200" dirty="0" smtClean="0"/>
              <a:t>Uživatelům pomáháme:</a:t>
            </a:r>
          </a:p>
          <a:p>
            <a:pPr marL="342000" indent="-342000">
              <a:spcBef>
                <a:spcPts val="768"/>
              </a:spcBef>
              <a:tabLst>
                <a:tab pos="444500" algn="l"/>
              </a:tabLst>
            </a:pPr>
            <a:r>
              <a:rPr lang="cs-CZ" sz="3200" dirty="0"/>
              <a:t> 	</a:t>
            </a:r>
            <a:r>
              <a:rPr lang="cs-CZ" sz="3200" dirty="0" smtClean="0"/>
              <a:t>zajistit vše, co potřebují v době, kdy o ně jejich blízcí nemohou pečovat jako obvykle</a:t>
            </a:r>
          </a:p>
          <a:p>
            <a:pPr marL="342000" indent="-342000">
              <a:spcBef>
                <a:spcPts val="768"/>
              </a:spcBef>
              <a:tabLst>
                <a:tab pos="444500" algn="l"/>
              </a:tabLst>
            </a:pPr>
            <a:r>
              <a:rPr lang="cs-CZ" sz="3200" dirty="0"/>
              <a:t>	</a:t>
            </a:r>
            <a:r>
              <a:rPr lang="cs-CZ" sz="3200" dirty="0" smtClean="0"/>
              <a:t>dělat věci tak, jak jsou zvyklí</a:t>
            </a:r>
            <a:endParaRPr lang="cs-CZ" sz="3200" dirty="0"/>
          </a:p>
          <a:p>
            <a:pPr marL="342000" indent="-342000">
              <a:spcBef>
                <a:spcPts val="768"/>
              </a:spcBef>
            </a:pPr>
            <a:endParaRPr lang="cs-CZ" sz="3200" dirty="0" smtClean="0"/>
          </a:p>
          <a:p>
            <a:pPr>
              <a:spcBef>
                <a:spcPts val="768"/>
              </a:spcBef>
            </a:pPr>
            <a:r>
              <a:rPr lang="cs-CZ" sz="3200" dirty="0" smtClean="0"/>
              <a:t>Pečujícím díky službě získají čas pro odpočinek nebo pro vyřízení svých záležitostí.</a:t>
            </a:r>
            <a:endParaRPr lang="cs-CZ" sz="3200" dirty="0"/>
          </a:p>
        </p:txBody>
      </p:sp>
      <p:sp>
        <p:nvSpPr>
          <p:cNvPr id="6" name="Obdélník 5"/>
          <p:cNvSpPr/>
          <p:nvPr/>
        </p:nvSpPr>
        <p:spPr>
          <a:xfrm>
            <a:off x="107504" y="5805264"/>
            <a:ext cx="8892480" cy="108012"/>
          </a:xfrm>
          <a:prstGeom prst="rect">
            <a:avLst/>
          </a:prstGeom>
          <a:solidFill>
            <a:srgbClr val="FF6633"/>
          </a:solidFill>
          <a:ln>
            <a:solidFill>
              <a:srgbClr val="FF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107504" y="6011670"/>
            <a:ext cx="8892480" cy="108012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107504" y="6237312"/>
            <a:ext cx="8892480" cy="108012"/>
          </a:xfrm>
          <a:prstGeom prst="rect">
            <a:avLst/>
          </a:prstGeom>
          <a:solidFill>
            <a:srgbClr val="66CC33"/>
          </a:solidFill>
          <a:ln>
            <a:solidFill>
              <a:srgbClr val="66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/>
        </p:nvSpPr>
        <p:spPr>
          <a:xfrm>
            <a:off x="107504" y="6453336"/>
            <a:ext cx="8892480" cy="10801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55" y="476672"/>
            <a:ext cx="609601" cy="609601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276873"/>
            <a:ext cx="288031" cy="288031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310384"/>
            <a:ext cx="288031" cy="288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37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04773" y="-459432"/>
            <a:ext cx="8280920" cy="2232248"/>
          </a:xfrm>
        </p:spPr>
        <p:txBody>
          <a:bodyPr>
            <a:normAutofit/>
          </a:bodyPr>
          <a:lstStyle/>
          <a:p>
            <a:endParaRPr lang="cs-CZ" altLang="cs-CZ" dirty="0" smtClean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cs-CZ" altLang="cs-CZ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NAŠE VIZE JE CO NEJVÍCE NEZÁVISLÝ A PLNOHODNOTNÝ ŽIVOT LIDÍ S MENTÁLNÍM POSTIŽENÍM V JEJICH BĚŽNÉM PROSTŘEDÍ </a:t>
            </a:r>
          </a:p>
          <a:p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656800" y="6237312"/>
            <a:ext cx="7227567" cy="144016"/>
          </a:xfrm>
          <a:prstGeom prst="rect">
            <a:avLst/>
          </a:prstGeom>
          <a:solidFill>
            <a:srgbClr val="004FA3"/>
          </a:solidFill>
          <a:ln>
            <a:solidFill>
              <a:srgbClr val="004F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Zástupný symbol pro obsah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6092" y="5932511"/>
            <a:ext cx="609601" cy="609601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" t="25328" r="609" b="38953"/>
          <a:stretch/>
        </p:blipFill>
        <p:spPr>
          <a:xfrm>
            <a:off x="656801" y="1844824"/>
            <a:ext cx="7776864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73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07504" y="6309320"/>
            <a:ext cx="8892480" cy="10801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TextovéPole 2"/>
          <p:cNvSpPr txBox="1"/>
          <p:nvPr/>
        </p:nvSpPr>
        <p:spPr>
          <a:xfrm>
            <a:off x="7668344" y="6217567"/>
            <a:ext cx="147565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C00000"/>
                </a:solidFill>
              </a:rPr>
              <a:t>TERÉNNÍ SLUŽBA</a:t>
            </a:r>
            <a:endParaRPr lang="cs-CZ" sz="1400" b="1" dirty="0">
              <a:solidFill>
                <a:srgbClr val="C00000"/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6" y="2420888"/>
            <a:ext cx="5076056" cy="3801986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88640"/>
            <a:ext cx="5184576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9844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07504" y="6309320"/>
            <a:ext cx="8892480" cy="10801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TextovéPole 2"/>
          <p:cNvSpPr txBox="1"/>
          <p:nvPr/>
        </p:nvSpPr>
        <p:spPr>
          <a:xfrm>
            <a:off x="5966786" y="6217567"/>
            <a:ext cx="306971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C00000"/>
                </a:solidFill>
              </a:rPr>
              <a:t>AMBULANTNÍ PRAVIDELNÝ PROGRAM</a:t>
            </a:r>
            <a:endParaRPr lang="cs-CZ" sz="1400" b="1" dirty="0">
              <a:solidFill>
                <a:srgbClr val="C00000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60648"/>
            <a:ext cx="7848872" cy="5886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2393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07504" y="6309320"/>
            <a:ext cx="8892480" cy="10801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TextovéPole 2"/>
          <p:cNvSpPr txBox="1"/>
          <p:nvPr/>
        </p:nvSpPr>
        <p:spPr>
          <a:xfrm>
            <a:off x="5606746" y="6217567"/>
            <a:ext cx="352839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C00000"/>
                </a:solidFill>
              </a:rPr>
              <a:t>AMBULANTNÍ PŘÍMĚSTSKÝ VÍKEND / TÝDEN </a:t>
            </a:r>
            <a:endParaRPr lang="cs-CZ" sz="1400" b="1" dirty="0">
              <a:solidFill>
                <a:srgbClr val="C00000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60648"/>
            <a:ext cx="7932373" cy="594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8385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449583"/>
            <a:ext cx="8229600" cy="747169"/>
          </a:xfrm>
        </p:spPr>
        <p:txBody>
          <a:bodyPr>
            <a:normAutofit fontScale="90000"/>
          </a:bodyPr>
          <a:lstStyle/>
          <a:p>
            <a:r>
              <a:rPr lang="cs-CZ" dirty="0"/>
              <a:t>BUĎME SPOLU!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92514" y="4107887"/>
            <a:ext cx="8229600" cy="190890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altLang="cs-CZ" dirty="0" smtClean="0">
                <a:latin typeface="Calibri" pitchFamily="34" charset="0"/>
              </a:rPr>
              <a:t>     </a:t>
            </a:r>
          </a:p>
          <a:p>
            <a:pPr marL="0" indent="0">
              <a:buNone/>
            </a:pPr>
            <a:r>
              <a:rPr lang="cs-CZ" altLang="cs-CZ" sz="3000" dirty="0" smtClean="0">
                <a:latin typeface="Calibri" pitchFamily="34" charset="0"/>
              </a:rPr>
              <a:t>Podpořit nás můžete:</a:t>
            </a:r>
            <a:endParaRPr lang="cs-CZ" altLang="cs-CZ" sz="3000" dirty="0">
              <a:latin typeface="Calibri" pitchFamily="34" charset="0"/>
            </a:endParaRPr>
          </a:p>
          <a:p>
            <a:pPr marL="0" indent="0">
              <a:buNone/>
            </a:pPr>
            <a:r>
              <a:rPr lang="cs-CZ" altLang="cs-CZ" sz="2600" dirty="0" smtClean="0">
                <a:latin typeface="Calibri" pitchFamily="34" charset="0"/>
              </a:rPr>
              <a:t>Transparentní účet: 2101224117/2010</a:t>
            </a:r>
          </a:p>
          <a:p>
            <a:pPr marL="0" indent="0">
              <a:buNone/>
            </a:pPr>
            <a:r>
              <a:rPr lang="cs-CZ" altLang="cs-CZ" sz="2600" dirty="0">
                <a:latin typeface="Calibri" pitchFamily="34" charset="0"/>
              </a:rPr>
              <a:t>GIVT: </a:t>
            </a:r>
            <a:r>
              <a:rPr lang="cs-CZ" altLang="cs-CZ" sz="2600" dirty="0" smtClean="0">
                <a:latin typeface="Calibri" pitchFamily="34" charset="0"/>
              </a:rPr>
              <a:t>givt.cz/spolu-</a:t>
            </a:r>
            <a:r>
              <a:rPr lang="cs-CZ" altLang="cs-CZ" sz="2600" dirty="0" err="1" smtClean="0">
                <a:latin typeface="Calibri" pitchFamily="34" charset="0"/>
              </a:rPr>
              <a:t>olomouc</a:t>
            </a:r>
            <a:endParaRPr lang="cs-CZ" altLang="cs-CZ" sz="2600" dirty="0">
              <a:latin typeface="Calibri" pitchFamily="34" charset="0"/>
            </a:endParaRPr>
          </a:p>
          <a:p>
            <a:pPr marL="0" indent="0">
              <a:buNone/>
            </a:pPr>
            <a:endParaRPr lang="cs-CZ" altLang="cs-CZ" dirty="0" smtClean="0">
              <a:latin typeface="Calibri" pitchFamily="34" charset="0"/>
            </a:endParaRP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10" name="Zástupný symbol pro obsah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6092" y="5932511"/>
            <a:ext cx="609601" cy="609601"/>
          </a:xfrm>
          <a:prstGeom prst="rect">
            <a:avLst/>
          </a:prstGeom>
        </p:spPr>
      </p:pic>
      <p:sp>
        <p:nvSpPr>
          <p:cNvPr id="11" name="Obdélník 10"/>
          <p:cNvSpPr/>
          <p:nvPr/>
        </p:nvSpPr>
        <p:spPr>
          <a:xfrm>
            <a:off x="359708" y="6237312"/>
            <a:ext cx="7524659" cy="98151"/>
          </a:xfrm>
          <a:prstGeom prst="rect">
            <a:avLst/>
          </a:prstGeom>
          <a:solidFill>
            <a:srgbClr val="004FA3"/>
          </a:solidFill>
          <a:ln>
            <a:solidFill>
              <a:srgbClr val="004F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" t="1176" r="78749" b="78750"/>
          <a:stretch/>
        </p:blipFill>
        <p:spPr>
          <a:xfrm>
            <a:off x="323528" y="1913756"/>
            <a:ext cx="668295" cy="668296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60" r="79840" b="880"/>
          <a:stretch/>
        </p:blipFill>
        <p:spPr>
          <a:xfrm>
            <a:off x="292514" y="3286303"/>
            <a:ext cx="660270" cy="66027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60" t="-1" r="60079" b="80005"/>
          <a:stretch/>
        </p:blipFill>
        <p:spPr>
          <a:xfrm>
            <a:off x="312302" y="2564904"/>
            <a:ext cx="640482" cy="648072"/>
          </a:xfrm>
          <a:prstGeom prst="rect">
            <a:avLst/>
          </a:prstGeom>
        </p:spPr>
      </p:pic>
      <p:sp>
        <p:nvSpPr>
          <p:cNvPr id="26" name="TextovéPole 25"/>
          <p:cNvSpPr txBox="1"/>
          <p:nvPr/>
        </p:nvSpPr>
        <p:spPr>
          <a:xfrm>
            <a:off x="359709" y="1335655"/>
            <a:ext cx="36216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www.spoluolomouc.cz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1064404" y="1996728"/>
            <a:ext cx="2212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SPOLU Olomouc</a:t>
            </a:r>
            <a:endParaRPr lang="cs-CZ" sz="2400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064404" y="2688148"/>
            <a:ext cx="2297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err="1" smtClean="0"/>
              <a:t>SPOLU_Olomouc</a:t>
            </a:r>
            <a:endParaRPr lang="cs-CZ" sz="2400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1064404" y="3433694"/>
            <a:ext cx="2707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SPOLU Olomouc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11512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27584" y="-27384"/>
            <a:ext cx="7772400" cy="1470025"/>
          </a:xfrm>
        </p:spPr>
        <p:txBody>
          <a:bodyPr/>
          <a:lstStyle/>
          <a:p>
            <a:r>
              <a:rPr lang="cs-CZ" dirty="0" smtClean="0"/>
              <a:t>CO PŘI NAŠÍ PRÁCI CTÍME?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51520" y="1196752"/>
            <a:ext cx="8712968" cy="4968552"/>
          </a:xfrm>
        </p:spPr>
        <p:txBody>
          <a:bodyPr>
            <a:normAutofit fontScale="85000" lnSpcReduction="20000"/>
          </a:bodyPr>
          <a:lstStyle/>
          <a:p>
            <a:pPr lvl="0" algn="l">
              <a:spcBef>
                <a:spcPts val="0"/>
              </a:spcBef>
              <a:spcAft>
                <a:spcPts val="1200"/>
              </a:spcAft>
            </a:pPr>
            <a:r>
              <a:rPr lang="cs-CZ" b="1" dirty="0" smtClean="0">
                <a:solidFill>
                  <a:schemeClr val="tx1"/>
                </a:solidFill>
              </a:rPr>
              <a:t>INTEGRACI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b="1" dirty="0">
                <a:solidFill>
                  <a:schemeClr val="tx1"/>
                </a:solidFill>
              </a:rPr>
              <a:t>I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i="1" dirty="0">
                <a:solidFill>
                  <a:schemeClr val="tx1"/>
                </a:solidFill>
              </a:rPr>
              <a:t>jednáme v souladu s myšlenkou, že každý má právo účastnit se každodenního společenského života, obohacovat jej a být jím obohacován</a:t>
            </a:r>
            <a:r>
              <a:rPr lang="cs-CZ" dirty="0">
                <a:solidFill>
                  <a:schemeClr val="tx1"/>
                </a:solidFill>
              </a:rPr>
              <a:t>.</a:t>
            </a:r>
          </a:p>
          <a:p>
            <a:pPr lvl="0" algn="l">
              <a:spcBef>
                <a:spcPts val="0"/>
              </a:spcBef>
              <a:spcAft>
                <a:spcPts val="1200"/>
              </a:spcAft>
            </a:pPr>
            <a:r>
              <a:rPr lang="cs-CZ" b="1" dirty="0">
                <a:solidFill>
                  <a:schemeClr val="tx1"/>
                </a:solidFill>
              </a:rPr>
              <a:t>RESPEKT</a:t>
            </a:r>
            <a:r>
              <a:rPr lang="cs-CZ" dirty="0">
                <a:solidFill>
                  <a:srgbClr val="FF0000"/>
                </a:solidFill>
              </a:rPr>
              <a:t> </a:t>
            </a:r>
            <a:r>
              <a:rPr lang="cs-CZ" b="1" dirty="0">
                <a:solidFill>
                  <a:schemeClr val="tx1"/>
                </a:solidFill>
              </a:rPr>
              <a:t>I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i="1" dirty="0">
                <a:solidFill>
                  <a:schemeClr val="tx1"/>
                </a:solidFill>
              </a:rPr>
              <a:t>prosazujeme ohled na důstojnost a právo na přijetí odlišnosti každého člověka.</a:t>
            </a:r>
            <a:endParaRPr lang="cs-CZ" dirty="0">
              <a:solidFill>
                <a:schemeClr val="tx1"/>
              </a:solidFill>
            </a:endParaRPr>
          </a:p>
          <a:p>
            <a:pPr lvl="0" algn="l">
              <a:spcBef>
                <a:spcPts val="0"/>
              </a:spcBef>
              <a:spcAft>
                <a:spcPts val="1200"/>
              </a:spcAft>
            </a:pPr>
            <a:r>
              <a:rPr lang="cs-CZ" b="1" dirty="0">
                <a:solidFill>
                  <a:schemeClr val="tx1"/>
                </a:solidFill>
              </a:rPr>
              <a:t>PARTNERSTVÍ</a:t>
            </a:r>
            <a:r>
              <a:rPr lang="cs-CZ" dirty="0">
                <a:solidFill>
                  <a:srgbClr val="FF0000"/>
                </a:solidFill>
              </a:rPr>
              <a:t> </a:t>
            </a:r>
            <a:r>
              <a:rPr lang="cs-CZ" b="1" dirty="0">
                <a:solidFill>
                  <a:schemeClr val="tx1"/>
                </a:solidFill>
              </a:rPr>
              <a:t>I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i="1" dirty="0">
                <a:solidFill>
                  <a:schemeClr val="tx1"/>
                </a:solidFill>
              </a:rPr>
              <a:t>náš přístup k lidem s mentálním </a:t>
            </a:r>
            <a:r>
              <a:rPr lang="cs-CZ" i="1" dirty="0" smtClean="0">
                <a:solidFill>
                  <a:schemeClr val="tx1"/>
                </a:solidFill>
              </a:rPr>
              <a:t/>
            </a:r>
            <a:br>
              <a:rPr lang="cs-CZ" i="1" dirty="0" smtClean="0">
                <a:solidFill>
                  <a:schemeClr val="tx1"/>
                </a:solidFill>
              </a:rPr>
            </a:br>
            <a:r>
              <a:rPr lang="cs-CZ" i="1" dirty="0" smtClean="0">
                <a:solidFill>
                  <a:schemeClr val="tx1"/>
                </a:solidFill>
              </a:rPr>
              <a:t>a </a:t>
            </a:r>
            <a:r>
              <a:rPr lang="cs-CZ" i="1" dirty="0">
                <a:solidFill>
                  <a:schemeClr val="tx1"/>
                </a:solidFill>
              </a:rPr>
              <a:t>kombinovaným postižením</a:t>
            </a:r>
            <a:r>
              <a:rPr lang="cs-CZ" dirty="0">
                <a:solidFill>
                  <a:schemeClr val="tx1"/>
                </a:solidFill>
              </a:rPr>
              <a:t>, </a:t>
            </a:r>
            <a:r>
              <a:rPr lang="cs-CZ" i="1" dirty="0">
                <a:solidFill>
                  <a:schemeClr val="tx1"/>
                </a:solidFill>
              </a:rPr>
              <a:t>pečujícím osobám, spolupracovníkům a veřejnosti je založen na rovnocennosti a úctě. Jsme spolehlivým partnerem.</a:t>
            </a:r>
            <a:endParaRPr lang="cs-CZ" dirty="0">
              <a:solidFill>
                <a:schemeClr val="tx1"/>
              </a:solidFill>
            </a:endParaRPr>
          </a:p>
          <a:p>
            <a:pPr lvl="0" algn="l">
              <a:spcBef>
                <a:spcPts val="0"/>
              </a:spcBef>
              <a:spcAft>
                <a:spcPts val="1200"/>
              </a:spcAft>
            </a:pPr>
            <a:r>
              <a:rPr lang="cs-CZ" b="1" dirty="0" smtClean="0">
                <a:solidFill>
                  <a:schemeClr val="tx1"/>
                </a:solidFill>
              </a:rPr>
              <a:t>FLEXIBILITA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b="1" dirty="0">
                <a:solidFill>
                  <a:schemeClr val="tx1"/>
                </a:solidFill>
              </a:rPr>
              <a:t>I</a:t>
            </a:r>
            <a:r>
              <a:rPr lang="cs-CZ" i="1" dirty="0">
                <a:solidFill>
                  <a:schemeClr val="tx1"/>
                </a:solidFill>
              </a:rPr>
              <a:t> reagujeme na potřeby a nové životní situace uživatelů našich služeb, a to s ohledem na jejich věk, sociální situaci a potřebnou míru podpory</a:t>
            </a:r>
            <a:r>
              <a:rPr lang="cs-CZ" i="1" dirty="0" smtClean="0">
                <a:solidFill>
                  <a:schemeClr val="tx1"/>
                </a:solidFill>
              </a:rPr>
              <a:t>.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395536" y="6237312"/>
            <a:ext cx="7488832" cy="72008"/>
          </a:xfrm>
          <a:prstGeom prst="rect">
            <a:avLst/>
          </a:prstGeom>
          <a:solidFill>
            <a:srgbClr val="004FA3"/>
          </a:solidFill>
          <a:ln>
            <a:solidFill>
              <a:srgbClr val="004F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Zástupný symbol pro obsah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6092" y="5932511"/>
            <a:ext cx="609601" cy="60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87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SOCIÁLNÍ REHABILITACE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77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Uživatelům pomáháme:</a:t>
            </a:r>
          </a:p>
          <a:p>
            <a:pPr>
              <a:buBlip>
                <a:blip r:embed="rId2"/>
              </a:buBlip>
            </a:pPr>
            <a:r>
              <a:rPr lang="cs-CZ" dirty="0" smtClean="0"/>
              <a:t>vyzkoušet si zaměstnání (Tranzitní program, </a:t>
            </a:r>
            <a:r>
              <a:rPr lang="cs-CZ" dirty="0" err="1" smtClean="0"/>
              <a:t>předprofesní</a:t>
            </a:r>
            <a:r>
              <a:rPr lang="cs-CZ" dirty="0" smtClean="0"/>
              <a:t> příprava)</a:t>
            </a:r>
          </a:p>
          <a:p>
            <a:pPr>
              <a:buBlip>
                <a:blip r:embed="rId2"/>
              </a:buBlip>
            </a:pPr>
            <a:r>
              <a:rPr lang="cs-CZ" dirty="0" smtClean="0"/>
              <a:t>hledat či změnit zaměstnání (Podporované zaměstnávání)</a:t>
            </a:r>
          </a:p>
          <a:p>
            <a:pPr>
              <a:buBlip>
                <a:blip r:embed="rId2"/>
              </a:buBlip>
            </a:pPr>
            <a:r>
              <a:rPr lang="cs-CZ" dirty="0" smtClean="0"/>
              <a:t>naučit se novým dovednostem</a:t>
            </a:r>
          </a:p>
          <a:p>
            <a:pPr>
              <a:buBlip>
                <a:blip r:embed="rId2"/>
              </a:buBlip>
            </a:pPr>
            <a:r>
              <a:rPr lang="cs-CZ" dirty="0" smtClean="0"/>
              <a:t>žít více samostatně</a:t>
            </a:r>
          </a:p>
          <a:p>
            <a:pPr>
              <a:buBlip>
                <a:blip r:embed="rId2"/>
              </a:buBlip>
            </a:pPr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546709"/>
            <a:ext cx="609601" cy="609601"/>
          </a:xfrm>
          <a:prstGeom prst="rect">
            <a:avLst/>
          </a:prstGeom>
        </p:spPr>
      </p:pic>
      <p:sp>
        <p:nvSpPr>
          <p:cNvPr id="13" name="Obdélník 12"/>
          <p:cNvSpPr/>
          <p:nvPr/>
        </p:nvSpPr>
        <p:spPr>
          <a:xfrm>
            <a:off x="107504" y="5805264"/>
            <a:ext cx="8892480" cy="108012"/>
          </a:xfrm>
          <a:prstGeom prst="rect">
            <a:avLst/>
          </a:prstGeom>
          <a:solidFill>
            <a:srgbClr val="FF6633"/>
          </a:solidFill>
          <a:ln>
            <a:solidFill>
              <a:srgbClr val="FF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Obdélník 13"/>
          <p:cNvSpPr/>
          <p:nvPr/>
        </p:nvSpPr>
        <p:spPr>
          <a:xfrm>
            <a:off x="107504" y="6011670"/>
            <a:ext cx="8892480" cy="108012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Obdélník 14"/>
          <p:cNvSpPr/>
          <p:nvPr/>
        </p:nvSpPr>
        <p:spPr>
          <a:xfrm>
            <a:off x="107504" y="6237312"/>
            <a:ext cx="8892480" cy="108012"/>
          </a:xfrm>
          <a:prstGeom prst="rect">
            <a:avLst/>
          </a:prstGeom>
          <a:solidFill>
            <a:srgbClr val="66CC33"/>
          </a:solidFill>
          <a:ln>
            <a:solidFill>
              <a:srgbClr val="66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Obdélník 15"/>
          <p:cNvSpPr/>
          <p:nvPr/>
        </p:nvSpPr>
        <p:spPr>
          <a:xfrm>
            <a:off x="107504" y="6453336"/>
            <a:ext cx="8892480" cy="10801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454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161764" y="6262845"/>
            <a:ext cx="8892480" cy="108012"/>
          </a:xfrm>
          <a:prstGeom prst="rect">
            <a:avLst/>
          </a:prstGeom>
          <a:solidFill>
            <a:srgbClr val="66CC33"/>
          </a:solidFill>
          <a:ln>
            <a:solidFill>
              <a:srgbClr val="66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TextovéPole 2"/>
          <p:cNvSpPr txBox="1"/>
          <p:nvPr/>
        </p:nvSpPr>
        <p:spPr>
          <a:xfrm>
            <a:off x="6228184" y="6162962"/>
            <a:ext cx="29158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b">
            <a:spAutoFit/>
          </a:bodyPr>
          <a:lstStyle/>
          <a:p>
            <a:r>
              <a:rPr lang="cs-CZ" sz="1400" b="1" dirty="0" smtClean="0">
                <a:solidFill>
                  <a:srgbClr val="92D050"/>
                </a:solidFill>
              </a:rPr>
              <a:t>PŘÍPRAVA NA ZAMĚSTNÁNÍ</a:t>
            </a:r>
            <a:endParaRPr lang="cs-CZ" sz="1400" b="1" dirty="0">
              <a:solidFill>
                <a:srgbClr val="92D050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22930"/>
            <a:ext cx="7638992" cy="5729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23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340" y="332656"/>
            <a:ext cx="7272808" cy="5454606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161764" y="6262845"/>
            <a:ext cx="8892480" cy="108012"/>
          </a:xfrm>
          <a:prstGeom prst="rect">
            <a:avLst/>
          </a:prstGeom>
          <a:solidFill>
            <a:srgbClr val="66CC33"/>
          </a:solidFill>
          <a:ln>
            <a:solidFill>
              <a:srgbClr val="66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6228184" y="6162962"/>
            <a:ext cx="29158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b">
            <a:spAutoFit/>
          </a:bodyPr>
          <a:lstStyle/>
          <a:p>
            <a:r>
              <a:rPr lang="cs-CZ" sz="1400" b="1" dirty="0" smtClean="0">
                <a:solidFill>
                  <a:srgbClr val="92D050"/>
                </a:solidFill>
              </a:rPr>
              <a:t>PODPOROVANÉ ZAMĚSTNÁVÁNÍ</a:t>
            </a:r>
            <a:endParaRPr lang="cs-CZ" sz="14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93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161764" y="6262845"/>
            <a:ext cx="8892480" cy="108012"/>
          </a:xfrm>
          <a:prstGeom prst="rect">
            <a:avLst/>
          </a:prstGeom>
          <a:solidFill>
            <a:srgbClr val="66CC33"/>
          </a:solidFill>
          <a:ln>
            <a:solidFill>
              <a:srgbClr val="66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6732241" y="6178351"/>
            <a:ext cx="241176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b">
            <a:spAutoFit/>
          </a:bodyPr>
          <a:lstStyle/>
          <a:p>
            <a:r>
              <a:rPr lang="cs-CZ" sz="1200" b="1" dirty="0" smtClean="0">
                <a:solidFill>
                  <a:srgbClr val="92D050"/>
                </a:solidFill>
              </a:rPr>
              <a:t>PODPORA OSAMOSTATŇOVÁNÍ</a:t>
            </a:r>
            <a:endParaRPr lang="cs-CZ" sz="1200" b="1" dirty="0">
              <a:solidFill>
                <a:srgbClr val="92D050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54581" y="1401309"/>
            <a:ext cx="5989285" cy="3368973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10632" y="1438040"/>
            <a:ext cx="5989286" cy="3346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99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1" y="548679"/>
            <a:ext cx="6840761" cy="5130571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161764" y="6262845"/>
            <a:ext cx="8892480" cy="108012"/>
          </a:xfrm>
          <a:prstGeom prst="rect">
            <a:avLst/>
          </a:prstGeom>
          <a:solidFill>
            <a:srgbClr val="66CC33"/>
          </a:solidFill>
          <a:ln>
            <a:solidFill>
              <a:srgbClr val="66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5940152" y="6162962"/>
            <a:ext cx="320384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b">
            <a:spAutoFit/>
          </a:bodyPr>
          <a:lstStyle/>
          <a:p>
            <a:r>
              <a:rPr lang="cs-CZ" sz="1400" b="1" dirty="0" smtClean="0">
                <a:solidFill>
                  <a:srgbClr val="92D050"/>
                </a:solidFill>
              </a:rPr>
              <a:t>SKUPINOVKA, UČENÍ DOVEDNOSTEM</a:t>
            </a:r>
            <a:endParaRPr lang="cs-CZ" sz="14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34888" y="476672"/>
            <a:ext cx="8229600" cy="1143000"/>
          </a:xfrm>
        </p:spPr>
        <p:txBody>
          <a:bodyPr>
            <a:noAutofit/>
          </a:bodyPr>
          <a:lstStyle/>
          <a:p>
            <a:r>
              <a:rPr lang="cs-CZ" dirty="0" smtClean="0"/>
              <a:t>SOCIÁLNĚ AKTIVIZAČNÍ SLUŽBA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844824"/>
            <a:ext cx="8373616" cy="39604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/>
              <a:t>Uživatelům </a:t>
            </a:r>
            <a:r>
              <a:rPr lang="cs-CZ" dirty="0" smtClean="0"/>
              <a:t>pomáháme:</a:t>
            </a:r>
          </a:p>
          <a:p>
            <a:pPr>
              <a:buBlip>
                <a:blip r:embed="rId2"/>
              </a:buBlip>
            </a:pPr>
            <a:r>
              <a:rPr lang="cs-CZ" dirty="0"/>
              <a:t>p</a:t>
            </a:r>
            <a:r>
              <a:rPr lang="cs-CZ" dirty="0" smtClean="0"/>
              <a:t>oznat nové lidi, místa a zážitky</a:t>
            </a:r>
            <a:endParaRPr lang="cs-CZ" dirty="0"/>
          </a:p>
          <a:p>
            <a:pPr>
              <a:buBlip>
                <a:blip r:embed="rId2"/>
              </a:buBlip>
            </a:pPr>
            <a:r>
              <a:rPr lang="cs-CZ" dirty="0"/>
              <a:t>n</a:t>
            </a:r>
            <a:r>
              <a:rPr lang="cs-CZ" dirty="0" smtClean="0"/>
              <a:t>aučit se trávit čas ve společnosti dalších lidí</a:t>
            </a:r>
            <a:endParaRPr lang="cs-CZ" dirty="0"/>
          </a:p>
          <a:p>
            <a:pPr>
              <a:buBlip>
                <a:blip r:embed="rId2"/>
              </a:buBlip>
            </a:pPr>
            <a:r>
              <a:rPr lang="cs-CZ" dirty="0"/>
              <a:t>c</a:t>
            </a:r>
            <a:r>
              <a:rPr lang="cs-CZ" dirty="0" smtClean="0"/>
              <a:t>hápat svá práva, dodržovat povinnosti </a:t>
            </a:r>
            <a:br>
              <a:rPr lang="cs-CZ" dirty="0" smtClean="0"/>
            </a:br>
            <a:r>
              <a:rPr lang="cs-CZ" dirty="0" smtClean="0"/>
              <a:t>a poznávat rizika v běžném životě</a:t>
            </a:r>
            <a:endParaRPr lang="cs-CZ" dirty="0"/>
          </a:p>
          <a:p>
            <a:pPr>
              <a:buBlip>
                <a:blip r:embed="rId2"/>
              </a:buBlip>
            </a:pPr>
            <a:r>
              <a:rPr lang="cs-CZ" dirty="0" smtClean="0"/>
              <a:t>vést aktivní a co nejvíce samostatný život</a:t>
            </a:r>
            <a:endParaRPr lang="cs-CZ" sz="2400" dirty="0"/>
          </a:p>
          <a:p>
            <a:pPr marL="0" indent="0" algn="ctr">
              <a:buNone/>
            </a:pPr>
            <a:endParaRPr lang="cs-CZ" sz="24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51134"/>
            <a:ext cx="609601" cy="609601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107504" y="5805264"/>
            <a:ext cx="8892480" cy="108012"/>
          </a:xfrm>
          <a:prstGeom prst="rect">
            <a:avLst/>
          </a:prstGeom>
          <a:solidFill>
            <a:srgbClr val="FF6633"/>
          </a:solidFill>
          <a:ln>
            <a:solidFill>
              <a:srgbClr val="FF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107504" y="6011670"/>
            <a:ext cx="8892480" cy="108012"/>
          </a:xfrm>
          <a:prstGeom prst="rect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107504" y="6237312"/>
            <a:ext cx="8892480" cy="108012"/>
          </a:xfrm>
          <a:prstGeom prst="rect">
            <a:avLst/>
          </a:prstGeom>
          <a:solidFill>
            <a:srgbClr val="66CC33"/>
          </a:solidFill>
          <a:ln>
            <a:solidFill>
              <a:srgbClr val="66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107504" y="6453336"/>
            <a:ext cx="8892480" cy="10801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189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84F5D7633594F4C9867465B3DD8D62D" ma:contentTypeVersion="" ma:contentTypeDescription="Vytvoří nový dokument" ma:contentTypeScope="" ma:versionID="4f03ef519ebb978e303f294421e9042d">
  <xsd:schema xmlns:xsd="http://www.w3.org/2001/XMLSchema" xmlns:xs="http://www.w3.org/2001/XMLSchema" xmlns:p="http://schemas.microsoft.com/office/2006/metadata/properties" xmlns:ns2="9fd9db41-f214-4b2e-98fd-1873e774bfbb" targetNamespace="http://schemas.microsoft.com/office/2006/metadata/properties" ma:root="true" ma:fieldsID="e5a8ed4cbecc57a9dd7ac69b5c73fc12" ns2:_="">
    <xsd:import namespace="9fd9db41-f214-4b2e-98fd-1873e774bfb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d9db41-f214-4b2e-98fd-1873e774bfb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9694B6C-062A-4510-869B-4CB0F391643D}"/>
</file>

<file path=customXml/itemProps2.xml><?xml version="1.0" encoding="utf-8"?>
<ds:datastoreItem xmlns:ds="http://schemas.openxmlformats.org/officeDocument/2006/customXml" ds:itemID="{76A18927-0E67-4CA8-A766-34A903C2A3B4}"/>
</file>

<file path=customXml/itemProps3.xml><?xml version="1.0" encoding="utf-8"?>
<ds:datastoreItem xmlns:ds="http://schemas.openxmlformats.org/officeDocument/2006/customXml" ds:itemID="{B7AEF405-5DAC-486D-BCDB-28F6F48CFDC8}"/>
</file>

<file path=docProps/app.xml><?xml version="1.0" encoding="utf-8"?>
<Properties xmlns="http://schemas.openxmlformats.org/officeDocument/2006/extended-properties" xmlns:vt="http://schemas.openxmlformats.org/officeDocument/2006/docPropsVTypes">
  <TotalTime>2317</TotalTime>
  <Words>173</Words>
  <Application>Microsoft Office PowerPoint</Application>
  <PresentationFormat>Předvádění na obrazovce (4:3)</PresentationFormat>
  <Paragraphs>52</Paragraphs>
  <Slides>23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4" baseType="lpstr">
      <vt:lpstr>Motiv systému Office</vt:lpstr>
      <vt:lpstr>Prezentace aplikace PowerPoint</vt:lpstr>
      <vt:lpstr>Prezentace aplikace PowerPoint</vt:lpstr>
      <vt:lpstr>CO PŘI NAŠÍ PRÁCI CTÍME?</vt:lpstr>
      <vt:lpstr>SOCIÁLNÍ REHABILITACE</vt:lpstr>
      <vt:lpstr>Prezentace aplikace PowerPoint</vt:lpstr>
      <vt:lpstr>Prezentace aplikace PowerPoint</vt:lpstr>
      <vt:lpstr>Prezentace aplikace PowerPoint</vt:lpstr>
      <vt:lpstr>Prezentace aplikace PowerPoint</vt:lpstr>
      <vt:lpstr>SOCIÁLNĚ AKTIVIZAČNÍ SLUŽBA</vt:lpstr>
      <vt:lpstr>Prezentace aplikace PowerPoint</vt:lpstr>
      <vt:lpstr>Prezentace aplikace PowerPoint</vt:lpstr>
      <vt:lpstr>Prezentace aplikace PowerPoint</vt:lpstr>
      <vt:lpstr>Prezentace aplikace PowerPoint</vt:lpstr>
      <vt:lpstr>OSOBNÍ ASISTENCE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BUĎME SPOLU!</vt:lpstr>
    </vt:vector>
  </TitlesOfParts>
  <Company>ATC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Alena</dc:creator>
  <cp:lastModifiedBy>3L</cp:lastModifiedBy>
  <cp:revision>183</cp:revision>
  <dcterms:created xsi:type="dcterms:W3CDTF">2017-09-05T09:52:20Z</dcterms:created>
  <dcterms:modified xsi:type="dcterms:W3CDTF">2022-05-24T10:00:02Z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0x010100984F5D7633594F4C9867465B3DD8D62D</vt:lpwstr>
  </property>
</Properties>
</file>