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notesMasterIdLst>
    <p:notesMasterId r:id="rId34"/>
  </p:notesMasterIdLst>
  <p:sldIdLst>
    <p:sldId id="256" r:id="rId2"/>
    <p:sldId id="257" r:id="rId3"/>
    <p:sldId id="261" r:id="rId4"/>
    <p:sldId id="300" r:id="rId5"/>
    <p:sldId id="264" r:id="rId6"/>
    <p:sldId id="301" r:id="rId7"/>
    <p:sldId id="265" r:id="rId8"/>
    <p:sldId id="302" r:id="rId9"/>
    <p:sldId id="299" r:id="rId10"/>
    <p:sldId id="303" r:id="rId11"/>
    <p:sldId id="266" r:id="rId12"/>
    <p:sldId id="267" r:id="rId13"/>
    <p:sldId id="315" r:id="rId14"/>
    <p:sldId id="314" r:id="rId15"/>
    <p:sldId id="316" r:id="rId16"/>
    <p:sldId id="260" r:id="rId17"/>
    <p:sldId id="304" r:id="rId18"/>
    <p:sldId id="312" r:id="rId19"/>
    <p:sldId id="288" r:id="rId20"/>
    <p:sldId id="286" r:id="rId21"/>
    <p:sldId id="295" r:id="rId22"/>
    <p:sldId id="305" r:id="rId23"/>
    <p:sldId id="306" r:id="rId24"/>
    <p:sldId id="307" r:id="rId25"/>
    <p:sldId id="298" r:id="rId26"/>
    <p:sldId id="309" r:id="rId27"/>
    <p:sldId id="310" r:id="rId28"/>
    <p:sldId id="313" r:id="rId29"/>
    <p:sldId id="311" r:id="rId30"/>
    <p:sldId id="297" r:id="rId31"/>
    <p:sldId id="293" r:id="rId32"/>
    <p:sldId id="296" r:id="rId33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03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7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902C45E0-58F2-4054-A9B2-E927F2E3BD7B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E8642A3-EF30-4CF1-836E-EF12942820B8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6957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039464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48321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7420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677768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89163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192844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48909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95709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0920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031035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1386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9570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95709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7862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3201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7681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8268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6124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642A3-EF30-4CF1-836E-EF12942820B8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39776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950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31947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8727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3039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06761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8358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0917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287799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50733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68541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574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89084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06985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30285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43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2230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1085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269C790-9FAB-4B5B-9B59-5FACE694090E}" type="datetimeFigureOut">
              <a:rPr lang="cs-CZ" smtClean="0"/>
              <a:pPr/>
              <a:t>06.10.2021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53039A7-508B-4124-8CA7-AC527CC7D78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5787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  <p:sldLayoutId id="214748382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mzp.cz/C1257458002F0DC7/cz/environmentalni_vzdelavani_poradenstvi/$FILE/OFDN-Metodika_hodnoceni_ekogramotnosti-20210415.pdf" TargetMode="External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hyperlink" Target="https://docs.google.com/document/d/1xSu6EWp0NxytBhLgip-4isfOPA3EI6onlUuqqBykMXI/edit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5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faktaoklimatu.cz/infografiky/emise-cr-detail" TargetMode="External"/><Relationship Id="rId7" Type="http://schemas.openxmlformats.org/officeDocument/2006/relationships/hyperlink" Target="https://jamboard.google.com/d/1GmKQMMLArBf2lhN2cLpHjFlSpDDQ1UqzNZi-ZPTijBA/viewer?f=0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presentation/d/14EMimdq6plMBTTAiTljnH1x5xKFIWd8Q/edit#slide=id.p6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co2liga.cz/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1cBxFr-rL4c&amp;t=93s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nviro.fss.muni.cz/ceskeklima2021" TargetMode="External"/><Relationship Id="rId4" Type="http://schemas.openxmlformats.org/officeDocument/2006/relationships/image" Target="../media/image5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ktaoklimatu.cz/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zp.cz/C1257458002F0DC7/cz/zmena_klima_publikace/$FILE/OFDN-KLIMA_SE_MENI-21092021.pdf" TargetMode="Externa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lovekvtisni.cz/co-delame/vzdelavaci-program-varianty/kurzy-pro-ucitele/klimaticka-zmena-online-kurz-pro-pedagogy-106c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nviro.fss.muni.cz/ceskeklima2021" TargetMode="Externa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mzp.cz/C1257458002F0DC7/cz/environmentalni_vzdelavani_poradenstvi/$FILE/OFDN-Metodika_hodnoceni_ekogramotnosti-20210415.pdf" TargetMode="Externa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11729" y="847504"/>
            <a:ext cx="6954473" cy="3623828"/>
          </a:xfrm>
        </p:spPr>
        <p:txBody>
          <a:bodyPr anchor="b">
            <a:normAutofit fontScale="92500" lnSpcReduction="10000"/>
          </a:bodyPr>
          <a:lstStyle/>
          <a:p>
            <a:pPr marL="288000" algn="l"/>
            <a:r>
              <a:rPr lang="cs-CZ" sz="44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Co (ne)zmůžou žáci s klimatickou změnou?</a:t>
            </a:r>
          </a:p>
          <a:p>
            <a:pPr marL="288000" algn="l"/>
            <a:endParaRPr lang="cs-CZ" sz="2100" b="1" dirty="0">
              <a:solidFill>
                <a:schemeClr val="accent1">
                  <a:lumMod val="50000"/>
                </a:schemeClr>
              </a:solidFill>
              <a:latin typeface="Juvenis" panose="02000503080000020004" pitchFamily="50" charset="-18"/>
            </a:endParaRPr>
          </a:p>
          <a:p>
            <a:pPr marL="288000" algn="l"/>
            <a:r>
              <a:rPr lang="cs-CZ" sz="21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Krajská konference EVVO, 6.10.2021</a:t>
            </a:r>
          </a:p>
          <a:p>
            <a:pPr marL="288000" algn="l"/>
            <a:endParaRPr lang="cs-CZ" sz="2100" b="1" dirty="0">
              <a:solidFill>
                <a:srgbClr val="F0037F"/>
              </a:solidFill>
              <a:latin typeface="Juvenis" panose="02000503080000020004" pitchFamily="50" charset="-18"/>
            </a:endParaRPr>
          </a:p>
          <a:p>
            <a:pPr marL="288000" algn="l"/>
            <a:r>
              <a:rPr lang="cs-CZ" sz="21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Romana Pálková, </a:t>
            </a:r>
            <a:r>
              <a:rPr lang="cs-CZ" sz="2100" b="1" dirty="0" err="1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Sluňákov</a:t>
            </a:r>
            <a:r>
              <a:rPr lang="cs-CZ" sz="21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 – centrum ekologických aktivit města Olomouce, o.p.s.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2021,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115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2021,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922789" y="1580429"/>
            <a:ext cx="7684316" cy="26472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/>
            <a:r>
              <a:rPr lang="cs-CZ" sz="36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NE </a:t>
            </a:r>
          </a:p>
          <a:p>
            <a:pPr marL="288000" algn="l"/>
            <a:endParaRPr lang="cs-CZ" sz="3600" b="1" dirty="0">
              <a:solidFill>
                <a:srgbClr val="F0037F"/>
              </a:solidFill>
              <a:latin typeface="Juvenis" panose="02000503080000020004" pitchFamily="50" charset="-18"/>
            </a:endParaRPr>
          </a:p>
          <a:p>
            <a:pPr lvl="0"/>
            <a:r>
              <a:rPr lang="cs-CZ" dirty="0">
                <a:latin typeface="Juvenis" panose="02000503080000020004" pitchFamily="50" charset="-18"/>
              </a:rPr>
              <a:t>Žáci a žákyně 8. ročníků ZŠ si ve zvýšené míře spojují se změnou klimatu i své vlastní chování. </a:t>
            </a:r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  <p:sp>
        <p:nvSpPr>
          <p:cNvPr id="8" name="Podnadpis 2">
            <a:extLst>
              <a:ext uri="{FF2B5EF4-FFF2-40B4-BE49-F238E27FC236}">
                <a16:creationId xmlns:a16="http://schemas.microsoft.com/office/drawing/2014/main" id="{884804B3-14D1-46A1-B1B3-D84FF316E9B9}"/>
              </a:ext>
            </a:extLst>
          </p:cNvPr>
          <p:cNvSpPr txBox="1">
            <a:spLocks/>
          </p:cNvSpPr>
          <p:nvPr/>
        </p:nvSpPr>
        <p:spPr>
          <a:xfrm>
            <a:off x="192947" y="5799163"/>
            <a:ext cx="9144000" cy="5517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200" dirty="0">
                <a:latin typeface="Juvenis" panose="02000503080000020004" pitchFamily="50" charset="-18"/>
              </a:rPr>
              <a:t>Zdroj: </a:t>
            </a:r>
            <a:r>
              <a:rPr lang="cs-CZ" sz="1200" dirty="0">
                <a:latin typeface="Juvenis" panose="02000503080000020004" pitchFamily="50" charset="-18"/>
                <a:hlinkClick r:id="rId5"/>
              </a:rPr>
              <a:t>https://www.mzp.cz/C1257458002F0DC7/cz/environmentalni_vzdelavani_poradenstvi/$FILE/OFDN-Metodika_hodnoceni_ekogramotnosti-20210415.pdf</a:t>
            </a:r>
            <a:r>
              <a:rPr lang="cs-CZ" sz="1200" dirty="0">
                <a:latin typeface="Juvenis" panose="02000503080000020004" pitchFamily="50" charset="-18"/>
              </a:rPr>
              <a:t>  </a:t>
            </a:r>
            <a:endParaRPr lang="cs-CZ" sz="1200" b="1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05610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2021,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486561" y="411161"/>
            <a:ext cx="8408051" cy="26472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algn="l"/>
            <a:endParaRPr lang="cs-CZ" sz="3600" b="1" dirty="0">
              <a:solidFill>
                <a:srgbClr val="F0037F"/>
              </a:solidFill>
              <a:latin typeface="Juvenis" panose="02000503080000020004" pitchFamily="50" charset="-18"/>
            </a:endParaRPr>
          </a:p>
          <a:p>
            <a:pPr lvl="0"/>
            <a:r>
              <a:rPr lang="cs-CZ" sz="4800" b="1" dirty="0">
                <a:solidFill>
                  <a:schemeClr val="accent1">
                    <a:lumMod val="50000"/>
                  </a:schemeClr>
                </a:solidFill>
              </a:rPr>
              <a:t>Kde jsme </a:t>
            </a:r>
            <a:endParaRPr lang="cs-CZ" sz="4800" dirty="0"/>
          </a:p>
          <a:p>
            <a:pPr lvl="0"/>
            <a:endParaRPr lang="cs-CZ" sz="3600" dirty="0"/>
          </a:p>
          <a:p>
            <a:pPr marL="288000" algn="l"/>
            <a:endParaRPr lang="cs-CZ" sz="3600" b="1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  <p:sp>
        <p:nvSpPr>
          <p:cNvPr id="8" name="Podnadpis 2">
            <a:extLst>
              <a:ext uri="{FF2B5EF4-FFF2-40B4-BE49-F238E27FC236}">
                <a16:creationId xmlns:a16="http://schemas.microsoft.com/office/drawing/2014/main" id="{8983207F-BA24-4C94-8759-57B903ADA9B0}"/>
              </a:ext>
            </a:extLst>
          </p:cNvPr>
          <p:cNvSpPr txBox="1">
            <a:spLocks/>
          </p:cNvSpPr>
          <p:nvPr/>
        </p:nvSpPr>
        <p:spPr>
          <a:xfrm>
            <a:off x="763399" y="1602700"/>
            <a:ext cx="7323588" cy="39208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algn="l"/>
            <a:endParaRPr lang="cs-CZ" sz="3000" b="1" dirty="0">
              <a:solidFill>
                <a:srgbClr val="F0037F"/>
              </a:solidFill>
              <a:latin typeface="Juvenis" panose="02000503080000020004" pitchFamily="50" charset="-18"/>
            </a:endParaRPr>
          </a:p>
          <a:p>
            <a:pPr marL="630900" indent="-342900" algn="l">
              <a:buFont typeface="Arial" panose="020B0604020202020204" pitchFamily="34" charset="0"/>
              <a:buChar char="•"/>
            </a:pPr>
            <a:r>
              <a:rPr lang="cs-CZ" sz="2200" dirty="0">
                <a:latin typeface="Juvenis" panose="02000503080000020004" pitchFamily="50" charset="-18"/>
              </a:rPr>
              <a:t>pro žáky je změna klimatu tématem, které považují za důležité – </a:t>
            </a:r>
            <a:r>
              <a:rPr lang="cs-CZ" sz="2200" dirty="0">
                <a:solidFill>
                  <a:srgbClr val="0070C0"/>
                </a:solidFill>
                <a:latin typeface="Juvenis" panose="02000503080000020004" pitchFamily="50" charset="-18"/>
              </a:rPr>
              <a:t>přinášejme téma do hodin </a:t>
            </a:r>
          </a:p>
          <a:p>
            <a:pPr marL="630900" indent="-342900" algn="l">
              <a:buFont typeface="Arial" panose="020B0604020202020204" pitchFamily="34" charset="0"/>
              <a:buChar char="•"/>
            </a:pPr>
            <a:r>
              <a:rPr lang="cs-CZ" sz="2200" dirty="0">
                <a:latin typeface="Juvenis" panose="02000503080000020004" pitchFamily="50" charset="-18"/>
              </a:rPr>
              <a:t>žáci nejsou přesvědčeni o vlastním vlivu – nevěří, že mají možnosti ovlivnit řešení problémů ve společnosti (včetně změny klimatu) – </a:t>
            </a:r>
            <a:r>
              <a:rPr lang="cs-CZ" sz="2200" dirty="0">
                <a:solidFill>
                  <a:srgbClr val="0070C0"/>
                </a:solidFill>
                <a:latin typeface="Juvenis" panose="02000503080000020004" pitchFamily="50" charset="-18"/>
              </a:rPr>
              <a:t>podpořme je v přesvědčení o vlastním vlivu</a:t>
            </a:r>
          </a:p>
          <a:p>
            <a:pPr marL="630900" indent="-342900" algn="l">
              <a:buFont typeface="Arial" panose="020B0604020202020204" pitchFamily="34" charset="0"/>
              <a:buChar char="•"/>
            </a:pPr>
            <a:r>
              <a:rPr lang="cs-CZ" sz="2200" dirty="0">
                <a:latin typeface="Juvenis" panose="02000503080000020004" pitchFamily="50" charset="-18"/>
              </a:rPr>
              <a:t>žáci nejsou moc ochotní zapojit se do ochrany změny klimatu – </a:t>
            </a:r>
            <a:r>
              <a:rPr lang="cs-CZ" sz="2200" dirty="0">
                <a:solidFill>
                  <a:srgbClr val="0070C0"/>
                </a:solidFill>
                <a:latin typeface="Juvenis" panose="02000503080000020004" pitchFamily="50" charset="-18"/>
              </a:rPr>
              <a:t>nechme je zažít dobrý pocit z toho, když se jim zapojení daří</a:t>
            </a:r>
            <a:endParaRPr lang="cs-CZ" sz="1800" dirty="0">
              <a:solidFill>
                <a:srgbClr val="0070C0"/>
              </a:solidFill>
              <a:latin typeface="Juvenis" panose="02000503080000020004" pitchFamily="50" charset="-18"/>
            </a:endParaRPr>
          </a:p>
          <a:p>
            <a:pPr marL="459450" indent="-171450" algn="l">
              <a:buFont typeface="Juvenis" panose="02000503080000020004" pitchFamily="50" charset="-18"/>
              <a:buChar char="–"/>
            </a:pPr>
            <a:endParaRPr lang="cs-CZ" sz="1800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686730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2021,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393631" y="942866"/>
            <a:ext cx="8408051" cy="26472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/>
            <a:r>
              <a:rPr lang="cs-CZ" sz="36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Co všechno můžeme dělat ke zmírnění příčin změny klimatu?</a:t>
            </a:r>
            <a:endParaRPr lang="cs-CZ" sz="2800" dirty="0"/>
          </a:p>
          <a:p>
            <a:pPr marL="288000" algn="l"/>
            <a:endParaRPr lang="cs-CZ" sz="3600" b="1" dirty="0">
              <a:solidFill>
                <a:srgbClr val="F0037F"/>
              </a:solidFill>
              <a:latin typeface="Juvenis" panose="02000503080000020004" pitchFamily="50" charset="-18"/>
            </a:endParaRPr>
          </a:p>
          <a:p>
            <a:pPr marL="288000" algn="l"/>
            <a:r>
              <a:rPr lang="cs-CZ" dirty="0">
                <a:latin typeface="Juvenis" panose="02000503080000020004" pitchFamily="50" charset="-18"/>
              </a:rPr>
              <a:t>Sbírka nápadů – zapište vaše nápady a zkušenosti do online dokumentu zde: </a:t>
            </a:r>
          </a:p>
          <a:p>
            <a:pPr marL="288000" algn="l"/>
            <a:r>
              <a:rPr lang="cs-CZ" sz="1600" dirty="0">
                <a:solidFill>
                  <a:srgbClr val="F0037F"/>
                </a:solidFill>
                <a:latin typeface="Juvenis" panose="02000503080000020004" pitchFamily="50" charset="-18"/>
                <a:hlinkClick r:id="rId4"/>
              </a:rPr>
              <a:t>https://docs.google.com/document/d/1xSu6EWp0NxytBhLgip-4isfOPA3EI6onlUuqqBykMXI/edit</a:t>
            </a:r>
            <a:r>
              <a:rPr lang="cs-CZ" sz="1600" dirty="0">
                <a:solidFill>
                  <a:srgbClr val="F0037F"/>
                </a:solidFill>
                <a:latin typeface="Juvenis" panose="02000503080000020004" pitchFamily="50" charset="-18"/>
              </a:rPr>
              <a:t> </a:t>
            </a: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344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000"/>
                <a:lumOff val="99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2021,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-7816" y="640863"/>
            <a:ext cx="8855172" cy="19010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algn="l"/>
            <a:endParaRPr lang="cs-CZ" sz="1800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D01D772B-2C05-48FA-8601-07B9685F0FF5}"/>
              </a:ext>
            </a:extLst>
          </p:cNvPr>
          <p:cNvSpPr/>
          <p:nvPr/>
        </p:nvSpPr>
        <p:spPr>
          <a:xfrm>
            <a:off x="520117" y="889243"/>
            <a:ext cx="82343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/>
            <a:r>
              <a:rPr lang="cs-CZ" sz="28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Co můžeme ovlivnit vlastní spotřebou: </a:t>
            </a:r>
            <a:endParaRPr lang="cs-CZ" sz="2000" dirty="0"/>
          </a:p>
          <a:p>
            <a:pPr marL="288000"/>
            <a:endParaRPr lang="cs-CZ" sz="2800" b="1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4416A1D3-63C0-4EFF-8DC2-1D27E4DF11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090" y="1416930"/>
            <a:ext cx="7020434" cy="468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96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000"/>
                <a:lumOff val="99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2021,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-7816" y="640863"/>
            <a:ext cx="8855172" cy="19010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algn="l"/>
            <a:endParaRPr lang="cs-CZ" sz="1800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D01D772B-2C05-48FA-8601-07B9685F0FF5}"/>
              </a:ext>
            </a:extLst>
          </p:cNvPr>
          <p:cNvSpPr/>
          <p:nvPr/>
        </p:nvSpPr>
        <p:spPr>
          <a:xfrm>
            <a:off x="520117" y="889243"/>
            <a:ext cx="82343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/>
            <a:r>
              <a:rPr lang="cs-CZ" sz="28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Co můžeme ovlivnit vlastní spotřebou: </a:t>
            </a:r>
            <a:endParaRPr lang="cs-CZ" sz="2000" dirty="0"/>
          </a:p>
          <a:p>
            <a:pPr marL="288000"/>
            <a:endParaRPr lang="cs-CZ" sz="2800" b="1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D8C03C11-6017-4C72-8136-4474C52DBE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02" y="1541200"/>
            <a:ext cx="7147419" cy="476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031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000"/>
                <a:lumOff val="99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-7816" y="640863"/>
            <a:ext cx="8855172" cy="19010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algn="l"/>
            <a:endParaRPr lang="cs-CZ" sz="1800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116C9736-B629-4E25-935C-0BFC7CAEB0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300" y="0"/>
            <a:ext cx="69633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177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000"/>
                <a:lumOff val="99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2021,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-7816" y="640863"/>
            <a:ext cx="8855172" cy="19010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algn="l"/>
            <a:endParaRPr lang="cs-CZ" sz="1800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  <p:pic>
        <p:nvPicPr>
          <p:cNvPr id="2" name="Obrázek 1">
            <a:extLst>
              <a:ext uri="{FF2B5EF4-FFF2-40B4-BE49-F238E27FC236}">
                <a16:creationId xmlns:a16="http://schemas.microsoft.com/office/drawing/2014/main" id="{E7E3C05E-05CB-48D4-A621-2AD086DBD7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117" y="2308698"/>
            <a:ext cx="8514826" cy="3148069"/>
          </a:xfrm>
          <a:prstGeom prst="rect">
            <a:avLst/>
          </a:prstGeom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D01D772B-2C05-48FA-8601-07B9685F0FF5}"/>
              </a:ext>
            </a:extLst>
          </p:cNvPr>
          <p:cNvSpPr/>
          <p:nvPr/>
        </p:nvSpPr>
        <p:spPr>
          <a:xfrm>
            <a:off x="520117" y="889243"/>
            <a:ext cx="82343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/>
            <a:r>
              <a:rPr lang="cs-CZ" sz="28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Co můžeme ovlivnit vlastní spotřebou: </a:t>
            </a:r>
            <a:endParaRPr lang="cs-CZ" sz="2000" dirty="0"/>
          </a:p>
          <a:p>
            <a:pPr marL="288000"/>
            <a:endParaRPr lang="cs-CZ" sz="2800" b="1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357284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2021,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-7816" y="640863"/>
            <a:ext cx="8855172" cy="19010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algn="l"/>
            <a:endParaRPr lang="cs-CZ" sz="1800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19219DCF-8748-48BC-B72A-50BD0B4BD7D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98" y="2307782"/>
            <a:ext cx="7937803" cy="3390103"/>
          </a:xfrm>
          <a:prstGeom prst="rect">
            <a:avLst/>
          </a:prstGeom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D01D772B-2C05-48FA-8601-07B9685F0FF5}"/>
              </a:ext>
            </a:extLst>
          </p:cNvPr>
          <p:cNvSpPr/>
          <p:nvPr/>
        </p:nvSpPr>
        <p:spPr>
          <a:xfrm>
            <a:off x="463731" y="997269"/>
            <a:ext cx="82343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/>
            <a:r>
              <a:rPr lang="cs-CZ" sz="28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Co můžeme ovlivnit vlastní spotřebou: </a:t>
            </a:r>
            <a:endParaRPr lang="cs-CZ" sz="2000" dirty="0"/>
          </a:p>
          <a:p>
            <a:pPr marL="288000"/>
            <a:endParaRPr lang="cs-CZ" sz="2800" b="1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3979558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2021,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-7816" y="640863"/>
            <a:ext cx="8855172" cy="19010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algn="l"/>
            <a:endParaRPr lang="cs-CZ" sz="1800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D01D772B-2C05-48FA-8601-07B9685F0FF5}"/>
              </a:ext>
            </a:extLst>
          </p:cNvPr>
          <p:cNvSpPr/>
          <p:nvPr/>
        </p:nvSpPr>
        <p:spPr>
          <a:xfrm>
            <a:off x="463731" y="997269"/>
            <a:ext cx="82343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/>
            <a:r>
              <a:rPr lang="cs-CZ" sz="28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Co můžeme ovlivnit vlastní spotřebou: </a:t>
            </a:r>
            <a:endParaRPr lang="cs-CZ" sz="2000" dirty="0"/>
          </a:p>
          <a:p>
            <a:pPr marL="288000"/>
            <a:endParaRPr lang="cs-CZ" sz="2800" b="1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D6603146-E67D-43E0-8D61-E30E3E92DDC6}"/>
              </a:ext>
            </a:extLst>
          </p:cNvPr>
          <p:cNvSpPr/>
          <p:nvPr/>
        </p:nvSpPr>
        <p:spPr>
          <a:xfrm>
            <a:off x="359498" y="2299394"/>
            <a:ext cx="825476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3750" indent="-285750">
              <a:buFontTx/>
              <a:buChar char="-"/>
            </a:pPr>
            <a:r>
              <a:rPr lang="cs-CZ" sz="2400" dirty="0">
                <a:latin typeface="Juvenis" panose="02000503080000020004" pitchFamily="50" charset="-18"/>
              </a:rPr>
              <a:t>orientujeme se v opatřeních (my i žáci)</a:t>
            </a:r>
          </a:p>
          <a:p>
            <a:pPr marL="573750" indent="-285750">
              <a:buFontTx/>
              <a:buChar char="-"/>
            </a:pPr>
            <a:endParaRPr lang="cs-CZ" sz="2400" dirty="0">
              <a:latin typeface="Juvenis" panose="02000503080000020004" pitchFamily="50" charset="-18"/>
            </a:endParaRPr>
          </a:p>
          <a:p>
            <a:pPr marL="573750" indent="-285750">
              <a:buFontTx/>
              <a:buChar char="-"/>
            </a:pPr>
            <a:r>
              <a:rPr lang="cs-CZ" sz="2400" dirty="0">
                <a:latin typeface="Juvenis" panose="02000503080000020004" pitchFamily="50" charset="-18"/>
              </a:rPr>
              <a:t>zkoušíme s žáky, jaké to je, když některá z opatření zařadíme do života osobního nebo života školy</a:t>
            </a:r>
          </a:p>
          <a:p>
            <a:pPr marL="573750" indent="-285750">
              <a:buFontTx/>
              <a:buChar char="-"/>
            </a:pPr>
            <a:endParaRPr lang="cs-CZ" sz="2400" dirty="0">
              <a:latin typeface="Juvenis" panose="02000503080000020004" pitchFamily="50" charset="-18"/>
            </a:endParaRPr>
          </a:p>
          <a:p>
            <a:pPr marL="573750" indent="-285750">
              <a:buFontTx/>
              <a:buChar char="-"/>
            </a:pPr>
            <a:r>
              <a:rPr lang="cs-CZ" sz="2400" dirty="0">
                <a:latin typeface="Juvenis" panose="02000503080000020004" pitchFamily="50" charset="-18"/>
              </a:rPr>
              <a:t>přemýšlíme s žáky, která opatření mají větší či menší dopady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05014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0" y="5360969"/>
            <a:ext cx="9144000" cy="794313"/>
          </a:xfrm>
        </p:spPr>
        <p:txBody>
          <a:bodyPr anchor="b">
            <a:normAutofit/>
          </a:bodyPr>
          <a:lstStyle/>
          <a:p>
            <a:pPr marL="288000" algn="l"/>
            <a:r>
              <a:rPr lang="cs-CZ" sz="1400" dirty="0"/>
              <a:t>Zdroj: faktaoklimatu.cz, </a:t>
            </a:r>
            <a:r>
              <a:rPr lang="cs-CZ" sz="1400" b="1" dirty="0"/>
              <a:t>Emise skleníkových plynů v ČR podle sektorů detailně, </a:t>
            </a:r>
            <a:r>
              <a:rPr lang="cs-CZ" sz="1400" dirty="0">
                <a:hlinkClick r:id="rId3"/>
              </a:rPr>
              <a:t>https://faktaoklimatu.cz/infografiky/emise-cr-detail</a:t>
            </a:r>
            <a:r>
              <a:rPr lang="cs-CZ" sz="1400" dirty="0"/>
              <a:t> </a:t>
            </a:r>
            <a:endParaRPr lang="cs-CZ" sz="1400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2021,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15" y="6104544"/>
            <a:ext cx="9144000" cy="50738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-7816" y="640863"/>
            <a:ext cx="8855172" cy="19010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algn="l"/>
            <a:endParaRPr lang="cs-CZ" sz="1800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D01D772B-2C05-48FA-8601-07B9685F0FF5}"/>
              </a:ext>
            </a:extLst>
          </p:cNvPr>
          <p:cNvSpPr/>
          <p:nvPr/>
        </p:nvSpPr>
        <p:spPr>
          <a:xfrm>
            <a:off x="944335" y="1114310"/>
            <a:ext cx="72396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/>
            <a:r>
              <a:rPr lang="cs-CZ" sz="28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Opatření, ke kterým potřebujeme systémovější přístup: </a:t>
            </a:r>
            <a:endParaRPr lang="cs-CZ" sz="2800" b="1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89A0CF9E-0867-49C1-B684-D63839BB6D84}"/>
              </a:ext>
            </a:extLst>
          </p:cNvPr>
          <p:cNvSpPr/>
          <p:nvPr/>
        </p:nvSpPr>
        <p:spPr>
          <a:xfrm>
            <a:off x="822121" y="2967335"/>
            <a:ext cx="77346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7"/>
              </a:rPr>
              <a:t>https://jamboard.google.com/d/1GmKQMMLArBf2lhN2cLpHjFlSpDDQ1UqzNZi-ZPTijBA/viewer?f=0</a:t>
            </a:r>
            <a:r>
              <a:rPr lang="cs-CZ" dirty="0"/>
              <a:t>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7016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2017,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880845" y="1208016"/>
            <a:ext cx="7323588" cy="40386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algn="l"/>
            <a:r>
              <a:rPr lang="cs-CZ" sz="30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PROGRAM</a:t>
            </a:r>
          </a:p>
          <a:p>
            <a:pPr marL="288000" algn="l"/>
            <a:endParaRPr lang="cs-CZ" sz="3000" b="1" dirty="0">
              <a:solidFill>
                <a:srgbClr val="F0037F"/>
              </a:solidFill>
              <a:latin typeface="Juvenis" panose="02000503080000020004" pitchFamily="50" charset="-18"/>
            </a:endParaRPr>
          </a:p>
          <a:p>
            <a:pPr marL="630900" indent="-342900" algn="l">
              <a:buFont typeface="Arial" panose="020B0604020202020204" pitchFamily="34" charset="0"/>
              <a:buChar char="•"/>
            </a:pPr>
            <a:r>
              <a:rPr lang="cs-CZ" b="1" dirty="0">
                <a:latin typeface="Juvenis" panose="02000503080000020004" pitchFamily="50" charset="-18"/>
              </a:rPr>
              <a:t>Úvod</a:t>
            </a:r>
          </a:p>
          <a:p>
            <a:pPr marL="630900" indent="-342900" algn="l">
              <a:buFont typeface="Arial" panose="020B0604020202020204" pitchFamily="34" charset="0"/>
              <a:buChar char="•"/>
            </a:pPr>
            <a:r>
              <a:rPr lang="cs-CZ" b="1" dirty="0">
                <a:latin typeface="Juvenis" panose="02000503080000020004" pitchFamily="50" charset="-18"/>
              </a:rPr>
              <a:t>Co si o změně klimatu myslí studenti</a:t>
            </a:r>
          </a:p>
          <a:p>
            <a:pPr marL="630900" indent="-342900" algn="l">
              <a:buFont typeface="Arial" panose="020B0604020202020204" pitchFamily="34" charset="0"/>
              <a:buChar char="•"/>
            </a:pPr>
            <a:r>
              <a:rPr lang="cs-CZ" b="1" dirty="0">
                <a:latin typeface="Juvenis" panose="02000503080000020004" pitchFamily="50" charset="-18"/>
              </a:rPr>
              <a:t>Co můžou dělat sami žáci a učitelé</a:t>
            </a:r>
          </a:p>
          <a:p>
            <a:pPr marL="630900" indent="-342900" algn="l">
              <a:buFont typeface="Arial" panose="020B0604020202020204" pitchFamily="34" charset="0"/>
              <a:buChar char="•"/>
            </a:pPr>
            <a:r>
              <a:rPr lang="cs-CZ" b="1" dirty="0">
                <a:latin typeface="Juvenis" panose="02000503080000020004" pitchFamily="50" charset="-18"/>
              </a:rPr>
              <a:t>Příklady inspirativní praxe ze škol</a:t>
            </a:r>
          </a:p>
          <a:p>
            <a:pPr marL="630900" indent="-342900" algn="l">
              <a:buFont typeface="Arial" panose="020B0604020202020204" pitchFamily="34" charset="0"/>
              <a:buChar char="•"/>
            </a:pPr>
            <a:r>
              <a:rPr lang="cs-CZ" b="1" dirty="0">
                <a:latin typeface="Juvenis" panose="02000503080000020004" pitchFamily="50" charset="-18"/>
              </a:rPr>
              <a:t>Přehled osvědčených zdrojů</a:t>
            </a:r>
          </a:p>
          <a:p>
            <a:pPr marL="288000" algn="l"/>
            <a:endParaRPr lang="cs-CZ" sz="1800" b="1" dirty="0">
              <a:solidFill>
                <a:srgbClr val="F0037F"/>
              </a:solidFill>
              <a:latin typeface="Juvenis" panose="02000503080000020004" pitchFamily="50" charset="-18"/>
            </a:endParaRPr>
          </a:p>
          <a:p>
            <a:pPr marL="288000" algn="l"/>
            <a:r>
              <a:rPr lang="cs-CZ" sz="1800" dirty="0">
                <a:solidFill>
                  <a:srgbClr val="F0037F"/>
                </a:solidFill>
                <a:latin typeface="Juvenis" panose="02000503080000020004" pitchFamily="50" charset="-18"/>
              </a:rPr>
              <a:t> </a:t>
            </a:r>
          </a:p>
          <a:p>
            <a:pPr marL="459450" indent="-171450" algn="l">
              <a:buFont typeface="Juvenis" panose="02000503080000020004" pitchFamily="50" charset="-18"/>
              <a:buChar char="–"/>
            </a:pPr>
            <a:endParaRPr lang="cs-CZ" sz="1800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348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48332" y="758090"/>
            <a:ext cx="6681936" cy="119713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Aft>
                <a:spcPts val="900"/>
              </a:spcAft>
            </a:pPr>
            <a:r>
              <a:rPr lang="cs-CZ" sz="30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PŘESVĚDČENÍ O VLASTNÍ VLIVU</a:t>
            </a:r>
          </a:p>
        </p:txBody>
      </p:sp>
      <p:sp>
        <p:nvSpPr>
          <p:cNvPr id="6" name="Obdélník 5"/>
          <p:cNvSpPr/>
          <p:nvPr/>
        </p:nvSpPr>
        <p:spPr>
          <a:xfrm>
            <a:off x="1038622" y="2720686"/>
            <a:ext cx="1531397" cy="11914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Lidé chtějí chránit přírodu</a:t>
            </a:r>
          </a:p>
        </p:txBody>
      </p:sp>
      <p:sp>
        <p:nvSpPr>
          <p:cNvPr id="9" name="Obdélník 8"/>
          <p:cNvSpPr/>
          <p:nvPr/>
        </p:nvSpPr>
        <p:spPr>
          <a:xfrm>
            <a:off x="6511635" y="2720686"/>
            <a:ext cx="1531397" cy="11914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Chrání ji 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jen průměrně</a:t>
            </a:r>
          </a:p>
        </p:txBody>
      </p:sp>
      <p:sp>
        <p:nvSpPr>
          <p:cNvPr id="3" name="Ovál 2"/>
          <p:cNvSpPr/>
          <p:nvPr/>
        </p:nvSpPr>
        <p:spPr>
          <a:xfrm>
            <a:off x="3546763" y="2720686"/>
            <a:ext cx="1988127" cy="1191491"/>
          </a:xfrm>
          <a:prstGeom prst="ellipse">
            <a:avLst/>
          </a:prstGeom>
          <a:noFill/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ale</a:t>
            </a:r>
            <a:r>
              <a:rPr lang="cs-CZ" cap="all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cs-CZ" cap="all" dirty="0">
                <a:solidFill>
                  <a:schemeClr val="tx1"/>
                </a:solidFill>
              </a:rPr>
              <a:t>neví, jak</a:t>
            </a:r>
          </a:p>
          <a:p>
            <a:pPr algn="ctr"/>
            <a:r>
              <a:rPr lang="cs-CZ" cap="all" dirty="0">
                <a:solidFill>
                  <a:schemeClr val="tx1"/>
                </a:solidFill>
              </a:rPr>
              <a:t>nevěří si</a:t>
            </a:r>
          </a:p>
        </p:txBody>
      </p:sp>
      <p:sp>
        <p:nvSpPr>
          <p:cNvPr id="4" name="Šipka doprava 3"/>
          <p:cNvSpPr/>
          <p:nvPr/>
        </p:nvSpPr>
        <p:spPr>
          <a:xfrm>
            <a:off x="2843645" y="3153640"/>
            <a:ext cx="429491" cy="325582"/>
          </a:xfrm>
          <a:prstGeom prst="rightArrow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8" name="Šipka doprava 7"/>
          <p:cNvSpPr/>
          <p:nvPr/>
        </p:nvSpPr>
        <p:spPr>
          <a:xfrm>
            <a:off x="5808517" y="3153639"/>
            <a:ext cx="429491" cy="325582"/>
          </a:xfrm>
          <a:prstGeom prst="rightArrow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10" name="Šipka doprava 9"/>
          <p:cNvSpPr/>
          <p:nvPr/>
        </p:nvSpPr>
        <p:spPr>
          <a:xfrm>
            <a:off x="2843645" y="4677636"/>
            <a:ext cx="429491" cy="325582"/>
          </a:xfrm>
          <a:prstGeom prst="rightArrow">
            <a:avLst/>
          </a:prstGeom>
          <a:noFill/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11" name="Šipka doprava 10"/>
          <p:cNvSpPr/>
          <p:nvPr/>
        </p:nvSpPr>
        <p:spPr>
          <a:xfrm>
            <a:off x="5810248" y="4677637"/>
            <a:ext cx="429491" cy="325582"/>
          </a:xfrm>
          <a:prstGeom prst="rightArrow">
            <a:avLst/>
          </a:prstGeom>
          <a:noFill/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12" name="Obdélník 11"/>
          <p:cNvSpPr/>
          <p:nvPr/>
        </p:nvSpPr>
        <p:spPr>
          <a:xfrm>
            <a:off x="1038622" y="4244681"/>
            <a:ext cx="1531397" cy="1191491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Environmental</a:t>
            </a:r>
            <a: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cs-CZ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Attitudes</a:t>
            </a:r>
            <a:endParaRPr lang="cs-CZ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6511635" y="4244681"/>
            <a:ext cx="1531397" cy="1191491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Pro-</a:t>
            </a:r>
            <a:r>
              <a:rPr lang="cs-CZ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environmental</a:t>
            </a:r>
            <a: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cs-CZ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Behaviour</a:t>
            </a:r>
            <a:endParaRPr lang="cs-CZ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Ovál 14"/>
          <p:cNvSpPr/>
          <p:nvPr/>
        </p:nvSpPr>
        <p:spPr>
          <a:xfrm>
            <a:off x="3545032" y="4244681"/>
            <a:ext cx="1988127" cy="1191491"/>
          </a:xfrm>
          <a:prstGeom prst="ellipse">
            <a:avLst/>
          </a:prstGeom>
          <a:noFill/>
          <a:ln w="57150"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cap="all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Locus</a:t>
            </a:r>
            <a:r>
              <a:rPr lang="cs-CZ" cap="al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cs-CZ" cap="all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of</a:t>
            </a:r>
            <a:r>
              <a:rPr lang="cs-CZ" cap="al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cs-CZ" cap="all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control</a:t>
            </a:r>
            <a:endParaRPr lang="cs-CZ" cap="al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24B6A3C1-2C9F-4D9A-931C-E83B4A044CEA}"/>
              </a:ext>
            </a:extLst>
          </p:cNvPr>
          <p:cNvSpPr txBox="1"/>
          <p:nvPr/>
        </p:nvSpPr>
        <p:spPr>
          <a:xfrm>
            <a:off x="192947" y="5931017"/>
            <a:ext cx="867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Zdroj: Petr Daniš, Kam posouvat klimatické vzdělávání, prezentace Veletrh environmentálního vzdělávání 3.9.2021, </a:t>
            </a:r>
            <a:r>
              <a:rPr lang="cs-CZ" sz="1600" dirty="0">
                <a:hlinkClick r:id="rId2"/>
              </a:rPr>
              <a:t>https://docs.google.com/presentation/d/14EMimdq6plMBTTAiTljnH1x5xKFIWd8Q/edit#slide=id.p6</a:t>
            </a:r>
            <a:r>
              <a:rPr lang="cs-CZ" sz="16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303896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DE0D67A9-9E30-49F8-8EA6-B7635CFD5E3A}"/>
              </a:ext>
            </a:extLst>
          </p:cNvPr>
          <p:cNvSpPr/>
          <p:nvPr/>
        </p:nvSpPr>
        <p:spPr>
          <a:xfrm>
            <a:off x="461394" y="820932"/>
            <a:ext cx="76255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/>
            <a:r>
              <a:rPr lang="cs-CZ" sz="36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Příklady dobré praxe: </a:t>
            </a:r>
            <a:endParaRPr lang="cs-CZ" sz="3600" dirty="0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E0AE7B3C-90EA-479B-8F40-7536778AD233}"/>
              </a:ext>
            </a:extLst>
          </p:cNvPr>
          <p:cNvSpPr/>
          <p:nvPr/>
        </p:nvSpPr>
        <p:spPr>
          <a:xfrm>
            <a:off x="1061208" y="1922068"/>
            <a:ext cx="6832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CO2 liga</a:t>
            </a:r>
            <a:br>
              <a:rPr lang="cs-CZ" sz="2400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cs-CZ" sz="2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cs-CZ" sz="2400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- </a:t>
            </a:r>
            <a:r>
              <a:rPr lang="cs-CZ" sz="2400" dirty="0">
                <a:latin typeface="Juvenis" panose="02000503080000020004" pitchFamily="50" charset="-18"/>
              </a:rPr>
              <a:t>celoroční program pro žáky (týmy 5-10 studentů, 13-16 let – ZŠ, SŠ)</a:t>
            </a:r>
            <a:br>
              <a:rPr lang="cs-CZ" sz="2400" dirty="0">
                <a:latin typeface="Juvenis" panose="02000503080000020004" pitchFamily="50" charset="-18"/>
              </a:rPr>
            </a:br>
            <a:br>
              <a:rPr lang="cs-CZ" sz="2400" dirty="0">
                <a:latin typeface="Juvenis" panose="02000503080000020004" pitchFamily="50" charset="-18"/>
              </a:rPr>
            </a:br>
            <a:r>
              <a:rPr lang="cs-CZ" sz="2400" dirty="0">
                <a:latin typeface="Juvenis" panose="02000503080000020004" pitchFamily="50" charset="-18"/>
              </a:rPr>
              <a:t>- 4 mise za rok (informace + úkol ke zpracování)</a:t>
            </a:r>
            <a:br>
              <a:rPr lang="cs-CZ" sz="2400" dirty="0">
                <a:latin typeface="Juvenis" panose="02000503080000020004" pitchFamily="50" charset="-18"/>
              </a:rPr>
            </a:br>
            <a:br>
              <a:rPr lang="cs-CZ" sz="2400" dirty="0">
                <a:latin typeface="Juvenis" panose="02000503080000020004" pitchFamily="50" charset="-18"/>
              </a:rPr>
            </a:br>
            <a:r>
              <a:rPr lang="cs-CZ" sz="2400" dirty="0">
                <a:latin typeface="Juvenis" panose="02000503080000020004" pitchFamily="50" charset="-18"/>
              </a:rPr>
              <a:t>- práce s informacemi, rozvoj tvořivosti, akční kompetence</a:t>
            </a:r>
            <a:br>
              <a:rPr lang="cs-CZ" sz="2400" dirty="0">
                <a:latin typeface="Juvenis" panose="02000503080000020004" pitchFamily="50" charset="-18"/>
              </a:rPr>
            </a:br>
            <a:br>
              <a:rPr lang="cs-CZ" sz="2400" dirty="0">
                <a:latin typeface="Juvenis" panose="02000503080000020004" pitchFamily="50" charset="-18"/>
              </a:rPr>
            </a:br>
            <a:r>
              <a:rPr lang="cs-CZ" sz="2400" dirty="0">
                <a:latin typeface="Juvenis" panose="02000503080000020004" pitchFamily="50" charset="-18"/>
              </a:rPr>
              <a:t> 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  <a:hlinkClick r:id="rId2"/>
              </a:rPr>
              <a:t>https://co2liga.cz/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91387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15CDBDB9-D558-4ED3-9F99-9D17532B3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214312"/>
            <a:ext cx="8572500" cy="642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4819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238E9A86-69B6-4D56-8DB1-82354118E8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91" y="283346"/>
            <a:ext cx="8572500" cy="642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399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9486E498-629F-442D-9DB1-A2A2EBA83E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38" y="151001"/>
            <a:ext cx="8572500" cy="642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5372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DE0D67A9-9E30-49F8-8EA6-B7635CFD5E3A}"/>
              </a:ext>
            </a:extLst>
          </p:cNvPr>
          <p:cNvSpPr/>
          <p:nvPr/>
        </p:nvSpPr>
        <p:spPr>
          <a:xfrm>
            <a:off x="478172" y="577651"/>
            <a:ext cx="76255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/>
            <a:r>
              <a:rPr lang="cs-CZ" sz="36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Příklady dobré praxe:  </a:t>
            </a:r>
            <a:endParaRPr lang="cs-CZ" sz="3600" dirty="0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759C50BD-8C47-4C67-A71D-659A33EA4AFB}"/>
              </a:ext>
            </a:extLst>
          </p:cNvPr>
          <p:cNvSpPr/>
          <p:nvPr/>
        </p:nvSpPr>
        <p:spPr>
          <a:xfrm>
            <a:off x="1061208" y="1922068"/>
            <a:ext cx="683283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Tematický den „Do školy bez emisí“</a:t>
            </a:r>
            <a:br>
              <a:rPr lang="cs-CZ" sz="2400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cs-CZ" sz="2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cs-CZ" sz="2000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- </a:t>
            </a:r>
            <a:r>
              <a:rPr lang="cs-CZ" sz="2000" dirty="0">
                <a:latin typeface="Juvenis" panose="02000503080000020004" pitchFamily="50" charset="-18"/>
              </a:rPr>
              <a:t>jednodenní akce pro celou školu</a:t>
            </a:r>
            <a:br>
              <a:rPr lang="cs-CZ" sz="2000" dirty="0">
                <a:latin typeface="Juvenis" panose="02000503080000020004" pitchFamily="50" charset="-18"/>
              </a:rPr>
            </a:br>
            <a:r>
              <a:rPr lang="cs-CZ" sz="2000" dirty="0">
                <a:latin typeface="Juvenis" panose="02000503080000020004" pitchFamily="50" charset="-18"/>
              </a:rPr>
              <a:t>- žáci se dopravují do školy hromadnou dopravou, na kole, koloběžce, bruslí…</a:t>
            </a:r>
          </a:p>
          <a:p>
            <a:br>
              <a:rPr lang="cs-CZ" sz="2000" dirty="0">
                <a:latin typeface="Juvenis" panose="02000503080000020004" pitchFamily="50" charset="-18"/>
              </a:rPr>
            </a:br>
            <a:r>
              <a:rPr lang="cs-CZ" sz="2000" dirty="0">
                <a:latin typeface="Juvenis" panose="02000503080000020004" pitchFamily="50" charset="-18"/>
              </a:rPr>
              <a:t>- </a:t>
            </a:r>
            <a:r>
              <a:rPr lang="cs-CZ" sz="2000" b="1" dirty="0">
                <a:latin typeface="Juvenis" panose="02000503080000020004" pitchFamily="50" charset="-18"/>
              </a:rPr>
              <a:t>osvědčené aktivity: </a:t>
            </a:r>
            <a:r>
              <a:rPr lang="cs-CZ" sz="2000" dirty="0">
                <a:latin typeface="Juvenis" panose="02000503080000020004" pitchFamily="50" charset="-18"/>
              </a:rPr>
              <a:t>závody koloběžek, jízda zručnosti pro kola, </a:t>
            </a:r>
            <a:r>
              <a:rPr lang="cs-CZ" sz="2000" dirty="0" err="1">
                <a:latin typeface="Juvenis" panose="02000503080000020004" pitchFamily="50" charset="-18"/>
              </a:rPr>
              <a:t>cyklozávod</a:t>
            </a:r>
            <a:r>
              <a:rPr lang="cs-CZ" sz="2000" dirty="0">
                <a:latin typeface="Juvenis" panose="02000503080000020004" pitchFamily="50" charset="-18"/>
              </a:rPr>
              <a:t> učitelů, výpočet ušetřených emisí skleníkových plynů, průzkum způsoby dopravy žáků do školy, mapován nebezpečných míst v okolí školy (pro pěší či cyklisty), budování přístřešku pro kola</a:t>
            </a:r>
          </a:p>
          <a:p>
            <a:endParaRPr lang="cs-CZ" sz="2000" dirty="0">
              <a:latin typeface="Juvenis" panose="02000503080000020004" pitchFamily="50" charset="-18"/>
            </a:endParaRPr>
          </a:p>
          <a:p>
            <a:r>
              <a:rPr lang="cs-CZ" sz="2000" dirty="0">
                <a:latin typeface="Juvenis" panose="02000503080000020004" pitchFamily="50" charset="-18"/>
                <a:hlinkClick r:id="rId2"/>
              </a:rPr>
              <a:t>https://www.youtube.com/watch?v=1cBxFr-rL4c&amp;t=93s</a:t>
            </a:r>
            <a:r>
              <a:rPr lang="cs-CZ" sz="2000" dirty="0">
                <a:latin typeface="Juvenis" panose="02000503080000020004" pitchFamily="50" charset="-1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724995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053C532-B2A0-4D1A-A1AC-68B0789FC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ABAE485-1601-4796-96AF-C240C5A352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9727"/>
            <a:ext cx="9144000" cy="5118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0204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04DA5A-006D-4FED-B19B-7590B5C14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D777441-2DD6-4D5C-B1C9-06849AD026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0101"/>
            <a:ext cx="9144000" cy="439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3788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DAFE5CF2-A2A2-4715-BC92-D1F00E9269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068" y="947957"/>
            <a:ext cx="6912528" cy="518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2105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050916-12DE-426F-B3FA-D9E41C334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8ED90EE-DF1C-482D-B24D-790C079237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5147"/>
            <a:ext cx="9144000" cy="468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724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2021,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-7815" y="1580429"/>
            <a:ext cx="8868872" cy="26472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/>
            <a:r>
              <a:rPr lang="cs-CZ" sz="36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ANO </a:t>
            </a:r>
            <a:r>
              <a:rPr lang="cs-CZ" sz="3600" b="1" dirty="0">
                <a:latin typeface="Juvenis Light" panose="02000503080000020004" pitchFamily="50" charset="0"/>
              </a:rPr>
              <a:t>nebo</a:t>
            </a:r>
            <a:r>
              <a:rPr lang="cs-CZ" sz="36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 NE? </a:t>
            </a:r>
          </a:p>
          <a:p>
            <a:pPr marL="288000" algn="l"/>
            <a:endParaRPr lang="cs-CZ" sz="3600" b="1" dirty="0">
              <a:solidFill>
                <a:srgbClr val="F0037F"/>
              </a:solidFill>
              <a:latin typeface="Juvenis" panose="02000503080000020004" pitchFamily="50" charset="-18"/>
            </a:endParaRPr>
          </a:p>
          <a:p>
            <a:pPr lvl="0"/>
            <a:r>
              <a:rPr lang="cs-CZ" dirty="0">
                <a:latin typeface="Juvenis" panose="02000503080000020004" pitchFamily="50" charset="-18"/>
              </a:rPr>
              <a:t>Téměř polovina Čechů a Češek stále zpochybňuje </a:t>
            </a:r>
          </a:p>
          <a:p>
            <a:pPr lvl="0"/>
            <a:r>
              <a:rPr lang="cs-CZ" dirty="0">
                <a:latin typeface="Juvenis" panose="02000503080000020004" pitchFamily="50" charset="-18"/>
              </a:rPr>
              <a:t>existenci člověkem způsobené změny klimatu.</a:t>
            </a:r>
          </a:p>
          <a:p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  <p:sp>
        <p:nvSpPr>
          <p:cNvPr id="8" name="Podnadpis 2">
            <a:extLst>
              <a:ext uri="{FF2B5EF4-FFF2-40B4-BE49-F238E27FC236}">
                <a16:creationId xmlns:a16="http://schemas.microsoft.com/office/drawing/2014/main" id="{884804B3-14D1-46A1-B1B3-D84FF316E9B9}"/>
              </a:ext>
            </a:extLst>
          </p:cNvPr>
          <p:cNvSpPr txBox="1">
            <a:spLocks/>
          </p:cNvSpPr>
          <p:nvPr/>
        </p:nvSpPr>
        <p:spPr>
          <a:xfrm>
            <a:off x="119084" y="5324678"/>
            <a:ext cx="9144000" cy="5909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200" dirty="0">
                <a:latin typeface="Juvenis" panose="02000503080000020004" pitchFamily="50" charset="-18"/>
              </a:rPr>
              <a:t>Zdroj: KRAJHANZL, J. </a:t>
            </a:r>
            <a:r>
              <a:rPr lang="cs-CZ" sz="1200" i="1" dirty="0">
                <a:latin typeface="Juvenis" panose="02000503080000020004" pitchFamily="50" charset="-18"/>
              </a:rPr>
              <a:t>a kol</a:t>
            </a:r>
            <a:r>
              <a:rPr lang="cs-CZ" sz="1200" dirty="0">
                <a:latin typeface="Juvenis" panose="02000503080000020004" pitchFamily="50" charset="-18"/>
              </a:rPr>
              <a:t>., 2021. </a:t>
            </a:r>
            <a:r>
              <a:rPr lang="cs-CZ" sz="1200" i="1" dirty="0">
                <a:latin typeface="Juvenis" panose="02000503080000020004" pitchFamily="50" charset="-18"/>
              </a:rPr>
              <a:t>Česká veřejnost a změna klimatu</a:t>
            </a:r>
            <a:r>
              <a:rPr lang="cs-CZ" sz="1200" dirty="0">
                <a:latin typeface="Juvenis" panose="02000503080000020004" pitchFamily="50" charset="-18"/>
              </a:rPr>
              <a:t>. Katedra environmentálních studií Fakulty sociálních studií MU, Green </a:t>
            </a:r>
            <a:r>
              <a:rPr lang="cs-CZ" sz="1200" dirty="0" err="1">
                <a:latin typeface="Juvenis" panose="02000503080000020004" pitchFamily="50" charset="-18"/>
              </a:rPr>
              <a:t>Dock</a:t>
            </a:r>
            <a:r>
              <a:rPr lang="cs-CZ" sz="1200" dirty="0">
                <a:latin typeface="Juvenis" panose="02000503080000020004" pitchFamily="50" charset="-18"/>
              </a:rPr>
              <a:t>, </a:t>
            </a:r>
            <a:r>
              <a:rPr lang="cs-CZ" sz="1200" dirty="0">
                <a:latin typeface="Juvenis" panose="02000503080000020004" pitchFamily="50" charset="-18"/>
                <a:hlinkClick r:id="rId5"/>
              </a:rPr>
              <a:t>https://enviro.fss.muni.cz/ceskeklima2021</a:t>
            </a:r>
            <a:r>
              <a:rPr lang="cs-CZ" sz="1200" dirty="0">
                <a:latin typeface="Juvenis" panose="02000503080000020004" pitchFamily="50" charset="-18"/>
              </a:rPr>
              <a:t> </a:t>
            </a:r>
            <a:endParaRPr lang="cs-CZ" sz="1200" b="1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465816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DE0D67A9-9E30-49F8-8EA6-B7635CFD5E3A}"/>
              </a:ext>
            </a:extLst>
          </p:cNvPr>
          <p:cNvSpPr/>
          <p:nvPr/>
        </p:nvSpPr>
        <p:spPr>
          <a:xfrm>
            <a:off x="478172" y="577651"/>
            <a:ext cx="76255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/>
            <a:r>
              <a:rPr lang="cs-CZ" sz="36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Osvědčené infomační zdroje: </a:t>
            </a:r>
            <a:endParaRPr lang="cs-CZ" sz="3600" dirty="0"/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B8F09942-7403-4C30-A2B1-19641B5FB164}"/>
              </a:ext>
            </a:extLst>
          </p:cNvPr>
          <p:cNvSpPr/>
          <p:nvPr/>
        </p:nvSpPr>
        <p:spPr>
          <a:xfrm>
            <a:off x="817927" y="2471682"/>
            <a:ext cx="678249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FAKTA O KLIMATU, webová stránka</a:t>
            </a:r>
            <a:br>
              <a:rPr lang="cs-CZ" sz="2400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cs-CZ" sz="2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cs-CZ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- </a:t>
            </a:r>
            <a:r>
              <a:rPr lang="cs-CZ" dirty="0">
                <a:latin typeface="Juvenis" panose="02000503080000020004" pitchFamily="50" charset="-18"/>
              </a:rPr>
              <a:t>přehledné </a:t>
            </a:r>
            <a:r>
              <a:rPr lang="cs-CZ" dirty="0" err="1">
                <a:latin typeface="Juvenis" panose="02000503080000020004" pitchFamily="50" charset="-18"/>
              </a:rPr>
              <a:t>infografiky</a:t>
            </a:r>
            <a:br>
              <a:rPr lang="cs-CZ" dirty="0">
                <a:latin typeface="Juvenis" panose="02000503080000020004" pitchFamily="50" charset="-18"/>
              </a:rPr>
            </a:br>
            <a:br>
              <a:rPr lang="cs-CZ" dirty="0">
                <a:latin typeface="Juvenis" panose="02000503080000020004" pitchFamily="50" charset="-18"/>
              </a:rPr>
            </a:br>
            <a:r>
              <a:rPr lang="cs-CZ" dirty="0">
                <a:latin typeface="Juvenis" panose="02000503080000020004" pitchFamily="50" charset="-18"/>
              </a:rPr>
              <a:t>- sekce pro učitele</a:t>
            </a:r>
            <a:br>
              <a:rPr lang="cs-CZ" dirty="0">
                <a:latin typeface="Juvenis" panose="02000503080000020004" pitchFamily="50" charset="-18"/>
              </a:rPr>
            </a:br>
            <a:br>
              <a:rPr lang="cs-CZ" dirty="0">
                <a:latin typeface="Juvenis" panose="02000503080000020004" pitchFamily="50" charset="-18"/>
              </a:rPr>
            </a:br>
            <a:r>
              <a:rPr lang="cs-CZ" dirty="0">
                <a:latin typeface="Juvenis" panose="02000503080000020004" pitchFamily="50" charset="-18"/>
              </a:rPr>
              <a:t>- poctivá a aktuální práce s daty</a:t>
            </a:r>
            <a:br>
              <a:rPr lang="cs-CZ" sz="2400" dirty="0">
                <a:latin typeface="Juvenis" panose="02000503080000020004" pitchFamily="50" charset="-18"/>
              </a:rPr>
            </a:br>
            <a:br>
              <a:rPr lang="cs-CZ" sz="2400" dirty="0">
                <a:latin typeface="Juvenis" panose="02000503080000020004" pitchFamily="50" charset="-18"/>
              </a:rPr>
            </a:br>
            <a:r>
              <a:rPr lang="cs-CZ" sz="2400" dirty="0">
                <a:latin typeface="Juvenis" panose="02000503080000020004" pitchFamily="50" charset="-18"/>
              </a:rPr>
              <a:t> 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  <a:hlinkClick r:id="rId2"/>
              </a:rPr>
              <a:t>www.faktaoklimatu.cz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71036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DE0D67A9-9E30-49F8-8EA6-B7635CFD5E3A}"/>
              </a:ext>
            </a:extLst>
          </p:cNvPr>
          <p:cNvSpPr/>
          <p:nvPr/>
        </p:nvSpPr>
        <p:spPr>
          <a:xfrm>
            <a:off x="478172" y="577651"/>
            <a:ext cx="76255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/>
            <a:r>
              <a:rPr lang="cs-CZ" sz="36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Osvědčené infomační zdroje: </a:t>
            </a:r>
            <a:endParaRPr lang="cs-CZ" sz="3600" dirty="0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E7975335-33EE-45B5-91B6-C5C81F785CCB}"/>
              </a:ext>
            </a:extLst>
          </p:cNvPr>
          <p:cNvSpPr/>
          <p:nvPr/>
        </p:nvSpPr>
        <p:spPr>
          <a:xfrm>
            <a:off x="553673" y="2336970"/>
            <a:ext cx="8036654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KLIMA SE MĚNÍ – A CO MY? (aneb proč a jak se učit o změně klimatu), metodická publikace </a:t>
            </a:r>
            <a:br>
              <a:rPr lang="cs-CZ" sz="2000" dirty="0">
                <a:latin typeface="Juvenis Light" panose="02000503080000020004" pitchFamily="50" charset="0"/>
              </a:rPr>
            </a:br>
            <a:br>
              <a:rPr lang="cs-CZ" sz="2000" dirty="0">
                <a:latin typeface="Juvenis Light" panose="02000503080000020004" pitchFamily="50" charset="0"/>
              </a:rPr>
            </a:br>
            <a:r>
              <a:rPr lang="cs-CZ" dirty="0">
                <a:latin typeface="Juvenis" panose="02000503080000020004" pitchFamily="50" charset="-18"/>
              </a:rPr>
              <a:t>- srozumitelně a jednoduše zpracované</a:t>
            </a:r>
            <a:br>
              <a:rPr lang="cs-CZ" dirty="0">
                <a:latin typeface="Juvenis" panose="02000503080000020004" pitchFamily="50" charset="-18"/>
              </a:rPr>
            </a:br>
            <a:br>
              <a:rPr lang="cs-CZ" dirty="0">
                <a:latin typeface="Juvenis" panose="02000503080000020004" pitchFamily="50" charset="-18"/>
              </a:rPr>
            </a:br>
            <a:r>
              <a:rPr lang="cs-CZ" dirty="0">
                <a:latin typeface="Juvenis" panose="02000503080000020004" pitchFamily="50" charset="-18"/>
              </a:rPr>
              <a:t>- jasně vypíchnuté, na co se zaměřit</a:t>
            </a:r>
            <a:br>
              <a:rPr lang="cs-CZ" dirty="0">
                <a:latin typeface="Juvenis" panose="02000503080000020004" pitchFamily="50" charset="-18"/>
              </a:rPr>
            </a:br>
            <a:br>
              <a:rPr lang="cs-CZ" dirty="0">
                <a:latin typeface="Juvenis" panose="02000503080000020004" pitchFamily="50" charset="-18"/>
              </a:rPr>
            </a:br>
            <a:r>
              <a:rPr lang="cs-CZ" dirty="0">
                <a:latin typeface="Juvenis" panose="02000503080000020004" pitchFamily="50" charset="-18"/>
              </a:rPr>
              <a:t>- velmi aktuální vhled do vzdělávací situace v ČR</a:t>
            </a:r>
            <a:br>
              <a:rPr lang="cs-CZ" dirty="0">
                <a:latin typeface="Juvenis" panose="02000503080000020004" pitchFamily="50" charset="-18"/>
              </a:rPr>
            </a:br>
            <a:br>
              <a:rPr lang="cs-CZ" dirty="0">
                <a:latin typeface="Juvenis" panose="02000503080000020004" pitchFamily="50" charset="-18"/>
              </a:rPr>
            </a:br>
            <a:r>
              <a:rPr lang="cs-CZ" dirty="0">
                <a:latin typeface="Juvenis" panose="02000503080000020004" pitchFamily="50" charset="-18"/>
              </a:rPr>
              <a:t>- pracuje s koncepty moderního vzdělávání (rozvoj kompetencí atd.)</a:t>
            </a:r>
            <a:br>
              <a:rPr lang="cs-CZ" dirty="0">
                <a:latin typeface="Juvenis" panose="02000503080000020004" pitchFamily="50" charset="-18"/>
              </a:rPr>
            </a:br>
            <a:br>
              <a:rPr lang="cs-CZ" dirty="0">
                <a:latin typeface="Juvenis" panose="02000503080000020004" pitchFamily="50" charset="-18"/>
              </a:rPr>
            </a:br>
            <a:r>
              <a:rPr lang="cs-CZ" dirty="0">
                <a:latin typeface="Juvenis" panose="02000503080000020004" pitchFamily="50" charset="-18"/>
              </a:rPr>
              <a:t>ke stažení na webu MŽP: </a:t>
            </a:r>
            <a:r>
              <a:rPr lang="cs-CZ" sz="1100" dirty="0">
                <a:latin typeface="Juvenis" panose="02000503080000020004" pitchFamily="50" charset="-18"/>
                <a:hlinkClick r:id="rId2"/>
              </a:rPr>
              <a:t>https://www.mzp.cz/C1257458002F0DC7/cz/zmena_klima_publikace/$FILE/OFDN-KLIMA_SE_MENI-21092021.pdf</a:t>
            </a:r>
            <a:r>
              <a:rPr lang="cs-CZ" sz="1100" dirty="0">
                <a:latin typeface="Juvenis" panose="02000503080000020004" pitchFamily="50" charset="-18"/>
              </a:rPr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03405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DE0D67A9-9E30-49F8-8EA6-B7635CFD5E3A}"/>
              </a:ext>
            </a:extLst>
          </p:cNvPr>
          <p:cNvSpPr/>
          <p:nvPr/>
        </p:nvSpPr>
        <p:spPr>
          <a:xfrm>
            <a:off x="478172" y="577651"/>
            <a:ext cx="76255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/>
            <a:r>
              <a:rPr lang="cs-CZ" sz="36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Osvědčené infomační zdroje: </a:t>
            </a:r>
            <a:endParaRPr lang="cs-CZ" sz="3600" dirty="0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5ECD502B-DD1C-45C5-80E6-95815C0FFE09}"/>
              </a:ext>
            </a:extLst>
          </p:cNvPr>
          <p:cNvSpPr/>
          <p:nvPr/>
        </p:nvSpPr>
        <p:spPr>
          <a:xfrm>
            <a:off x="771787" y="2896342"/>
            <a:ext cx="837221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KLIMATICKÁ ZMĚNA, online kurz pro pedagogy </a:t>
            </a:r>
            <a:br>
              <a:rPr lang="cs-CZ" sz="3600" dirty="0">
                <a:latin typeface="Juvenis Light" panose="02000503080000020004" pitchFamily="50" charset="0"/>
              </a:rPr>
            </a:br>
            <a:br>
              <a:rPr lang="cs-CZ" dirty="0">
                <a:latin typeface="Juvenis" panose="02000503080000020004" pitchFamily="50" charset="-18"/>
              </a:rPr>
            </a:br>
            <a:r>
              <a:rPr lang="cs-CZ" dirty="0">
                <a:latin typeface="Juvenis" panose="02000503080000020004" pitchFamily="50" charset="-18"/>
              </a:rPr>
              <a:t>- kurz je zdarma</a:t>
            </a:r>
            <a:br>
              <a:rPr lang="cs-CZ" dirty="0">
                <a:latin typeface="Juvenis" panose="02000503080000020004" pitchFamily="50" charset="-18"/>
              </a:rPr>
            </a:br>
            <a:br>
              <a:rPr lang="cs-CZ" dirty="0">
                <a:latin typeface="Juvenis" panose="02000503080000020004" pitchFamily="50" charset="-18"/>
              </a:rPr>
            </a:br>
            <a:r>
              <a:rPr lang="cs-CZ" dirty="0">
                <a:latin typeface="Juvenis" panose="02000503080000020004" pitchFamily="50" charset="-18"/>
              </a:rPr>
              <a:t>- online verze (lze studovat průběžně)</a:t>
            </a:r>
            <a:br>
              <a:rPr lang="cs-CZ" dirty="0">
                <a:latin typeface="Juvenis" panose="02000503080000020004" pitchFamily="50" charset="-18"/>
              </a:rPr>
            </a:br>
            <a:br>
              <a:rPr lang="cs-CZ" dirty="0">
                <a:latin typeface="Juvenis" panose="02000503080000020004" pitchFamily="50" charset="-18"/>
              </a:rPr>
            </a:br>
            <a:r>
              <a:rPr lang="cs-CZ" dirty="0">
                <a:latin typeface="Juvenis" panose="02000503080000020004" pitchFamily="50" charset="-18"/>
              </a:rPr>
              <a:t>dostupné na webu Člověka v tísni: </a:t>
            </a:r>
            <a:r>
              <a:rPr lang="cs-CZ" dirty="0">
                <a:latin typeface="Juvenis" panose="02000503080000020004" pitchFamily="50" charset="-18"/>
                <a:hlinkClick r:id="rId2"/>
              </a:rPr>
              <a:t>https://www.clovekvtisni.cz/co-delame/vzdelavaci-program-varianty/kurzy-pro-ucitele/klimaticka-zmena-online-kurz-pro-pedagogy-106c</a:t>
            </a:r>
            <a:r>
              <a:rPr lang="cs-CZ" dirty="0">
                <a:latin typeface="Juvenis" panose="02000503080000020004" pitchFamily="50" charset="-18"/>
              </a:rPr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0891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2021,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-7815" y="1580429"/>
            <a:ext cx="8868872" cy="26472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/>
            <a:r>
              <a:rPr lang="cs-CZ" sz="36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NE</a:t>
            </a:r>
          </a:p>
          <a:p>
            <a:pPr marL="288000" algn="l"/>
            <a:endParaRPr lang="cs-CZ" sz="3600" b="1" dirty="0">
              <a:solidFill>
                <a:srgbClr val="F0037F"/>
              </a:solidFill>
              <a:latin typeface="Juvenis" panose="02000503080000020004" pitchFamily="50" charset="-18"/>
            </a:endParaRPr>
          </a:p>
          <a:p>
            <a:pPr lvl="0"/>
            <a:r>
              <a:rPr lang="cs-CZ" dirty="0">
                <a:latin typeface="Juvenis" panose="02000503080000020004" pitchFamily="50" charset="-18"/>
              </a:rPr>
              <a:t>Téměř polovina Čechů a Češek stále zpochybňuje </a:t>
            </a:r>
          </a:p>
          <a:p>
            <a:pPr lvl="0"/>
            <a:r>
              <a:rPr lang="cs-CZ" dirty="0">
                <a:latin typeface="Juvenis" panose="02000503080000020004" pitchFamily="50" charset="-18"/>
              </a:rPr>
              <a:t>existenci člověkem způsobené změny klimatu.</a:t>
            </a:r>
          </a:p>
          <a:p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  <p:sp>
        <p:nvSpPr>
          <p:cNvPr id="8" name="Podnadpis 2">
            <a:extLst>
              <a:ext uri="{FF2B5EF4-FFF2-40B4-BE49-F238E27FC236}">
                <a16:creationId xmlns:a16="http://schemas.microsoft.com/office/drawing/2014/main" id="{884804B3-14D1-46A1-B1B3-D84FF316E9B9}"/>
              </a:ext>
            </a:extLst>
          </p:cNvPr>
          <p:cNvSpPr txBox="1">
            <a:spLocks/>
          </p:cNvSpPr>
          <p:nvPr/>
        </p:nvSpPr>
        <p:spPr>
          <a:xfrm>
            <a:off x="119084" y="5324678"/>
            <a:ext cx="9144000" cy="5909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200" dirty="0">
                <a:latin typeface="Juvenis" panose="02000503080000020004" pitchFamily="50" charset="-18"/>
              </a:rPr>
              <a:t>Zdroj: KRAJHANZL, J. </a:t>
            </a:r>
            <a:r>
              <a:rPr lang="cs-CZ" sz="1200" i="1" dirty="0">
                <a:latin typeface="Juvenis" panose="02000503080000020004" pitchFamily="50" charset="-18"/>
              </a:rPr>
              <a:t>a kol</a:t>
            </a:r>
            <a:r>
              <a:rPr lang="cs-CZ" sz="1200" dirty="0">
                <a:latin typeface="Juvenis" panose="02000503080000020004" pitchFamily="50" charset="-18"/>
              </a:rPr>
              <a:t>., 2021. </a:t>
            </a:r>
            <a:r>
              <a:rPr lang="cs-CZ" sz="1200" i="1" dirty="0">
                <a:latin typeface="Juvenis" panose="02000503080000020004" pitchFamily="50" charset="-18"/>
              </a:rPr>
              <a:t>Česká veřejnost a změna klimatu</a:t>
            </a:r>
            <a:r>
              <a:rPr lang="cs-CZ" sz="1200" dirty="0">
                <a:latin typeface="Juvenis" panose="02000503080000020004" pitchFamily="50" charset="-18"/>
              </a:rPr>
              <a:t>. Katedra environmentálních studií Fakulty sociálních studií MU, Green </a:t>
            </a:r>
            <a:r>
              <a:rPr lang="cs-CZ" sz="1200" dirty="0" err="1">
                <a:latin typeface="Juvenis" panose="02000503080000020004" pitchFamily="50" charset="-18"/>
              </a:rPr>
              <a:t>Dock</a:t>
            </a:r>
            <a:r>
              <a:rPr lang="cs-CZ" sz="1200" dirty="0">
                <a:latin typeface="Juvenis" panose="02000503080000020004" pitchFamily="50" charset="-18"/>
              </a:rPr>
              <a:t>, </a:t>
            </a:r>
            <a:r>
              <a:rPr lang="cs-CZ" sz="1200" dirty="0">
                <a:latin typeface="Juvenis" panose="02000503080000020004" pitchFamily="50" charset="-18"/>
                <a:hlinkClick r:id="rId5"/>
              </a:rPr>
              <a:t>https://enviro.fss.muni.cz/ceskeklima2021</a:t>
            </a:r>
            <a:r>
              <a:rPr lang="cs-CZ" sz="1200" dirty="0">
                <a:latin typeface="Juvenis" panose="02000503080000020004" pitchFamily="50" charset="-18"/>
              </a:rPr>
              <a:t> </a:t>
            </a:r>
            <a:endParaRPr lang="cs-CZ" sz="1200" b="1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70827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2021,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15" y="6104544"/>
            <a:ext cx="9144000" cy="50738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453005" y="1580429"/>
            <a:ext cx="8408051" cy="26472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/>
            <a:r>
              <a:rPr lang="cs-CZ" sz="36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ANO </a:t>
            </a:r>
            <a:r>
              <a:rPr lang="cs-CZ" sz="3600" b="1" dirty="0">
                <a:latin typeface="Juvenis Light" panose="02000503080000020004" pitchFamily="50" charset="0"/>
              </a:rPr>
              <a:t>nebo</a:t>
            </a:r>
            <a:r>
              <a:rPr lang="cs-CZ" sz="36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 NE? </a:t>
            </a:r>
          </a:p>
          <a:p>
            <a:pPr marL="288000" algn="l"/>
            <a:endParaRPr lang="cs-CZ" b="1" dirty="0">
              <a:solidFill>
                <a:srgbClr val="F0037F"/>
              </a:solidFill>
              <a:latin typeface="Juvenis" panose="02000503080000020004" pitchFamily="50" charset="-18"/>
            </a:endParaRPr>
          </a:p>
          <a:p>
            <a:pPr lvl="0"/>
            <a:r>
              <a:rPr lang="cs-CZ" dirty="0">
                <a:latin typeface="Juvenis" panose="02000503080000020004" pitchFamily="50" charset="-18"/>
              </a:rPr>
              <a:t>Čeští středoškoláci a středoškolačky považují </a:t>
            </a:r>
          </a:p>
          <a:p>
            <a:pPr lvl="0"/>
            <a:r>
              <a:rPr lang="cs-CZ" dirty="0">
                <a:latin typeface="Juvenis" panose="02000503080000020004" pitchFamily="50" charset="-18"/>
              </a:rPr>
              <a:t>změnu klimatu za největší globální problém </a:t>
            </a:r>
          </a:p>
          <a:p>
            <a:pPr lvl="0"/>
            <a:r>
              <a:rPr lang="cs-CZ" dirty="0">
                <a:latin typeface="Juvenis" panose="02000503080000020004" pitchFamily="50" charset="-18"/>
              </a:rPr>
              <a:t>(větší než pandemii covidu-19, terorismus…).</a:t>
            </a:r>
          </a:p>
          <a:p>
            <a:pPr marL="288000" algn="l"/>
            <a:endParaRPr lang="cs-CZ" sz="3600" b="1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8B824BFB-4534-4FCB-A292-8A8FB030DC16}"/>
              </a:ext>
            </a:extLst>
          </p:cNvPr>
          <p:cNvSpPr txBox="1"/>
          <p:nvPr/>
        </p:nvSpPr>
        <p:spPr>
          <a:xfrm>
            <a:off x="227077" y="4848436"/>
            <a:ext cx="867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>
                <a:latin typeface="Juvenis" panose="02000503080000020004" pitchFamily="50" charset="-18"/>
              </a:rPr>
              <a:t>Zdroj: ČLOVĚK V TÍSNI, O. P. S., 2020b. </a:t>
            </a:r>
            <a:r>
              <a:rPr lang="cs-CZ" sz="1200" i="1" dirty="0">
                <a:latin typeface="Juvenis" panose="02000503080000020004" pitchFamily="50" charset="-18"/>
              </a:rPr>
              <a:t>Vzdělávací program JSNS: Závěrečná zpráva z dotazníkového šetření na středních školách v roce 2020. Srovnání s roky 2009, 2012, 2014 a 2017. </a:t>
            </a:r>
            <a:r>
              <a:rPr lang="cs-CZ" sz="1200" dirty="0">
                <a:latin typeface="Juvenis" panose="02000503080000020004" pitchFamily="50" charset="-18"/>
              </a:rPr>
              <a:t>Praha: Člověk v tísni, o.p.s., Brno: </a:t>
            </a:r>
            <a:r>
              <a:rPr lang="cs-CZ" sz="1200" dirty="0" err="1">
                <a:latin typeface="Juvenis" panose="02000503080000020004" pitchFamily="50" charset="-18"/>
              </a:rPr>
              <a:t>Focus</a:t>
            </a:r>
            <a:r>
              <a:rPr lang="cs-CZ" sz="1200" dirty="0">
                <a:latin typeface="Juvenis" panose="02000503080000020004" pitchFamily="50" charset="-18"/>
              </a:rPr>
              <a:t> – </a:t>
            </a:r>
            <a:r>
              <a:rPr lang="cs-CZ" sz="1200" dirty="0" err="1">
                <a:latin typeface="Juvenis" panose="02000503080000020004" pitchFamily="50" charset="-18"/>
              </a:rPr>
              <a:t>Social</a:t>
            </a:r>
            <a:r>
              <a:rPr lang="cs-CZ" sz="1200" dirty="0">
                <a:latin typeface="Juvenis" panose="02000503080000020004" pitchFamily="50" charset="-18"/>
              </a:rPr>
              <a:t> </a:t>
            </a:r>
            <a:r>
              <a:rPr lang="cs-CZ" sz="1200" dirty="0" err="1">
                <a:latin typeface="Juvenis" panose="02000503080000020004" pitchFamily="50" charset="-18"/>
              </a:rPr>
              <a:t>Research</a:t>
            </a:r>
            <a:r>
              <a:rPr lang="cs-CZ" sz="1200" dirty="0">
                <a:latin typeface="Juvenis" panose="02000503080000020004" pitchFamily="50" charset="-18"/>
              </a:rPr>
              <a:t> and Marketing. Dostupné z: https://www.jsns.cz/ nove/projekty/</a:t>
            </a:r>
            <a:r>
              <a:rPr lang="cs-CZ" sz="1200" dirty="0" err="1">
                <a:latin typeface="Juvenis" panose="02000503080000020004" pitchFamily="50" charset="-18"/>
              </a:rPr>
              <a:t>pruzkumy-setreni</a:t>
            </a:r>
            <a:r>
              <a:rPr lang="cs-CZ" sz="1200" dirty="0">
                <a:latin typeface="Juvenis" panose="02000503080000020004" pitchFamily="50" charset="-18"/>
              </a:rPr>
              <a:t>/jeden-svet-na-skolach-v-cr-2020_komplet-priloha_v4_po-kor.pdf?fbclid=IwAR1cE8Lg2d5ogsLuXdIcbdwr2vvT-m9HhjM21cBUutgAQDKCqGX7ey-lqT8#_ga=2.212674388.1528762036.1611088894- 1544273804.1611088894 [Stránky navštíveny 18. 2. 2021]. </a:t>
            </a:r>
          </a:p>
        </p:txBody>
      </p:sp>
    </p:spTree>
    <p:extLst>
      <p:ext uri="{BB962C8B-B14F-4D97-AF65-F5344CB8AC3E}">
        <p14:creationId xmlns:p14="http://schemas.microsoft.com/office/powerpoint/2010/main" val="2571387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2021,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453005" y="1580429"/>
            <a:ext cx="8408051" cy="26472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/>
            <a:r>
              <a:rPr lang="cs-CZ" sz="36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ANO</a:t>
            </a:r>
          </a:p>
          <a:p>
            <a:pPr marL="288000" algn="l"/>
            <a:endParaRPr lang="cs-CZ" sz="3600" b="1" dirty="0">
              <a:solidFill>
                <a:srgbClr val="F0037F"/>
              </a:solidFill>
              <a:latin typeface="Juvenis" panose="02000503080000020004" pitchFamily="50" charset="-18"/>
            </a:endParaRPr>
          </a:p>
          <a:p>
            <a:pPr lvl="0"/>
            <a:r>
              <a:rPr lang="cs-CZ" dirty="0">
                <a:latin typeface="Juvenis" panose="02000503080000020004" pitchFamily="50" charset="-18"/>
              </a:rPr>
              <a:t>Čeští středoškoláci a středoškolačky považují </a:t>
            </a:r>
          </a:p>
          <a:p>
            <a:pPr lvl="0"/>
            <a:r>
              <a:rPr lang="cs-CZ" dirty="0">
                <a:latin typeface="Juvenis" panose="02000503080000020004" pitchFamily="50" charset="-18"/>
              </a:rPr>
              <a:t>změnu klimatu za největší globální problém </a:t>
            </a:r>
          </a:p>
          <a:p>
            <a:pPr lvl="0"/>
            <a:r>
              <a:rPr lang="cs-CZ" dirty="0">
                <a:latin typeface="Juvenis" panose="02000503080000020004" pitchFamily="50" charset="-18"/>
              </a:rPr>
              <a:t>(větší než pandemii covidu-19, terorismus…).</a:t>
            </a:r>
          </a:p>
          <a:p>
            <a:pPr marL="288000" algn="l"/>
            <a:endParaRPr lang="cs-CZ" sz="3600" b="1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  <p:sp>
        <p:nvSpPr>
          <p:cNvPr id="12" name="TextovéPole 11">
            <a:extLst>
              <a:ext uri="{FF2B5EF4-FFF2-40B4-BE49-F238E27FC236}">
                <a16:creationId xmlns:a16="http://schemas.microsoft.com/office/drawing/2014/main" id="{727789E3-871D-4E1E-AABD-92863278E76D}"/>
              </a:ext>
            </a:extLst>
          </p:cNvPr>
          <p:cNvSpPr txBox="1"/>
          <p:nvPr/>
        </p:nvSpPr>
        <p:spPr>
          <a:xfrm>
            <a:off x="234892" y="5066510"/>
            <a:ext cx="867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>
                <a:latin typeface="Juvenis" panose="02000503080000020004" pitchFamily="50" charset="-18"/>
              </a:rPr>
              <a:t>Zdroj: ČLOVĚK V TÍSNI, O. P. S., 2020b. </a:t>
            </a:r>
            <a:r>
              <a:rPr lang="cs-CZ" sz="1200" i="1" dirty="0">
                <a:latin typeface="Juvenis" panose="02000503080000020004" pitchFamily="50" charset="-18"/>
              </a:rPr>
              <a:t>Vzdělávací program JSNS: Závěrečná zpráva z dotazníkového šetření na středních školách v roce 2020. Srovnání s roky 2009, 2012, 2014 a 2017. </a:t>
            </a:r>
            <a:r>
              <a:rPr lang="cs-CZ" sz="1200" dirty="0">
                <a:latin typeface="Juvenis" panose="02000503080000020004" pitchFamily="50" charset="-18"/>
              </a:rPr>
              <a:t>Praha: Člověk v tísni, o.p.s., Brno: </a:t>
            </a:r>
            <a:r>
              <a:rPr lang="cs-CZ" sz="1200" dirty="0" err="1">
                <a:latin typeface="Juvenis" panose="02000503080000020004" pitchFamily="50" charset="-18"/>
              </a:rPr>
              <a:t>Focus</a:t>
            </a:r>
            <a:r>
              <a:rPr lang="cs-CZ" sz="1200" dirty="0">
                <a:latin typeface="Juvenis" panose="02000503080000020004" pitchFamily="50" charset="-18"/>
              </a:rPr>
              <a:t> – </a:t>
            </a:r>
            <a:r>
              <a:rPr lang="cs-CZ" sz="1200" dirty="0" err="1">
                <a:latin typeface="Juvenis" panose="02000503080000020004" pitchFamily="50" charset="-18"/>
              </a:rPr>
              <a:t>Social</a:t>
            </a:r>
            <a:r>
              <a:rPr lang="cs-CZ" sz="1200" dirty="0">
                <a:latin typeface="Juvenis" panose="02000503080000020004" pitchFamily="50" charset="-18"/>
              </a:rPr>
              <a:t> </a:t>
            </a:r>
            <a:r>
              <a:rPr lang="cs-CZ" sz="1200" dirty="0" err="1">
                <a:latin typeface="Juvenis" panose="02000503080000020004" pitchFamily="50" charset="-18"/>
              </a:rPr>
              <a:t>Research</a:t>
            </a:r>
            <a:r>
              <a:rPr lang="cs-CZ" sz="1200" dirty="0">
                <a:latin typeface="Juvenis" panose="02000503080000020004" pitchFamily="50" charset="-18"/>
              </a:rPr>
              <a:t> and Marketing. Dostupné z: https://www.jsns.cz/ nove/projekty/</a:t>
            </a:r>
            <a:r>
              <a:rPr lang="cs-CZ" sz="1200" dirty="0" err="1">
                <a:latin typeface="Juvenis" panose="02000503080000020004" pitchFamily="50" charset="-18"/>
              </a:rPr>
              <a:t>pruzkumy-setreni</a:t>
            </a:r>
            <a:r>
              <a:rPr lang="cs-CZ" sz="1200" dirty="0">
                <a:latin typeface="Juvenis" panose="02000503080000020004" pitchFamily="50" charset="-18"/>
              </a:rPr>
              <a:t>/jeden-svet-na-skolach-v-cr-2020_komplet-priloha_v4_po-kor.pdf?fbclid=IwAR1cE8Lg2d5ogsLuXdIcbdwr2vvT-m9HhjM21cBUutgAQDKCqGX7ey-lqT8#_ga=2.212674388.1528762036.1611088894- 1544273804.1611088894 [Stránky navštíveny 18. 2. 2021]. </a:t>
            </a:r>
          </a:p>
        </p:txBody>
      </p:sp>
    </p:spTree>
    <p:extLst>
      <p:ext uri="{BB962C8B-B14F-4D97-AF65-F5344CB8AC3E}">
        <p14:creationId xmlns:p14="http://schemas.microsoft.com/office/powerpoint/2010/main" val="4052038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2021,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461394" y="545384"/>
            <a:ext cx="8408051" cy="26472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algn="l"/>
            <a:endParaRPr lang="cs-CZ" sz="3600" b="1" dirty="0">
              <a:solidFill>
                <a:srgbClr val="F0037F"/>
              </a:solidFill>
              <a:latin typeface="Juvenis" panose="02000503080000020004" pitchFamily="50" charset="-18"/>
            </a:endParaRPr>
          </a:p>
          <a:p>
            <a:pPr lvl="0"/>
            <a:r>
              <a:rPr lang="cs-CZ" sz="4800" b="1" dirty="0">
                <a:solidFill>
                  <a:schemeClr val="accent1">
                    <a:lumMod val="50000"/>
                  </a:schemeClr>
                </a:solidFill>
              </a:rPr>
              <a:t>ANO</a:t>
            </a:r>
            <a:r>
              <a:rPr lang="cs-CZ" sz="4800" dirty="0"/>
              <a:t> nebo </a:t>
            </a:r>
            <a:r>
              <a:rPr lang="cs-CZ" sz="4800" b="1" dirty="0">
                <a:solidFill>
                  <a:schemeClr val="accent1">
                    <a:lumMod val="50000"/>
                  </a:schemeClr>
                </a:solidFill>
              </a:rPr>
              <a:t>NE</a:t>
            </a:r>
            <a:r>
              <a:rPr lang="cs-CZ" sz="4800" dirty="0"/>
              <a:t> ?</a:t>
            </a:r>
          </a:p>
          <a:p>
            <a:pPr lvl="0"/>
            <a:endParaRPr lang="cs-CZ" sz="3600" dirty="0"/>
          </a:p>
          <a:p>
            <a:pPr lvl="0"/>
            <a:r>
              <a:rPr lang="cs-CZ" dirty="0">
                <a:latin typeface="Juvenis" panose="02000503080000020004" pitchFamily="50" charset="-18"/>
              </a:rPr>
              <a:t>Čeští středoškoláci a středoškolačky jsou ochotnější </a:t>
            </a:r>
          </a:p>
          <a:p>
            <a:pPr lvl="0"/>
            <a:r>
              <a:rPr lang="cs-CZ" dirty="0">
                <a:latin typeface="Juvenis" panose="02000503080000020004" pitchFamily="50" charset="-18"/>
              </a:rPr>
              <a:t>zapojit se do ochrany klimatu než jejich zahraniční vrstevníci </a:t>
            </a:r>
          </a:p>
          <a:p>
            <a:pPr lvl="0"/>
            <a:r>
              <a:rPr lang="cs-CZ" dirty="0">
                <a:latin typeface="Juvenis" panose="02000503080000020004" pitchFamily="50" charset="-18"/>
              </a:rPr>
              <a:t>(ze Španělska, Řecka, Turecka, Indie, Ománu). </a:t>
            </a:r>
          </a:p>
          <a:p>
            <a:pPr marL="288000" algn="l"/>
            <a:endParaRPr lang="cs-CZ" sz="3600" b="1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FDB9E0CF-1BE5-4227-892D-A8155621AECF}"/>
              </a:ext>
            </a:extLst>
          </p:cNvPr>
          <p:cNvSpPr/>
          <p:nvPr/>
        </p:nvSpPr>
        <p:spPr>
          <a:xfrm>
            <a:off x="461394" y="5620508"/>
            <a:ext cx="8479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i="1" dirty="0">
                <a:latin typeface="Juvenis" panose="02000503080000020004" pitchFamily="50" charset="-18"/>
              </a:rPr>
              <a:t>Zdroj: LEHNERT, M., FIEDOR, D., FRAJER, J., HERCIK, J. a JUREK, M., 2019. Czech </a:t>
            </a:r>
            <a:r>
              <a:rPr lang="cs-CZ" sz="1200" i="1" dirty="0" err="1">
                <a:latin typeface="Juvenis" panose="02000503080000020004" pitchFamily="50" charset="-18"/>
              </a:rPr>
              <a:t>students</a:t>
            </a:r>
            <a:r>
              <a:rPr lang="cs-CZ" sz="1200" i="1" dirty="0">
                <a:latin typeface="Juvenis" panose="02000503080000020004" pitchFamily="50" charset="-18"/>
              </a:rPr>
              <a:t> and </a:t>
            </a:r>
            <a:r>
              <a:rPr lang="cs-CZ" sz="1200" i="1" dirty="0" err="1">
                <a:latin typeface="Juvenis" panose="02000503080000020004" pitchFamily="50" charset="-18"/>
              </a:rPr>
              <a:t>mitigation</a:t>
            </a:r>
            <a:r>
              <a:rPr lang="cs-CZ" sz="1200" i="1" dirty="0">
                <a:latin typeface="Juvenis" panose="02000503080000020004" pitchFamily="50" charset="-18"/>
              </a:rPr>
              <a:t> </a:t>
            </a:r>
            <a:r>
              <a:rPr lang="cs-CZ" sz="1200" i="1" dirty="0" err="1">
                <a:latin typeface="Juvenis" panose="02000503080000020004" pitchFamily="50" charset="-18"/>
              </a:rPr>
              <a:t>of</a:t>
            </a:r>
            <a:r>
              <a:rPr lang="cs-CZ" sz="1200" i="1" dirty="0">
                <a:latin typeface="Juvenis" panose="02000503080000020004" pitchFamily="50" charset="-18"/>
              </a:rPr>
              <a:t> </a:t>
            </a:r>
            <a:r>
              <a:rPr lang="cs-CZ" sz="1200" i="1" dirty="0" err="1">
                <a:latin typeface="Juvenis" panose="02000503080000020004" pitchFamily="50" charset="-18"/>
              </a:rPr>
              <a:t>global</a:t>
            </a:r>
            <a:r>
              <a:rPr lang="cs-CZ" sz="1200" i="1" dirty="0">
                <a:latin typeface="Juvenis" panose="02000503080000020004" pitchFamily="50" charset="-18"/>
              </a:rPr>
              <a:t> </a:t>
            </a:r>
            <a:r>
              <a:rPr lang="cs-CZ" sz="1200" i="1" dirty="0" err="1">
                <a:latin typeface="Juvenis" panose="02000503080000020004" pitchFamily="50" charset="-18"/>
              </a:rPr>
              <a:t>warming</a:t>
            </a:r>
            <a:r>
              <a:rPr lang="cs-CZ" sz="1200" i="1" dirty="0">
                <a:latin typeface="Juvenis" panose="02000503080000020004" pitchFamily="50" charset="-18"/>
              </a:rPr>
              <a:t>: </a:t>
            </a:r>
            <a:r>
              <a:rPr lang="cs-CZ" sz="1200" i="1" dirty="0" err="1">
                <a:latin typeface="Juvenis" panose="02000503080000020004" pitchFamily="50" charset="-18"/>
              </a:rPr>
              <a:t>beliefs</a:t>
            </a:r>
            <a:r>
              <a:rPr lang="cs-CZ" sz="1200" i="1" dirty="0">
                <a:latin typeface="Juvenis" panose="02000503080000020004" pitchFamily="50" charset="-18"/>
              </a:rPr>
              <a:t> and </a:t>
            </a:r>
            <a:r>
              <a:rPr lang="cs-CZ" sz="1200" i="1" dirty="0" err="1">
                <a:latin typeface="Juvenis" panose="02000503080000020004" pitchFamily="50" charset="-18"/>
              </a:rPr>
              <a:t>willingness</a:t>
            </a:r>
            <a:r>
              <a:rPr lang="cs-CZ" sz="1200" i="1" dirty="0">
                <a:latin typeface="Juvenis" panose="02000503080000020004" pitchFamily="50" charset="-18"/>
              </a:rPr>
              <a:t> to </a:t>
            </a:r>
            <a:r>
              <a:rPr lang="cs-CZ" sz="1200" i="1" dirty="0" err="1">
                <a:latin typeface="Juvenis" panose="02000503080000020004" pitchFamily="50" charset="-18"/>
              </a:rPr>
              <a:t>take</a:t>
            </a:r>
            <a:r>
              <a:rPr lang="cs-CZ" sz="1200" i="1" dirty="0">
                <a:latin typeface="Juvenis" panose="02000503080000020004" pitchFamily="50" charset="-18"/>
              </a:rPr>
              <a:t> </a:t>
            </a:r>
            <a:r>
              <a:rPr lang="cs-CZ" sz="1200" i="1" dirty="0" err="1">
                <a:latin typeface="Juvenis" panose="02000503080000020004" pitchFamily="50" charset="-18"/>
              </a:rPr>
              <a:t>action</a:t>
            </a:r>
            <a:r>
              <a:rPr lang="cs-CZ" sz="1200" i="1" dirty="0">
                <a:latin typeface="Juvenis" panose="02000503080000020004" pitchFamily="50" charset="-18"/>
              </a:rPr>
              <a:t>. </a:t>
            </a:r>
            <a:r>
              <a:rPr lang="cs-CZ" sz="1200" i="1" dirty="0" err="1">
                <a:latin typeface="Juvenis" panose="02000503080000020004" pitchFamily="50" charset="-18"/>
              </a:rPr>
              <a:t>Environmental</a:t>
            </a:r>
            <a:r>
              <a:rPr lang="cs-CZ" sz="1200" i="1" dirty="0">
                <a:latin typeface="Juvenis" panose="02000503080000020004" pitchFamily="50" charset="-18"/>
              </a:rPr>
              <a:t> </a:t>
            </a:r>
            <a:r>
              <a:rPr lang="cs-CZ" sz="1200" i="1" dirty="0" err="1">
                <a:latin typeface="Juvenis" panose="02000503080000020004" pitchFamily="50" charset="-18"/>
              </a:rPr>
              <a:t>Education</a:t>
            </a:r>
            <a:r>
              <a:rPr lang="cs-CZ" sz="1200" i="1" dirty="0">
                <a:latin typeface="Juvenis" panose="02000503080000020004" pitchFamily="50" charset="-18"/>
              </a:rPr>
              <a:t> </a:t>
            </a:r>
            <a:r>
              <a:rPr lang="cs-CZ" sz="1200" i="1" dirty="0" err="1">
                <a:latin typeface="Juvenis" panose="02000503080000020004" pitchFamily="50" charset="-18"/>
              </a:rPr>
              <a:t>Research</a:t>
            </a:r>
            <a:r>
              <a:rPr lang="cs-CZ" sz="1200" i="1" dirty="0">
                <a:latin typeface="Juvenis" panose="02000503080000020004" pitchFamily="50" charset="-18"/>
              </a:rPr>
              <a:t>. 26(6), 864-889.ISSN 1350-4622. Dostupné z: https://doi.org/10.1080/13504622.2019.1694140 </a:t>
            </a:r>
          </a:p>
        </p:txBody>
      </p:sp>
    </p:spTree>
    <p:extLst>
      <p:ext uri="{BB962C8B-B14F-4D97-AF65-F5344CB8AC3E}">
        <p14:creationId xmlns:p14="http://schemas.microsoft.com/office/powerpoint/2010/main" val="1622219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2021,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486561" y="411161"/>
            <a:ext cx="8408051" cy="26472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algn="l"/>
            <a:endParaRPr lang="cs-CZ" sz="3600" b="1" dirty="0">
              <a:solidFill>
                <a:srgbClr val="F0037F"/>
              </a:solidFill>
              <a:latin typeface="Juvenis" panose="02000503080000020004" pitchFamily="50" charset="-18"/>
            </a:endParaRPr>
          </a:p>
          <a:p>
            <a:pPr lvl="0"/>
            <a:r>
              <a:rPr lang="cs-CZ" sz="4800" b="1" dirty="0">
                <a:solidFill>
                  <a:schemeClr val="accent1">
                    <a:lumMod val="50000"/>
                  </a:schemeClr>
                </a:solidFill>
              </a:rPr>
              <a:t>NE</a:t>
            </a:r>
            <a:endParaRPr lang="cs-CZ" sz="4800" dirty="0"/>
          </a:p>
          <a:p>
            <a:pPr lvl="0"/>
            <a:endParaRPr lang="cs-CZ" sz="3600" dirty="0"/>
          </a:p>
          <a:p>
            <a:pPr lvl="0"/>
            <a:r>
              <a:rPr lang="cs-CZ" dirty="0">
                <a:latin typeface="Juvenis" panose="02000503080000020004" pitchFamily="50" charset="-18"/>
              </a:rPr>
              <a:t>Čeští středoškoláci a středoškolačky jsou ochotnější </a:t>
            </a:r>
          </a:p>
          <a:p>
            <a:pPr lvl="0"/>
            <a:r>
              <a:rPr lang="cs-CZ" dirty="0">
                <a:latin typeface="Juvenis" panose="02000503080000020004" pitchFamily="50" charset="-18"/>
              </a:rPr>
              <a:t>zapojit se do ochrany klimatu než jejich zahraniční vrstevníci </a:t>
            </a:r>
          </a:p>
          <a:p>
            <a:pPr lvl="0"/>
            <a:r>
              <a:rPr lang="cs-CZ" dirty="0">
                <a:latin typeface="Juvenis" panose="02000503080000020004" pitchFamily="50" charset="-18"/>
              </a:rPr>
              <a:t>(ze Španělska, Řecka, Turecka, Indie, Ománu). </a:t>
            </a:r>
          </a:p>
          <a:p>
            <a:pPr marL="288000" algn="l"/>
            <a:endParaRPr lang="cs-CZ" sz="3600" b="1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  <p:sp>
        <p:nvSpPr>
          <p:cNvPr id="13" name="Obdélník 12">
            <a:extLst>
              <a:ext uri="{FF2B5EF4-FFF2-40B4-BE49-F238E27FC236}">
                <a16:creationId xmlns:a16="http://schemas.microsoft.com/office/drawing/2014/main" id="{1CF3BF3D-8B8E-446D-901C-A5C6A8F44AD1}"/>
              </a:ext>
            </a:extLst>
          </p:cNvPr>
          <p:cNvSpPr/>
          <p:nvPr/>
        </p:nvSpPr>
        <p:spPr>
          <a:xfrm>
            <a:off x="461394" y="5620508"/>
            <a:ext cx="8479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i="1" dirty="0">
                <a:latin typeface="Juvenis" panose="02000503080000020004" pitchFamily="50" charset="-18"/>
              </a:rPr>
              <a:t>Zdroj: LEHNERT, M., FIEDOR, D., FRAJER, J., HERCIK, J. a JUREK, M., 2019. Czech </a:t>
            </a:r>
            <a:r>
              <a:rPr lang="cs-CZ" sz="1200" i="1" dirty="0" err="1">
                <a:latin typeface="Juvenis" panose="02000503080000020004" pitchFamily="50" charset="-18"/>
              </a:rPr>
              <a:t>students</a:t>
            </a:r>
            <a:r>
              <a:rPr lang="cs-CZ" sz="1200" i="1" dirty="0">
                <a:latin typeface="Juvenis" panose="02000503080000020004" pitchFamily="50" charset="-18"/>
              </a:rPr>
              <a:t> and </a:t>
            </a:r>
            <a:r>
              <a:rPr lang="cs-CZ" sz="1200" i="1" dirty="0" err="1">
                <a:latin typeface="Juvenis" panose="02000503080000020004" pitchFamily="50" charset="-18"/>
              </a:rPr>
              <a:t>mitigation</a:t>
            </a:r>
            <a:r>
              <a:rPr lang="cs-CZ" sz="1200" i="1" dirty="0">
                <a:latin typeface="Juvenis" panose="02000503080000020004" pitchFamily="50" charset="-18"/>
              </a:rPr>
              <a:t> </a:t>
            </a:r>
            <a:r>
              <a:rPr lang="cs-CZ" sz="1200" i="1" dirty="0" err="1">
                <a:latin typeface="Juvenis" panose="02000503080000020004" pitchFamily="50" charset="-18"/>
              </a:rPr>
              <a:t>of</a:t>
            </a:r>
            <a:r>
              <a:rPr lang="cs-CZ" sz="1200" i="1" dirty="0">
                <a:latin typeface="Juvenis" panose="02000503080000020004" pitchFamily="50" charset="-18"/>
              </a:rPr>
              <a:t> </a:t>
            </a:r>
            <a:r>
              <a:rPr lang="cs-CZ" sz="1200" i="1" dirty="0" err="1">
                <a:latin typeface="Juvenis" panose="02000503080000020004" pitchFamily="50" charset="-18"/>
              </a:rPr>
              <a:t>global</a:t>
            </a:r>
            <a:r>
              <a:rPr lang="cs-CZ" sz="1200" i="1" dirty="0">
                <a:latin typeface="Juvenis" panose="02000503080000020004" pitchFamily="50" charset="-18"/>
              </a:rPr>
              <a:t> </a:t>
            </a:r>
            <a:r>
              <a:rPr lang="cs-CZ" sz="1200" i="1" dirty="0" err="1">
                <a:latin typeface="Juvenis" panose="02000503080000020004" pitchFamily="50" charset="-18"/>
              </a:rPr>
              <a:t>warming</a:t>
            </a:r>
            <a:r>
              <a:rPr lang="cs-CZ" sz="1200" i="1" dirty="0">
                <a:latin typeface="Juvenis" panose="02000503080000020004" pitchFamily="50" charset="-18"/>
              </a:rPr>
              <a:t>: </a:t>
            </a:r>
            <a:r>
              <a:rPr lang="cs-CZ" sz="1200" i="1" dirty="0" err="1">
                <a:latin typeface="Juvenis" panose="02000503080000020004" pitchFamily="50" charset="-18"/>
              </a:rPr>
              <a:t>beliefs</a:t>
            </a:r>
            <a:r>
              <a:rPr lang="cs-CZ" sz="1200" i="1" dirty="0">
                <a:latin typeface="Juvenis" panose="02000503080000020004" pitchFamily="50" charset="-18"/>
              </a:rPr>
              <a:t> and </a:t>
            </a:r>
            <a:r>
              <a:rPr lang="cs-CZ" sz="1200" i="1" dirty="0" err="1">
                <a:latin typeface="Juvenis" panose="02000503080000020004" pitchFamily="50" charset="-18"/>
              </a:rPr>
              <a:t>willingness</a:t>
            </a:r>
            <a:r>
              <a:rPr lang="cs-CZ" sz="1200" i="1" dirty="0">
                <a:latin typeface="Juvenis" panose="02000503080000020004" pitchFamily="50" charset="-18"/>
              </a:rPr>
              <a:t> to </a:t>
            </a:r>
            <a:r>
              <a:rPr lang="cs-CZ" sz="1200" i="1" dirty="0" err="1">
                <a:latin typeface="Juvenis" panose="02000503080000020004" pitchFamily="50" charset="-18"/>
              </a:rPr>
              <a:t>take</a:t>
            </a:r>
            <a:r>
              <a:rPr lang="cs-CZ" sz="1200" i="1" dirty="0">
                <a:latin typeface="Juvenis" panose="02000503080000020004" pitchFamily="50" charset="-18"/>
              </a:rPr>
              <a:t> </a:t>
            </a:r>
            <a:r>
              <a:rPr lang="cs-CZ" sz="1200" i="1" dirty="0" err="1">
                <a:latin typeface="Juvenis" panose="02000503080000020004" pitchFamily="50" charset="-18"/>
              </a:rPr>
              <a:t>action</a:t>
            </a:r>
            <a:r>
              <a:rPr lang="cs-CZ" sz="1200" i="1" dirty="0">
                <a:latin typeface="Juvenis" panose="02000503080000020004" pitchFamily="50" charset="-18"/>
              </a:rPr>
              <a:t>. </a:t>
            </a:r>
            <a:r>
              <a:rPr lang="cs-CZ" sz="1200" i="1" dirty="0" err="1">
                <a:latin typeface="Juvenis" panose="02000503080000020004" pitchFamily="50" charset="-18"/>
              </a:rPr>
              <a:t>Environmental</a:t>
            </a:r>
            <a:r>
              <a:rPr lang="cs-CZ" sz="1200" i="1" dirty="0">
                <a:latin typeface="Juvenis" panose="02000503080000020004" pitchFamily="50" charset="-18"/>
              </a:rPr>
              <a:t> </a:t>
            </a:r>
            <a:r>
              <a:rPr lang="cs-CZ" sz="1200" i="1" dirty="0" err="1">
                <a:latin typeface="Juvenis" panose="02000503080000020004" pitchFamily="50" charset="-18"/>
              </a:rPr>
              <a:t>Education</a:t>
            </a:r>
            <a:r>
              <a:rPr lang="cs-CZ" sz="1200" i="1" dirty="0">
                <a:latin typeface="Juvenis" panose="02000503080000020004" pitchFamily="50" charset="-18"/>
              </a:rPr>
              <a:t> </a:t>
            </a:r>
            <a:r>
              <a:rPr lang="cs-CZ" sz="1200" i="1" dirty="0" err="1">
                <a:latin typeface="Juvenis" panose="02000503080000020004" pitchFamily="50" charset="-18"/>
              </a:rPr>
              <a:t>Research</a:t>
            </a:r>
            <a:r>
              <a:rPr lang="cs-CZ" sz="1200" i="1" dirty="0">
                <a:latin typeface="Juvenis" panose="02000503080000020004" pitchFamily="50" charset="-18"/>
              </a:rPr>
              <a:t>. 26(6), 864-889.ISSN 1350-4622. Dostupné z: https://doi.org/10.1080/13504622.2019.1694140 </a:t>
            </a:r>
          </a:p>
        </p:txBody>
      </p:sp>
    </p:spTree>
    <p:extLst>
      <p:ext uri="{BB962C8B-B14F-4D97-AF65-F5344CB8AC3E}">
        <p14:creationId xmlns:p14="http://schemas.microsoft.com/office/powerpoint/2010/main" val="3215093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7815" y="6155282"/>
            <a:ext cx="9146212" cy="699341"/>
          </a:xfrm>
        </p:spPr>
        <p:txBody>
          <a:bodyPr/>
          <a:lstStyle/>
          <a:p>
            <a:pPr marL="288000" algn="l"/>
            <a:r>
              <a:rPr lang="cs-CZ" sz="500" dirty="0">
                <a:solidFill>
                  <a:srgbClr val="F0037F"/>
                </a:solidFill>
                <a:latin typeface="Juvenis Text" panose="02000503090000020004" pitchFamily="50" charset="0"/>
              </a:rPr>
              <a:t>© 2021, Sluňákov – centrum ekologických aktivit města Olomouce, o.p.s.</a:t>
            </a:r>
          </a:p>
          <a:p>
            <a:pPr marL="324000" algn="l"/>
            <a:endParaRPr lang="cs-CZ" sz="500" dirty="0">
              <a:solidFill>
                <a:srgbClr val="F0037F"/>
              </a:solidFill>
              <a:latin typeface="Juvenis Text" panose="02000503090000020004" pitchFamily="50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93" y="6266839"/>
            <a:ext cx="853904" cy="360000"/>
          </a:xfrm>
          <a:prstGeom prst="rect">
            <a:avLst/>
          </a:prstGeom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922789" y="1580429"/>
            <a:ext cx="7684316" cy="26472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/>
            <a:r>
              <a:rPr lang="cs-CZ" sz="36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ANO </a:t>
            </a:r>
            <a:r>
              <a:rPr lang="cs-CZ" sz="3600" b="1" dirty="0">
                <a:latin typeface="Juvenis Light" panose="02000503080000020004" pitchFamily="50" charset="0"/>
              </a:rPr>
              <a:t>nebo</a:t>
            </a:r>
            <a:r>
              <a:rPr lang="cs-CZ" sz="3600" b="1" dirty="0">
                <a:solidFill>
                  <a:schemeClr val="accent1">
                    <a:lumMod val="50000"/>
                  </a:schemeClr>
                </a:solidFill>
                <a:latin typeface="Juvenis" panose="02000503080000020004" pitchFamily="50" charset="-18"/>
              </a:rPr>
              <a:t> NE? </a:t>
            </a:r>
          </a:p>
          <a:p>
            <a:pPr marL="288000" algn="l"/>
            <a:endParaRPr lang="cs-CZ" sz="3600" b="1" dirty="0">
              <a:solidFill>
                <a:srgbClr val="F0037F"/>
              </a:solidFill>
              <a:latin typeface="Juvenis" panose="02000503080000020004" pitchFamily="50" charset="-18"/>
            </a:endParaRPr>
          </a:p>
          <a:p>
            <a:pPr lvl="0"/>
            <a:r>
              <a:rPr lang="cs-CZ" dirty="0">
                <a:latin typeface="Juvenis" panose="02000503080000020004" pitchFamily="50" charset="-18"/>
              </a:rPr>
              <a:t>Žáci a žákyně 8. ročníků ZŠ si ve zvýšené míře spojují se změnou klimatu i své vlastní chování. </a:t>
            </a:r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9" y="6302839"/>
            <a:ext cx="710782" cy="324000"/>
          </a:xfrm>
          <a:prstGeom prst="rect">
            <a:avLst/>
          </a:prstGeom>
        </p:spPr>
      </p:pic>
      <p:sp>
        <p:nvSpPr>
          <p:cNvPr id="8" name="Podnadpis 2">
            <a:extLst>
              <a:ext uri="{FF2B5EF4-FFF2-40B4-BE49-F238E27FC236}">
                <a16:creationId xmlns:a16="http://schemas.microsoft.com/office/drawing/2014/main" id="{884804B3-14D1-46A1-B1B3-D84FF316E9B9}"/>
              </a:ext>
            </a:extLst>
          </p:cNvPr>
          <p:cNvSpPr txBox="1">
            <a:spLocks/>
          </p:cNvSpPr>
          <p:nvPr/>
        </p:nvSpPr>
        <p:spPr>
          <a:xfrm>
            <a:off x="127473" y="5879390"/>
            <a:ext cx="9144000" cy="5517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200" dirty="0">
                <a:latin typeface="Juvenis" panose="02000503080000020004" pitchFamily="50" charset="-18"/>
              </a:rPr>
              <a:t>Zdroj: </a:t>
            </a:r>
            <a:r>
              <a:rPr lang="cs-CZ" sz="1200" dirty="0">
                <a:latin typeface="Juvenis" panose="02000503080000020004" pitchFamily="50" charset="-18"/>
                <a:hlinkClick r:id="rId5"/>
              </a:rPr>
              <a:t>https://www.mzp.cz/C1257458002F0DC7/cz/environmentalni_vzdelavani_poradenstvi/$FILE/OFDN-Metodika_hodnoceni_ekogramotnosti-20210415.pdf</a:t>
            </a:r>
            <a:r>
              <a:rPr lang="cs-CZ" sz="1200" dirty="0">
                <a:latin typeface="Juvenis" panose="02000503080000020004" pitchFamily="50" charset="-18"/>
              </a:rPr>
              <a:t>  </a:t>
            </a:r>
            <a:endParaRPr lang="cs-CZ" sz="1200" b="1" dirty="0">
              <a:solidFill>
                <a:srgbClr val="F0037F"/>
              </a:solidFill>
              <a:latin typeface="Juvenis" panose="02000503080000020004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076376385"/>
      </p:ext>
    </p:extLst>
  </p:cSld>
  <p:clrMapOvr>
    <a:masterClrMapping/>
  </p:clrMapOvr>
</p:sld>
</file>

<file path=ppt/theme/theme1.xml><?xml version="1.0" encoding="utf-8"?>
<a:theme xmlns:a="http://schemas.openxmlformats.org/drawingml/2006/main" name="Kapka">
  <a:themeElements>
    <a:clrScheme name="Kapka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Kapk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pk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Kapka</Template>
  <TotalTime>1383</TotalTime>
  <Words>1670</Words>
  <Application>Microsoft Office PowerPoint</Application>
  <PresentationFormat>Předvádění na obrazovce (4:3)</PresentationFormat>
  <Paragraphs>142</Paragraphs>
  <Slides>32</Slides>
  <Notes>19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9" baseType="lpstr">
      <vt:lpstr>Arial</vt:lpstr>
      <vt:lpstr>Calibri</vt:lpstr>
      <vt:lpstr>Juvenis</vt:lpstr>
      <vt:lpstr>Juvenis Light</vt:lpstr>
      <vt:lpstr>Juvenis Text</vt:lpstr>
      <vt:lpstr>Tw Cen MT</vt:lpstr>
      <vt:lpstr>Kapka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PŘESVĚDČENÍ O VLASTNÍ VLIVU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Jiří</dc:creator>
  <cp:lastModifiedBy>Romča</cp:lastModifiedBy>
  <cp:revision>71</cp:revision>
  <cp:lastPrinted>2021-09-15T09:15:10Z</cp:lastPrinted>
  <dcterms:created xsi:type="dcterms:W3CDTF">2017-01-03T12:25:29Z</dcterms:created>
  <dcterms:modified xsi:type="dcterms:W3CDTF">2021-10-06T08:04:22Z</dcterms:modified>
</cp:coreProperties>
</file>