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1" r:id="rId3"/>
    <p:sldId id="274" r:id="rId4"/>
    <p:sldId id="272" r:id="rId5"/>
    <p:sldId id="273" r:id="rId6"/>
    <p:sldId id="287" r:id="rId7"/>
    <p:sldId id="288" r:id="rId8"/>
    <p:sldId id="269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 varScale="1">
        <p:scale>
          <a:sx n="65" d="100"/>
          <a:sy n="65" d="100"/>
        </p:scale>
        <p:origin x="1336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92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18.10.2022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b.vlacilova@olkraj.cz" TargetMode="External"/><Relationship Id="rId2" Type="http://schemas.openxmlformats.org/officeDocument/2006/relationships/hyperlink" Target="mailto:l.polachova@olkraj.cz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7200" b="1" dirty="0" smtClean="0">
                <a:latin typeface="Calibri" panose="020F0502020204030204" pitchFamily="34" charset="0"/>
              </a:rPr>
              <a:t>Projekt KAP III</a:t>
            </a:r>
            <a:endParaRPr lang="cs-CZ" sz="7200" b="1" u="sng" dirty="0" smtClean="0">
              <a:latin typeface="Calibri" panose="020F0502020204030204" pitchFamily="34" charset="0"/>
            </a:endParaRPr>
          </a:p>
          <a:p>
            <a:pPr algn="ctr"/>
            <a:r>
              <a:rPr lang="cs-CZ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Pracovní setkání </a:t>
            </a:r>
          </a:p>
          <a:p>
            <a:pPr algn="ctr"/>
            <a:r>
              <a:rPr lang="cs-CZ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ředitelů škol a školských zařízení </a:t>
            </a:r>
          </a:p>
          <a:p>
            <a:pPr algn="ctr"/>
            <a:r>
              <a:rPr lang="cs-CZ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zřizovaných  Olomouckým krajem</a:t>
            </a:r>
          </a:p>
          <a:p>
            <a:pPr algn="ctr"/>
            <a:endParaRPr lang="cs-CZ" sz="36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cs-CZ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Dlouhé Stráně 12. – 13. 10. </a:t>
            </a:r>
            <a:r>
              <a:rPr lang="cs-CZ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2022 </a:t>
            </a:r>
            <a:endParaRPr lang="cs-CZ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3000" dirty="0" smtClean="0">
              <a:latin typeface="Calibri" panose="020F0502020204030204" pitchFamily="34" charset="0"/>
            </a:endParaRPr>
          </a:p>
          <a:p>
            <a:pPr algn="ctr"/>
            <a:endParaRPr lang="cs-CZ" sz="3000" dirty="0" smtClean="0">
              <a:latin typeface="Calibri" panose="020F0502020204030204" pitchFamily="34" charset="0"/>
            </a:endParaRPr>
          </a:p>
          <a:p>
            <a:pPr algn="ctr"/>
            <a:endParaRPr lang="cs-CZ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O projektu KAP III</a:t>
            </a:r>
            <a:endParaRPr lang="cs-CZ" b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268760"/>
            <a:ext cx="8075240" cy="554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61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>
            <a:spLocks noChangeArrowheads="1"/>
          </p:cNvSpPr>
          <p:nvPr/>
        </p:nvSpPr>
        <p:spPr bwMode="auto">
          <a:xfrm>
            <a:off x="17707" y="974944"/>
            <a:ext cx="6516688" cy="457200"/>
          </a:xfrm>
          <a:prstGeom prst="rect">
            <a:avLst/>
          </a:prstGeom>
          <a:gradFill rotWithShape="1">
            <a:gsLst>
              <a:gs pos="0">
                <a:srgbClr val="F7BDA4"/>
              </a:gs>
              <a:gs pos="50000">
                <a:srgbClr val="F5B195"/>
              </a:gs>
              <a:gs pos="100000">
                <a:srgbClr val="F8A581"/>
              </a:gs>
            </a:gsLst>
            <a:lin ang="5400000"/>
          </a:gradFill>
          <a:ln w="6350">
            <a:solidFill>
              <a:srgbClr val="ED7D3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Projektový manažer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Zaoblený obdélník 2"/>
          <p:cNvSpPr>
            <a:spLocks noChangeArrowheads="1"/>
          </p:cNvSpPr>
          <p:nvPr/>
        </p:nvSpPr>
        <p:spPr bwMode="auto">
          <a:xfrm>
            <a:off x="136525" y="2451537"/>
            <a:ext cx="2413000" cy="1168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D5A7"/>
              </a:gs>
              <a:gs pos="50000">
                <a:srgbClr val="AACE99"/>
              </a:gs>
              <a:gs pos="100000">
                <a:srgbClr val="9CCA86"/>
              </a:gs>
            </a:gsLst>
            <a:lin ang="5400000"/>
          </a:gradFill>
          <a:ln w="635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Finanční manažer</a:t>
            </a:r>
            <a:endParaRPr kumimoji="0" lang="cs-CZ" altLang="cs-CZ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Administrátor</a:t>
            </a:r>
            <a:endParaRPr kumimoji="0" lang="cs-CZ" altLang="cs-CZ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Metodik pro publicitu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Obdélník 3"/>
          <p:cNvSpPr>
            <a:spLocks noChangeArrowheads="1"/>
          </p:cNvSpPr>
          <p:nvPr/>
        </p:nvSpPr>
        <p:spPr bwMode="auto">
          <a:xfrm>
            <a:off x="126518" y="1813632"/>
            <a:ext cx="2413000" cy="414338"/>
          </a:xfrm>
          <a:prstGeom prst="rect">
            <a:avLst/>
          </a:prstGeom>
          <a:gradFill rotWithShape="1">
            <a:gsLst>
              <a:gs pos="0">
                <a:srgbClr val="D2D2D2"/>
              </a:gs>
              <a:gs pos="50000">
                <a:srgbClr val="C8C8C8"/>
              </a:gs>
              <a:gs pos="100000">
                <a:srgbClr val="C0C0C0"/>
              </a:gs>
            </a:gsLst>
            <a:lin ang="5400000"/>
          </a:gradFill>
          <a:ln w="6350">
            <a:solidFill>
              <a:srgbClr val="A5A5A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Administrativní tým: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2640092" y="1586283"/>
            <a:ext cx="3594100" cy="403225"/>
          </a:xfrm>
          <a:prstGeom prst="rect">
            <a:avLst/>
          </a:prstGeom>
          <a:gradFill rotWithShape="1">
            <a:gsLst>
              <a:gs pos="0">
                <a:srgbClr val="D2D2D2"/>
              </a:gs>
              <a:gs pos="50000">
                <a:srgbClr val="C8C8C8"/>
              </a:gs>
              <a:gs pos="100000">
                <a:srgbClr val="C0C0C0"/>
              </a:gs>
            </a:gsLst>
            <a:lin ang="5400000"/>
          </a:gradFill>
          <a:ln w="6350">
            <a:solidFill>
              <a:srgbClr val="A5A5A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Odborný tým: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Zaoblený obdélník 5"/>
          <p:cNvSpPr>
            <a:spLocks noChangeArrowheads="1"/>
          </p:cNvSpPr>
          <p:nvPr/>
        </p:nvSpPr>
        <p:spPr bwMode="auto">
          <a:xfrm>
            <a:off x="2658586" y="2055363"/>
            <a:ext cx="3582988" cy="16891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D5A7"/>
              </a:gs>
              <a:gs pos="50000">
                <a:srgbClr val="AACE99"/>
              </a:gs>
              <a:gs pos="100000">
                <a:srgbClr val="9CCA86"/>
              </a:gs>
            </a:gsLst>
            <a:lin ang="5400000"/>
          </a:gradFill>
          <a:ln w="635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Věcný manažer</a:t>
            </a:r>
            <a:endParaRPr kumimoji="0" lang="cs-CZ" altLang="cs-CZ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Metodik pro spolupráci s MAP</a:t>
            </a:r>
            <a:endParaRPr kumimoji="0" lang="cs-CZ" altLang="cs-CZ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Analytik</a:t>
            </a:r>
            <a:endParaRPr kumimoji="0" lang="cs-CZ" altLang="cs-CZ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Externí odborný spolupracovník (</a:t>
            </a:r>
            <a:r>
              <a:rPr lang="cs-CZ" altLang="cs-CZ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x)</a:t>
            </a:r>
            <a:endParaRPr kumimoji="0" lang="cs-CZ" altLang="cs-CZ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Obdélník 9"/>
          <p:cNvSpPr>
            <a:spLocks noChangeArrowheads="1"/>
          </p:cNvSpPr>
          <p:nvPr/>
        </p:nvSpPr>
        <p:spPr bwMode="auto">
          <a:xfrm>
            <a:off x="6627813" y="2651711"/>
            <a:ext cx="2476500" cy="658813"/>
          </a:xfrm>
          <a:prstGeom prst="rect">
            <a:avLst/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 MAP (13 x) – vzájemná spolupráce a přenos informací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Obdélník 10"/>
          <p:cNvSpPr>
            <a:spLocks noChangeArrowheads="1"/>
          </p:cNvSpPr>
          <p:nvPr/>
        </p:nvSpPr>
        <p:spPr bwMode="auto">
          <a:xfrm>
            <a:off x="2874963" y="3789363"/>
            <a:ext cx="1308100" cy="1552575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kumimoji="0" lang="cs-CZ" altLang="cs-CZ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kumimoji="0" lang="cs-CZ" altLang="cs-CZ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odborného vzdělávání a spolupráce škol se zaměstnavateli a kariérové poradenství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Obdélník 11"/>
          <p:cNvSpPr>
            <a:spLocks noChangeArrowheads="1"/>
          </p:cNvSpPr>
          <p:nvPr/>
        </p:nvSpPr>
        <p:spPr bwMode="auto">
          <a:xfrm>
            <a:off x="-171" y="4129088"/>
            <a:ext cx="1295401" cy="1052513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1.Minitým</a:t>
            </a:r>
            <a:endParaRPr kumimoji="0" lang="cs-CZ" altLang="cs-CZ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Rozvoj podnikavosti, iniciativy a kreativity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Obdélník 12"/>
          <p:cNvSpPr>
            <a:spLocks noChangeArrowheads="1"/>
          </p:cNvSpPr>
          <p:nvPr/>
        </p:nvSpPr>
        <p:spPr bwMode="auto">
          <a:xfrm>
            <a:off x="1343025" y="4117975"/>
            <a:ext cx="1254125" cy="871538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Minitým</a:t>
            </a:r>
            <a:endParaRPr kumimoji="0" lang="cs-CZ" altLang="cs-CZ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polytechnické vzdělávání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Obdélník 13"/>
          <p:cNvSpPr>
            <a:spLocks noChangeArrowheads="1"/>
          </p:cNvSpPr>
          <p:nvPr/>
        </p:nvSpPr>
        <p:spPr bwMode="auto">
          <a:xfrm>
            <a:off x="4479925" y="4054475"/>
            <a:ext cx="1339850" cy="839788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Minitým</a:t>
            </a:r>
            <a:endParaRPr kumimoji="0" lang="cs-CZ" altLang="cs-CZ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gramotností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Obdélník 14"/>
          <p:cNvSpPr>
            <a:spLocks noChangeArrowheads="1"/>
          </p:cNvSpPr>
          <p:nvPr/>
        </p:nvSpPr>
        <p:spPr bwMode="auto">
          <a:xfrm>
            <a:off x="6205538" y="4129088"/>
            <a:ext cx="1231900" cy="1000125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Minitým</a:t>
            </a:r>
            <a:endParaRPr kumimoji="0" lang="cs-CZ" altLang="cs-CZ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společného vzdělávání a akcí KLIMA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Obdélník 15"/>
          <p:cNvSpPr>
            <a:spLocks noChangeArrowheads="1"/>
          </p:cNvSpPr>
          <p:nvPr/>
        </p:nvSpPr>
        <p:spPr bwMode="auto">
          <a:xfrm>
            <a:off x="7639050" y="3990975"/>
            <a:ext cx="1370013" cy="977900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Minitým</a:t>
            </a:r>
            <a:endParaRPr kumimoji="0" lang="cs-CZ" altLang="cs-CZ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digitalizace vzdělávání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4" name="Přímá spojnice se šipkou 13"/>
          <p:cNvCxnSpPr/>
          <p:nvPr/>
        </p:nvCxnSpPr>
        <p:spPr>
          <a:xfrm>
            <a:off x="5711972" y="2531488"/>
            <a:ext cx="1169035" cy="1828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>
            <a:off x="804069" y="3412050"/>
            <a:ext cx="2157730" cy="8293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 flipH="1">
            <a:off x="1920557" y="3412050"/>
            <a:ext cx="1413510" cy="8293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3782855" y="3476404"/>
            <a:ext cx="370840" cy="49911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5186430" y="3457660"/>
            <a:ext cx="222250" cy="7543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>
            <a:off x="6035426" y="3415104"/>
            <a:ext cx="923925" cy="8178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>
            <a:off x="6224588" y="3378200"/>
            <a:ext cx="1903095" cy="71183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Zaoblený obdélník 23"/>
          <p:cNvSpPr>
            <a:spLocks noChangeArrowheads="1"/>
          </p:cNvSpPr>
          <p:nvPr/>
        </p:nvSpPr>
        <p:spPr bwMode="auto">
          <a:xfrm>
            <a:off x="25228" y="5690752"/>
            <a:ext cx="1244600" cy="828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 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Zaoblený obdélník 7"/>
          <p:cNvSpPr>
            <a:spLocks noChangeArrowheads="1"/>
          </p:cNvSpPr>
          <p:nvPr/>
        </p:nvSpPr>
        <p:spPr bwMode="auto">
          <a:xfrm>
            <a:off x="1343025" y="5713413"/>
            <a:ext cx="1254125" cy="8080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Zaoblený obdélník 8"/>
          <p:cNvSpPr>
            <a:spLocks noChangeArrowheads="1"/>
          </p:cNvSpPr>
          <p:nvPr/>
        </p:nvSpPr>
        <p:spPr bwMode="auto">
          <a:xfrm>
            <a:off x="2832100" y="5713413"/>
            <a:ext cx="1360488" cy="8080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Zaoblený obdélník 24"/>
          <p:cNvSpPr>
            <a:spLocks noChangeArrowheads="1"/>
          </p:cNvSpPr>
          <p:nvPr/>
        </p:nvSpPr>
        <p:spPr bwMode="auto">
          <a:xfrm>
            <a:off x="4554538" y="5692775"/>
            <a:ext cx="1328737" cy="8080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Zaoblený obdélník 25"/>
          <p:cNvSpPr>
            <a:spLocks noChangeArrowheads="1"/>
          </p:cNvSpPr>
          <p:nvPr/>
        </p:nvSpPr>
        <p:spPr bwMode="auto">
          <a:xfrm>
            <a:off x="6224588" y="5692775"/>
            <a:ext cx="1243012" cy="828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Zaoblený obdélník 26"/>
          <p:cNvSpPr>
            <a:spLocks noChangeArrowheads="1"/>
          </p:cNvSpPr>
          <p:nvPr/>
        </p:nvSpPr>
        <p:spPr bwMode="auto">
          <a:xfrm>
            <a:off x="7691438" y="5692775"/>
            <a:ext cx="1285875" cy="8080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Šipka dolů 26"/>
          <p:cNvSpPr/>
          <p:nvPr/>
        </p:nvSpPr>
        <p:spPr>
          <a:xfrm>
            <a:off x="405276" y="5148676"/>
            <a:ext cx="484505" cy="563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28" name="Šipka dolů 27"/>
          <p:cNvSpPr/>
          <p:nvPr/>
        </p:nvSpPr>
        <p:spPr>
          <a:xfrm>
            <a:off x="1683212" y="4947285"/>
            <a:ext cx="484505" cy="7969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29" name="Šipka dolů 28"/>
          <p:cNvSpPr/>
          <p:nvPr/>
        </p:nvSpPr>
        <p:spPr>
          <a:xfrm>
            <a:off x="3211657" y="5332412"/>
            <a:ext cx="484505" cy="4457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0" name="Šipka dolů 29"/>
          <p:cNvSpPr/>
          <p:nvPr/>
        </p:nvSpPr>
        <p:spPr>
          <a:xfrm>
            <a:off x="4899834" y="4888547"/>
            <a:ext cx="484505" cy="860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1" name="Šipka dolů 30"/>
          <p:cNvSpPr/>
          <p:nvPr/>
        </p:nvSpPr>
        <p:spPr>
          <a:xfrm>
            <a:off x="6579235" y="5095680"/>
            <a:ext cx="484505" cy="6356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2" name="Šipka dolů 31"/>
          <p:cNvSpPr/>
          <p:nvPr/>
        </p:nvSpPr>
        <p:spPr>
          <a:xfrm>
            <a:off x="8081803" y="4961548"/>
            <a:ext cx="484505" cy="7442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cxnSp>
        <p:nvCxnSpPr>
          <p:cNvPr id="33" name="Přímá spojnice se šipkou 32"/>
          <p:cNvCxnSpPr/>
          <p:nvPr/>
        </p:nvCxnSpPr>
        <p:spPr>
          <a:xfrm flipH="1">
            <a:off x="1475656" y="1314912"/>
            <a:ext cx="923052" cy="5683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/>
          <p:nvPr/>
        </p:nvCxnSpPr>
        <p:spPr>
          <a:xfrm>
            <a:off x="4788024" y="1314912"/>
            <a:ext cx="943977" cy="4202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bdélník 35"/>
          <p:cNvSpPr>
            <a:spLocks noChangeArrowheads="1"/>
          </p:cNvSpPr>
          <p:nvPr/>
        </p:nvSpPr>
        <p:spPr bwMode="auto">
          <a:xfrm>
            <a:off x="7118826" y="956310"/>
            <a:ext cx="1976438" cy="839788"/>
          </a:xfrm>
          <a:prstGeom prst="rect">
            <a:avLst/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Metodická podpora akčního plánování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Šipka doleva 35"/>
          <p:cNvSpPr/>
          <p:nvPr/>
        </p:nvSpPr>
        <p:spPr>
          <a:xfrm>
            <a:off x="6283007" y="1073260"/>
            <a:ext cx="924560" cy="360680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4067944" y="349360"/>
            <a:ext cx="4013858" cy="3617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Realizační tým projektu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1687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Analytická část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</a:t>
            </a:r>
            <a:r>
              <a:rPr lang="cs-CZ" dirty="0" smtClean="0"/>
              <a:t>e aktualizací dokumentu ze souboru KAP II</a:t>
            </a:r>
          </a:p>
          <a:p>
            <a:r>
              <a:rPr lang="cs-CZ" dirty="0" smtClean="0"/>
              <a:t>reflektuje </a:t>
            </a:r>
            <a:r>
              <a:rPr lang="cs-CZ" dirty="0"/>
              <a:t>klíčová témata </a:t>
            </a:r>
            <a:r>
              <a:rPr lang="cs-CZ" dirty="0" smtClean="0"/>
              <a:t>KAP III </a:t>
            </a:r>
            <a:r>
              <a:rPr lang="cs-CZ" sz="1200" dirty="0" smtClean="0"/>
              <a:t>(viz realizační tým projektu)</a:t>
            </a:r>
          </a:p>
          <a:p>
            <a:r>
              <a:rPr lang="cs-CZ" dirty="0"/>
              <a:t>v</a:t>
            </a:r>
            <a:r>
              <a:rPr lang="cs-CZ" dirty="0" smtClean="0"/>
              <a:t>stupem jsou strategické dokumenty kraje, případně na národní úrovni </a:t>
            </a:r>
          </a:p>
          <a:p>
            <a:r>
              <a:rPr lang="cs-CZ" dirty="0" smtClean="0"/>
              <a:t>Souhrn = Analýza potřeb v území + Analýza potřeb škol</a:t>
            </a:r>
          </a:p>
          <a:p>
            <a:r>
              <a:rPr lang="cs-CZ" dirty="0" smtClean="0"/>
              <a:t>projednání v PS Vzdělávání dne 17. 10. 2022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6825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Proces </a:t>
            </a:r>
            <a:r>
              <a:rPr lang="cs-CZ" b="1" dirty="0" err="1" smtClean="0"/>
              <a:t>prioritizace</a:t>
            </a:r>
            <a:r>
              <a:rPr lang="cs-CZ" b="1" dirty="0" smtClean="0"/>
              <a:t> potřeb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22691"/>
            <a:ext cx="8229600" cy="4781128"/>
          </a:xfrm>
        </p:spPr>
        <p:txBody>
          <a:bodyPr/>
          <a:lstStyle/>
          <a:p>
            <a:pPr marL="0" indent="0" algn="r">
              <a:buNone/>
            </a:pP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aoblený obdélník 3"/>
          <p:cNvSpPr/>
          <p:nvPr/>
        </p:nvSpPr>
        <p:spPr>
          <a:xfrm>
            <a:off x="179512" y="1196752"/>
            <a:ext cx="8784976" cy="3672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2400" dirty="0" err="1" smtClean="0">
                <a:solidFill>
                  <a:schemeClr val="tx1"/>
                </a:solidFill>
              </a:rPr>
              <a:t>Prioritizaci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potřeb </a:t>
            </a:r>
            <a:r>
              <a:rPr lang="cs-CZ" sz="2400" dirty="0" smtClean="0">
                <a:solidFill>
                  <a:schemeClr val="tx1"/>
                </a:solidFill>
              </a:rPr>
              <a:t>byla řešena RT </a:t>
            </a:r>
            <a:r>
              <a:rPr lang="cs-CZ" sz="2400" dirty="0">
                <a:solidFill>
                  <a:schemeClr val="tx1"/>
                </a:solidFill>
              </a:rPr>
              <a:t>KAP </a:t>
            </a:r>
            <a:r>
              <a:rPr lang="cs-CZ" sz="2400" dirty="0" smtClean="0">
                <a:solidFill>
                  <a:schemeClr val="tx1"/>
                </a:solidFill>
              </a:rPr>
              <a:t>III ve </a:t>
            </a:r>
            <a:r>
              <a:rPr lang="cs-CZ" sz="2400" dirty="0">
                <a:solidFill>
                  <a:schemeClr val="tx1"/>
                </a:solidFill>
              </a:rPr>
              <a:t>spolupráci s partnery 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v </a:t>
            </a:r>
            <a:r>
              <a:rPr lang="cs-CZ" sz="2400" dirty="0">
                <a:solidFill>
                  <a:schemeClr val="tx1"/>
                </a:solidFill>
              </a:rPr>
              <a:t>území (platformy </a:t>
            </a: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dirty="0">
                <a:solidFill>
                  <a:schemeClr val="tx1"/>
                </a:solidFill>
              </a:rPr>
              <a:t>dle klíčových </a:t>
            </a:r>
            <a:r>
              <a:rPr lang="cs-CZ" sz="2400" dirty="0" smtClean="0">
                <a:solidFill>
                  <a:schemeClr val="tx1"/>
                </a:solidFill>
              </a:rPr>
              <a:t>témat) </a:t>
            </a:r>
            <a:r>
              <a:rPr lang="cs-CZ" sz="2400" dirty="0">
                <a:solidFill>
                  <a:schemeClr val="tx1"/>
                </a:solidFill>
              </a:rPr>
              <a:t>v návaznosti na provedenou analýzu potřeb v území a analýzu potřeb </a:t>
            </a:r>
            <a:r>
              <a:rPr lang="cs-CZ" sz="2400" dirty="0" smtClean="0">
                <a:solidFill>
                  <a:schemeClr val="tx1"/>
                </a:solidFill>
              </a:rPr>
              <a:t>škol. </a:t>
            </a:r>
          </a:p>
          <a:p>
            <a:endParaRPr lang="cs-CZ" sz="2400" dirty="0">
              <a:solidFill>
                <a:schemeClr val="tx1"/>
              </a:solidFill>
            </a:endParaRPr>
          </a:p>
          <a:p>
            <a:r>
              <a:rPr lang="cs-CZ" sz="2400" dirty="0" smtClean="0">
                <a:solidFill>
                  <a:schemeClr val="tx1"/>
                </a:solidFill>
              </a:rPr>
              <a:t>Pro souhrnné rámce </a:t>
            </a:r>
            <a:r>
              <a:rPr lang="cs-CZ" sz="2400" dirty="0">
                <a:solidFill>
                  <a:schemeClr val="tx1"/>
                </a:solidFill>
              </a:rPr>
              <a:t>pro investice do </a:t>
            </a:r>
            <a:r>
              <a:rPr lang="cs-CZ" sz="2400" dirty="0" smtClean="0">
                <a:solidFill>
                  <a:schemeClr val="tx1"/>
                </a:solidFill>
              </a:rPr>
              <a:t>infrastruktury ve školství byly v RT KAP III připraveny sběrem investičních záměrů a  připraveny </a:t>
            </a:r>
          </a:p>
          <a:p>
            <a:r>
              <a:rPr lang="cs-CZ" sz="2400" dirty="0" smtClean="0">
                <a:solidFill>
                  <a:schemeClr val="tx1"/>
                </a:solidFill>
              </a:rPr>
              <a:t>k projednání</a:t>
            </a:r>
            <a:endParaRPr lang="cs-CZ" sz="2400" dirty="0"/>
          </a:p>
        </p:txBody>
      </p:sp>
      <p:sp>
        <p:nvSpPr>
          <p:cNvPr id="5" name="Šipka dolů 4"/>
          <p:cNvSpPr/>
          <p:nvPr/>
        </p:nvSpPr>
        <p:spPr>
          <a:xfrm>
            <a:off x="4329684" y="4740795"/>
            <a:ext cx="484632" cy="8039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aoblený obdélník 5"/>
          <p:cNvSpPr/>
          <p:nvPr/>
        </p:nvSpPr>
        <p:spPr>
          <a:xfrm>
            <a:off x="2463398" y="5589240"/>
            <a:ext cx="4248472" cy="99246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PS Vzdělávání →RSK OK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735232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b="1" dirty="0" smtClean="0"/>
              <a:t>Soubor dokumentů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Analytická část</a:t>
            </a:r>
          </a:p>
          <a:p>
            <a:r>
              <a:rPr lang="cs-CZ" sz="4000" dirty="0" err="1" smtClean="0"/>
              <a:t>Prioritizace</a:t>
            </a:r>
            <a:r>
              <a:rPr lang="cs-CZ" sz="4000" dirty="0" smtClean="0"/>
              <a:t> potřeb</a:t>
            </a:r>
          </a:p>
          <a:p>
            <a:pPr marL="0" indent="0">
              <a:buNone/>
            </a:pPr>
            <a:r>
              <a:rPr lang="cs-CZ" sz="4000" dirty="0" smtClean="0"/>
              <a:t>---------------------------------------------------</a:t>
            </a:r>
          </a:p>
          <a:p>
            <a:r>
              <a:rPr lang="cs-CZ" sz="4000" dirty="0" smtClean="0"/>
              <a:t>Akční plány 2023, 2024, 2025</a:t>
            </a:r>
          </a:p>
        </p:txBody>
      </p:sp>
    </p:spTree>
    <p:extLst>
      <p:ext uri="{BB962C8B-B14F-4D97-AF65-F5344CB8AC3E}">
        <p14:creationId xmlns:p14="http://schemas.microsoft.com/office/powerpoint/2010/main" val="1662361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4000" b="1" dirty="0" smtClean="0"/>
              <a:t>Aktivity projektu v 2023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Tematická </a:t>
            </a:r>
            <a:r>
              <a:rPr lang="cs-CZ" dirty="0" smtClean="0"/>
              <a:t>setkání</a:t>
            </a:r>
          </a:p>
          <a:p>
            <a:r>
              <a:rPr lang="cs-CZ" dirty="0" smtClean="0"/>
              <a:t>Workshopy</a:t>
            </a:r>
          </a:p>
          <a:p>
            <a:r>
              <a:rPr lang="cs-CZ" dirty="0" smtClean="0"/>
              <a:t>Semináře 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k </a:t>
            </a:r>
            <a:r>
              <a:rPr lang="cs-CZ" dirty="0"/>
              <a:t>naplňování </a:t>
            </a:r>
            <a:r>
              <a:rPr lang="cs-CZ" dirty="0" smtClean="0"/>
              <a:t>cílů a podpoře </a:t>
            </a:r>
            <a:r>
              <a:rPr lang="cs-CZ" dirty="0"/>
              <a:t>jednotlivým klíčovým </a:t>
            </a:r>
            <a:r>
              <a:rPr lang="cs-CZ" dirty="0" smtClean="0"/>
              <a:t>a </a:t>
            </a:r>
            <a:r>
              <a:rPr lang="cs-CZ" dirty="0"/>
              <a:t>průřezovým tématům </a:t>
            </a:r>
            <a:r>
              <a:rPr lang="cs-CZ" dirty="0" smtClean="0"/>
              <a:t>krajského akčního plánu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8501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DěkujEME</a:t>
            </a:r>
            <a:r>
              <a:rPr lang="cs-CZ" dirty="0" smtClean="0"/>
              <a:t> za pozornost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Ing. Lenka Polachová, </a:t>
            </a:r>
            <a:r>
              <a:rPr lang="cs-CZ" dirty="0" smtClean="0">
                <a:hlinkClick r:id="rId2"/>
              </a:rPr>
              <a:t>l.polachova@olkraj.cz</a:t>
            </a:r>
            <a:endParaRPr lang="cs-CZ" dirty="0" smtClean="0"/>
          </a:p>
          <a:p>
            <a:r>
              <a:rPr lang="cs-CZ" dirty="0" smtClean="0"/>
              <a:t>RNDr. Bronislava Vláčilová, </a:t>
            </a:r>
            <a:r>
              <a:rPr lang="cs-CZ" dirty="0" smtClean="0">
                <a:hlinkClick r:id="rId3"/>
              </a:rPr>
              <a:t>b.vlacilova@olkraj.cz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371126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3748</TotalTime>
  <Words>294</Words>
  <Application>Microsoft Office PowerPoint</Application>
  <PresentationFormat>Předvádění na obrazovce (4:3)</PresentationFormat>
  <Paragraphs>68</Paragraphs>
  <Slides>8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Motiv systému Office</vt:lpstr>
      <vt:lpstr>Prezentace aplikace PowerPoint</vt:lpstr>
      <vt:lpstr>O projektu KAP III</vt:lpstr>
      <vt:lpstr>Prezentace aplikace PowerPoint</vt:lpstr>
      <vt:lpstr>Analytická část KAP III</vt:lpstr>
      <vt:lpstr>Proces prioritizace potřeb</vt:lpstr>
      <vt:lpstr>Soubor dokumentů KAP III</vt:lpstr>
      <vt:lpstr>Aktivity projektu v 2023</vt:lpstr>
      <vt:lpstr>DěkujEME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Vláčilová Bronislava</cp:lastModifiedBy>
  <cp:revision>593</cp:revision>
  <dcterms:created xsi:type="dcterms:W3CDTF">2015-08-27T07:44:55Z</dcterms:created>
  <dcterms:modified xsi:type="dcterms:W3CDTF">2022-10-18T15:45:09Z</dcterms:modified>
</cp:coreProperties>
</file>