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5" r:id="rId2"/>
    <p:sldId id="276" r:id="rId3"/>
    <p:sldId id="290" r:id="rId4"/>
    <p:sldId id="291" r:id="rId5"/>
    <p:sldId id="277" r:id="rId6"/>
    <p:sldId id="278" r:id="rId7"/>
    <p:sldId id="279" r:id="rId8"/>
    <p:sldId id="280" r:id="rId9"/>
    <p:sldId id="281" r:id="rId10"/>
    <p:sldId id="282" r:id="rId11"/>
    <p:sldId id="286" r:id="rId12"/>
    <p:sldId id="283" r:id="rId13"/>
    <p:sldId id="287" r:id="rId14"/>
    <p:sldId id="284" r:id="rId15"/>
    <p:sldId id="288" r:id="rId16"/>
    <p:sldId id="285" r:id="rId17"/>
    <p:sldId id="289" r:id="rId18"/>
    <p:sldId id="293" r:id="rId19"/>
    <p:sldId id="292" r:id="rId20"/>
    <p:sldId id="294" r:id="rId21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463" autoAdjust="0"/>
    <p:restoredTop sz="94713" autoAdjust="0"/>
  </p:normalViewPr>
  <p:slideViewPr>
    <p:cSldViewPr>
      <p:cViewPr>
        <p:scale>
          <a:sx n="100" d="100"/>
          <a:sy n="100" d="100"/>
        </p:scale>
        <p:origin x="-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C140D-6C9C-453E-9835-E46932F19F93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1E2CF-F9AA-4DB6-A643-BF61B4B64DB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1E2CF-F9AA-4DB6-A643-BF61B4B64DB4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04D83-303D-4B8C-BD83-3FC4EC41C044}" type="datetimeFigureOut">
              <a:rPr lang="cs-CZ" smtClean="0"/>
              <a:pPr/>
              <a:t>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130D8-0066-4AE3-A354-240FAC147CC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0.png"/><Relationship Id="rId7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5445224"/>
            <a:ext cx="8157592" cy="1080120"/>
          </a:xfrm>
        </p:spPr>
        <p:txBody>
          <a:bodyPr>
            <a:normAutofit/>
          </a:bodyPr>
          <a:lstStyle/>
          <a:p>
            <a:r>
              <a:rPr lang="cs-CZ" sz="1400" dirty="0" smtClean="0">
                <a:latin typeface="Arial" pitchFamily="34" charset="0"/>
                <a:cs typeface="Arial" pitchFamily="34" charset="0"/>
              </a:rPr>
              <a:t>Prezentace byla vytvořena v rámci projektu EU OPVK CZ.1.07/1.3.45/02.0027</a:t>
            </a:r>
            <a:br>
              <a:rPr lang="cs-CZ" sz="1400" dirty="0" smtClean="0">
                <a:latin typeface="Arial" pitchFamily="34" charset="0"/>
                <a:cs typeface="Arial" pitchFamily="34" charset="0"/>
              </a:rPr>
            </a:br>
            <a:r>
              <a:rPr lang="cs-CZ" sz="1400" dirty="0" smtClean="0">
                <a:latin typeface="Arial" pitchFamily="34" charset="0"/>
                <a:cs typeface="Arial" pitchFamily="34" charset="0"/>
              </a:rPr>
              <a:t> s názvem Rozvoj profesních kompetencí učitelů fyziky ZŠ a SŠ v Olomouckém kraji II 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04856" cy="544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Střídavé proudy třikrát jinak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Lektoři: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Doc. RNDr. Oldřich Lepil, CSc., Mgr. František Látal,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., </a:t>
            </a:r>
            <a:r>
              <a:rPr lang="cs-CZ" sz="800" dirty="0" smtClean="0"/>
              <a:t/>
            </a:r>
            <a:br>
              <a:rPr lang="cs-CZ" sz="800" dirty="0" smtClean="0"/>
            </a:b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Přírodovědecká fakulta UP Olomouc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Atomy a záření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Mgr. Václav Pazdera</a:t>
            </a:r>
            <a:endParaRPr lang="cs-CZ" sz="800" b="1" dirty="0" smtClean="0"/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Gymnázium, ul. </a:t>
            </a:r>
            <a:r>
              <a:rPr lang="cs-CZ" sz="1600" dirty="0" err="1" smtClean="0">
                <a:latin typeface="Times New Roman" pitchFamily="18" charset="0"/>
                <a:cs typeface="Times New Roman" pitchFamily="18" charset="0"/>
              </a:rPr>
              <a:t>Čajkovského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, Olomouc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124744"/>
            <a:ext cx="5219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1196753"/>
            <a:ext cx="770485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124744"/>
            <a:ext cx="5219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1196753"/>
            <a:ext cx="770485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/>
        </p:nvSpPr>
        <p:spPr>
          <a:xfrm>
            <a:off x="1835696" y="155679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Počet úspěšně podpořených učitelů:	25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W:\ufyz.sgo.cz\CZ.1.07_1.3.45_02.0027\11.11\listopad 2014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35696" y="2636912"/>
            <a:ext cx="4680520" cy="3256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Učíme ve škole 21. století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</a:t>
            </a:r>
            <a:r>
              <a:rPr lang="cs-CZ" sz="800" dirty="0" smtClean="0"/>
              <a:t>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RNDr. Renata Holubová, CSc</a:t>
            </a:r>
            <a:r>
              <a:rPr lang="cs-CZ" sz="800" b="1" dirty="0" smtClean="0"/>
              <a:t>.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Přírodovědecká fakulta UP Olomouc</a:t>
            </a:r>
          </a:p>
          <a:p>
            <a:pPr>
              <a:buNone/>
            </a:pPr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Radioaktivita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RNDr. Peter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Žilavý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cs-CZ" sz="800" dirty="0" smtClean="0"/>
              <a:t> 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Matematicko-fyzikální fakulta UK Praha</a:t>
            </a:r>
          </a:p>
          <a:p>
            <a:pPr>
              <a:buNone/>
            </a:pPr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Jaké jsou mantinely pro energetickou koncepci České republiky? 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RNDr. Vladimír Wagner, CSc. 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Oddělení jaderné spektroskopie, Ústav jaderné fyziky AV ČR</a:t>
            </a:r>
          </a:p>
          <a:p>
            <a:pPr>
              <a:buNone/>
            </a:pPr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Jaderná energetika v roce 2014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RNDr. Vladimír Wagner, CSc.</a:t>
            </a:r>
            <a:r>
              <a:rPr lang="cs-CZ" sz="800" dirty="0" smtClean="0"/>
              <a:t> </a:t>
            </a:r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Oddělení jaderné spektroskopie, Ústav jaderné fyziky AV ČR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1196752"/>
            <a:ext cx="7416824" cy="5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1196752"/>
            <a:ext cx="7416824" cy="5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/>
          <p:nvPr/>
        </p:nvSpPr>
        <p:spPr>
          <a:xfrm>
            <a:off x="1835696" y="184482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Počet úspěšně podpořených učitelů:	39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W:\ufyz.sgo.cz\CZ.1.07_1.3.45_02.0027\11.11\DSC000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2636912"/>
            <a:ext cx="5184576" cy="3139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Čísla nejsou tak důležitá, důležitější je jim rozumět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RNDr. Vladimír Wagner, CSc.</a:t>
            </a:r>
            <a:r>
              <a:rPr lang="cs-CZ" sz="1600" dirty="0" smtClean="0"/>
              <a:t> </a:t>
            </a:r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Oddělení jaderné spektroskopie, Ústav jaderné fyziky AV ČR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Nové poznatky v oblasti částicové fyziky</a:t>
            </a:r>
          </a:p>
          <a:p>
            <a:pPr>
              <a:buNone/>
            </a:pPr>
            <a:r>
              <a:rPr lang="cs-CZ" sz="1600" dirty="0" smtClean="0"/>
              <a:t>Lektor: </a:t>
            </a:r>
            <a:r>
              <a:rPr lang="cs-CZ" sz="1600" b="1" dirty="0" smtClean="0"/>
              <a:t>RNDr. Ing. Rostislav </a:t>
            </a:r>
            <a:r>
              <a:rPr lang="cs-CZ" sz="1600" b="1" dirty="0" err="1" smtClean="0"/>
              <a:t>Halaš</a:t>
            </a:r>
            <a:r>
              <a:rPr lang="cs-CZ" sz="1600" dirty="0" smtClean="0"/>
              <a:t>, Reálné gymnázium a základní škola města Prostějova</a:t>
            </a:r>
          </a:p>
          <a:p>
            <a:pPr>
              <a:buNone/>
            </a:pPr>
            <a:endParaRPr lang="cs-CZ" sz="1600" dirty="0" smtClean="0"/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Fyzika na základní a střední škole po roce 1945</a:t>
            </a:r>
          </a:p>
          <a:p>
            <a:pPr>
              <a:buNone/>
            </a:pPr>
            <a:r>
              <a:rPr lang="cs-CZ" sz="1600" dirty="0" smtClean="0"/>
              <a:t>Lektor: </a:t>
            </a:r>
            <a:r>
              <a:rPr lang="cs-CZ" sz="1600" b="1" dirty="0" smtClean="0"/>
              <a:t>Doc. RNDr. Růžena Kolářová, CSc., </a:t>
            </a:r>
            <a:r>
              <a:rPr lang="cs-CZ" sz="1600" dirty="0" smtClean="0"/>
              <a:t>Matematicko-fyzikální fakulta UK Praha</a:t>
            </a:r>
          </a:p>
          <a:p>
            <a:pPr>
              <a:buNone/>
            </a:pPr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196752"/>
            <a:ext cx="7416824" cy="64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196752"/>
            <a:ext cx="7416824" cy="64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/>
          <p:nvPr/>
        </p:nvSpPr>
        <p:spPr>
          <a:xfrm>
            <a:off x="1907704" y="198884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Počet úspěšně podpořených učitelů:	32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W:\ufyz.sgo.cz\CZ.1.07_1.3.45_02.0027\11.11\duben 2014-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2636912"/>
            <a:ext cx="4896544" cy="3350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Moderní mikroskopie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 Doc. RNDr. Roman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Kubínek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, CSc.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Přírodovědecká fakulta UP Olomouc, Katedra experimentální fyziky</a:t>
            </a:r>
          </a:p>
          <a:p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Hrátky se zvukem a světlem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RNDr. Michaela Křížová,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cs-CZ" dirty="0" smtClean="0"/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Katedra fyziky, Přírodovědecké fakulty Univerzity Hradec Králové</a:t>
            </a:r>
          </a:p>
          <a:p>
            <a:endParaRPr lang="cs-CZ" sz="800" dirty="0" smtClean="0"/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Fyzikální pojmy v hudební akustice</a:t>
            </a:r>
          </a:p>
          <a:p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PaedDr. Klára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Velmovská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, PhD.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Fakulta matematiky, fyziky a informatiky UK Bratislava</a:t>
            </a:r>
          </a:p>
          <a:p>
            <a:endParaRPr lang="cs-CZ" sz="800" dirty="0" smtClean="0"/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Vlnová optika</a:t>
            </a:r>
          </a:p>
          <a:p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PaedDr. Peter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Horváth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, PhD.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Fakulta matematiky, fyziky a informatiky UP Bratislava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1340768"/>
            <a:ext cx="7132221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1340768"/>
            <a:ext cx="7132221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/>
          <p:nvPr/>
        </p:nvSpPr>
        <p:spPr>
          <a:xfrm>
            <a:off x="1763688" y="19168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Počet úspěšně podpořených učitelů:	27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W:\ufyz.sgo.cz\CZ.1.07_1.3.45_02.0027\11.11\říjen 2014-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2564904"/>
            <a:ext cx="4536504" cy="3209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332656"/>
            <a:ext cx="6022848" cy="864096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Obdélník 7"/>
          <p:cNvSpPr/>
          <p:nvPr/>
        </p:nvSpPr>
        <p:spPr>
          <a:xfrm>
            <a:off x="1763688" y="1196752"/>
            <a:ext cx="655272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Shrnutí za všechny moduly</a:t>
            </a:r>
          </a:p>
          <a:p>
            <a:endParaRPr lang="cs-CZ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Počet  podpořených učitelů:			470</a:t>
            </a:r>
          </a:p>
          <a:p>
            <a:endParaRPr lang="cs-CZ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Počet úspěšně podpořených učitelů – mužů :	89</a:t>
            </a:r>
          </a:p>
          <a:p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Počet úspěšně podpořených učitelů – žen:		85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W:\ufyz.sgo.cz\CZ.1.07_1.3.45_02.0027\11.11\říjen 2014-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3573016"/>
            <a:ext cx="3312368" cy="2484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1967132" cy="28853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340768"/>
            <a:ext cx="2165065" cy="302433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tabLst>
                <a:tab pos="180975" algn="l"/>
              </a:tabLst>
            </a:pPr>
            <a:r>
              <a:rPr lang="cs-CZ" sz="2000" b="1" dirty="0">
                <a:solidFill>
                  <a:schemeClr val="bg1"/>
                </a:solidFill>
                <a:latin typeface="Arial" charset="0"/>
              </a:rPr>
              <a:t>	</a:t>
            </a:r>
            <a:r>
              <a:rPr lang="cs-CZ" sz="2000" b="1" dirty="0" smtClean="0">
                <a:solidFill>
                  <a:schemeClr val="bg1"/>
                </a:solidFill>
                <a:latin typeface="Arial" charset="0"/>
              </a:rPr>
              <a:t>Materiály ke stažení na </a:t>
            </a: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i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3140968"/>
            <a:ext cx="2153892" cy="292132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2780928"/>
            <a:ext cx="2160240" cy="307133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00808"/>
            <a:ext cx="7200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764705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Obdélník 42"/>
          <p:cNvSpPr/>
          <p:nvPr/>
        </p:nvSpPr>
        <p:spPr>
          <a:xfrm>
            <a:off x="1547664" y="1268760"/>
            <a:ext cx="646246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</a:rPr>
              <a:t>Realizační tým projektu</a:t>
            </a:r>
          </a:p>
          <a:p>
            <a:pPr>
              <a:defRPr/>
            </a:pPr>
            <a:r>
              <a:rPr lang="cs-CZ" dirty="0" smtClean="0"/>
              <a:t>Vedoucí projektu:		</a:t>
            </a:r>
            <a:r>
              <a:rPr lang="cs-CZ" b="1" dirty="0" smtClean="0"/>
              <a:t>Mgr. Martina </a:t>
            </a:r>
            <a:r>
              <a:rPr lang="cs-CZ" b="1" dirty="0" err="1" smtClean="0"/>
              <a:t>Malínková</a:t>
            </a:r>
            <a:r>
              <a:rPr lang="cs-CZ" dirty="0" smtClean="0"/>
              <a:t> </a:t>
            </a:r>
          </a:p>
          <a:p>
            <a:pPr>
              <a:defRPr/>
            </a:pPr>
            <a:r>
              <a:rPr lang="cs-CZ" dirty="0" smtClean="0"/>
              <a:t>Hlavní řešitel projektu:	</a:t>
            </a:r>
            <a:r>
              <a:rPr lang="cs-CZ" b="1" dirty="0" smtClean="0"/>
              <a:t>Mgr. Romana </a:t>
            </a:r>
            <a:r>
              <a:rPr lang="cs-CZ" b="1" dirty="0" err="1" smtClean="0"/>
              <a:t>Lachnitová</a:t>
            </a:r>
            <a:endParaRPr lang="cs-CZ" b="1" dirty="0" smtClean="0"/>
          </a:p>
          <a:p>
            <a:pPr>
              <a:defRPr/>
            </a:pPr>
            <a:r>
              <a:rPr lang="cs-CZ" dirty="0" smtClean="0"/>
              <a:t>Odborný konzultant:	</a:t>
            </a:r>
            <a:r>
              <a:rPr lang="cs-CZ" b="1" dirty="0" smtClean="0"/>
              <a:t>Doc. RNDr. Oldřich Lepil, CSc.</a:t>
            </a:r>
          </a:p>
          <a:p>
            <a:pPr>
              <a:defRPr/>
            </a:pPr>
            <a:r>
              <a:rPr lang="cs-CZ" dirty="0" smtClean="0"/>
              <a:t>Věcný manažer:		</a:t>
            </a:r>
            <a:r>
              <a:rPr lang="cs-CZ" b="1" dirty="0" smtClean="0"/>
              <a:t>RNDr. Jolana Svobodová</a:t>
            </a:r>
          </a:p>
          <a:p>
            <a:pPr>
              <a:defRPr/>
            </a:pPr>
            <a:r>
              <a:rPr lang="cs-CZ" dirty="0" smtClean="0"/>
              <a:t>Ekonom projektu:		</a:t>
            </a:r>
            <a:r>
              <a:rPr lang="cs-CZ" b="1" dirty="0" smtClean="0"/>
              <a:t>Bc. Hana </a:t>
            </a:r>
            <a:r>
              <a:rPr lang="cs-CZ" b="1" dirty="0" err="1" smtClean="0"/>
              <a:t>Řehulková</a:t>
            </a:r>
            <a:endParaRPr lang="cs-CZ" b="1" dirty="0" smtClean="0"/>
          </a:p>
          <a:p>
            <a:pPr>
              <a:defRPr/>
            </a:pPr>
            <a:r>
              <a:rPr lang="cs-CZ" dirty="0" smtClean="0"/>
              <a:t>Účetní projektu:		</a:t>
            </a:r>
            <a:r>
              <a:rPr lang="cs-CZ" b="1" dirty="0" smtClean="0"/>
              <a:t>Lenka </a:t>
            </a:r>
            <a:r>
              <a:rPr lang="cs-CZ" b="1" dirty="0" err="1" smtClean="0"/>
              <a:t>Kintlová</a:t>
            </a:r>
            <a:endParaRPr lang="cs-CZ" b="1" dirty="0" smtClean="0"/>
          </a:p>
          <a:p>
            <a:pPr>
              <a:defRPr/>
            </a:pPr>
            <a:r>
              <a:rPr lang="cs-CZ" dirty="0" smtClean="0"/>
              <a:t>Řešitel projektu:		</a:t>
            </a:r>
            <a:r>
              <a:rPr lang="cs-CZ" b="1" dirty="0" smtClean="0"/>
              <a:t>Mgr. Jiří Kříž</a:t>
            </a:r>
          </a:p>
          <a:p>
            <a:pPr>
              <a:defRPr/>
            </a:pPr>
            <a:r>
              <a:rPr lang="cs-CZ" dirty="0" smtClean="0"/>
              <a:t>Grafik:			</a:t>
            </a:r>
            <a:r>
              <a:rPr lang="cs-CZ" b="1" dirty="0" smtClean="0"/>
              <a:t>Vít </a:t>
            </a:r>
            <a:r>
              <a:rPr lang="cs-CZ" b="1" dirty="0" err="1" smtClean="0"/>
              <a:t>Stanovský</a:t>
            </a:r>
            <a:endParaRPr lang="cs-CZ" b="1" dirty="0" smtClean="0"/>
          </a:p>
          <a:p>
            <a:pPr>
              <a:defRPr/>
            </a:pPr>
            <a:r>
              <a:rPr lang="cs-CZ" dirty="0" smtClean="0"/>
              <a:t>Mzdová účetní:		</a:t>
            </a:r>
            <a:r>
              <a:rPr lang="cs-CZ" b="1" dirty="0" smtClean="0"/>
              <a:t>Zdeňka Pospíšilová</a:t>
            </a:r>
          </a:p>
          <a:p>
            <a:pPr>
              <a:defRPr/>
            </a:pPr>
            <a:r>
              <a:rPr lang="cs-CZ" dirty="0" smtClean="0"/>
              <a:t>Počet lektorů:		</a:t>
            </a:r>
            <a:r>
              <a:rPr lang="cs-CZ" b="1" dirty="0" smtClean="0"/>
              <a:t>25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Termín realizace projektu: 	1. 8. 2013 – 31. 12. 2014</a:t>
            </a:r>
          </a:p>
          <a:p>
            <a:pPr>
              <a:defRPr/>
            </a:pPr>
            <a:endParaRPr lang="cs-CZ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Schválený rozpočet projektu:	  </a:t>
            </a:r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</a:rPr>
              <a:t>1.698.374 Kč	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		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i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ovéPole 10"/>
          <p:cNvSpPr txBox="1"/>
          <p:nvPr/>
        </p:nvSpPr>
        <p:spPr>
          <a:xfrm>
            <a:off x="2195736" y="2492896"/>
            <a:ext cx="50445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Děkujeme za pozornost</a:t>
            </a:r>
            <a:endParaRPr lang="cs-CZ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00808"/>
            <a:ext cx="7200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764705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ovéPole 7"/>
          <p:cNvSpPr txBox="1"/>
          <p:nvPr/>
        </p:nvSpPr>
        <p:spPr>
          <a:xfrm>
            <a:off x="1619672" y="1844824"/>
            <a:ext cx="6484019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latin typeface="Times New Roman" pitchFamily="18" charset="0"/>
                <a:cs typeface="Times New Roman" pitchFamily="18" charset="0"/>
              </a:rPr>
              <a:t>Akreditace vzdělávacího programu:</a:t>
            </a:r>
          </a:p>
          <a:p>
            <a:endParaRPr lang="cs-CZ" dirty="0" smtClean="0"/>
          </a:p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Žádost o akreditaci podána: 13. 8. 2013</a:t>
            </a:r>
          </a:p>
          <a:p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Akreditace udělena 15. 10. 2013 </a:t>
            </a:r>
          </a:p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pod </a:t>
            </a:r>
            <a:r>
              <a:rPr lang="cs-CZ" sz="2000" dirty="0" err="1" smtClean="0">
                <a:latin typeface="Times New Roman" pitchFamily="18" charset="0"/>
                <a:cs typeface="Times New Roman" pitchFamily="18" charset="0"/>
              </a:rPr>
              <a:t>č.j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.: MŠMT- 3331212013-1-776  </a:t>
            </a:r>
          </a:p>
          <a:p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Platnost akreditace </a:t>
            </a:r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do 14. 10. 2016</a:t>
            </a:r>
            <a:endParaRPr lang="cs-CZ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00808"/>
            <a:ext cx="7200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764705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340768"/>
            <a:ext cx="735566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Experiment v učivu o kmitání elektromagnetického oscilátoru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Lektoři: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Doc. RNDr. Oldřich Lepil, CSc., Mgr. František Látal,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Přírodovědecká fakulta UP Olomouc</a:t>
            </a:r>
          </a:p>
          <a:p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Elektřina kolem nás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RNDr. Peter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Žilavý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Matematicko-fyzikální fakulta UK Praha</a:t>
            </a:r>
          </a:p>
          <a:p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Zajímavé pokusy z mechaniky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/>
              <a:t>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RNDr. Dana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Mandíková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, CSc.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Katedra didaktiky fyziky MFF UK Praha</a:t>
            </a:r>
          </a:p>
          <a:p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Trojfázová soustava střídavého napětí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RNDr. Peter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Žilavý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., 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Katedra didaktiky fyziky MFF UK Praha</a:t>
            </a:r>
          </a:p>
          <a:p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Zábavné úlohy z optiky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Lektorka: 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Mgr. Martina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Horváthová</a:t>
            </a: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Fakulta matematiky, fyziky a informatiky UP Bratislava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124744"/>
            <a:ext cx="5219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844824"/>
            <a:ext cx="7200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Počet úspěšně podpořených učitelů:	32</a:t>
            </a: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124744"/>
            <a:ext cx="5219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W:\ufyz.sgo.cz\CZ.1.07_1.3.45_02.0027\11.11\2. 12. 2014-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2636912"/>
            <a:ext cx="4536504" cy="3236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Pár zajímavých nápadů učitele fyziky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Mgr. Václav Pazdera 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Gymnázium, ul. </a:t>
            </a:r>
            <a:r>
              <a:rPr lang="cs-CZ" sz="1600" dirty="0" err="1" smtClean="0">
                <a:latin typeface="Times New Roman" pitchFamily="18" charset="0"/>
                <a:cs typeface="Times New Roman" pitchFamily="18" charset="0"/>
              </a:rPr>
              <a:t>Čajkovského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, Olomouc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Několik osobních pohledů na aktivity doc. O. Lepila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Prof. RNDr. Emanuel Svoboda, CSc.</a:t>
            </a:r>
            <a:endParaRPr lang="cs-CZ" dirty="0" smtClean="0"/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Matematicko-fyzikální fakulta UK Praha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Základní pojmy z mechaniky ve školních experimentech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Mgr. Pavel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Kabrhel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Katedra fyziky, Přírodovědecké fakulty Univerzity Hradec Králové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Miskoncepce</a:t>
            </a:r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žáků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 RNDr. Dana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Mandíková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, CSc.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Katedra didaktiky fyziky MFF UK Praha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Hračky ve výuce fyziky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RNDr. Věra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Pejčochová</a:t>
            </a:r>
            <a:endParaRPr lang="cs-CZ" b="1" dirty="0" smtClean="0"/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Základní škola Brno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124744"/>
            <a:ext cx="5219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1196752"/>
            <a:ext cx="774782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124744"/>
            <a:ext cx="5219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1196752"/>
            <a:ext cx="774782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/>
        </p:nvSpPr>
        <p:spPr>
          <a:xfrm>
            <a:off x="1619672" y="1844824"/>
            <a:ext cx="6624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Počet úspěšně podpořených učitelů:	39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W:\ufyz.sgo.cz\CZ.1.07_1.3.45_02.0027\11.11\DSC000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2492896"/>
            <a:ext cx="5256584" cy="322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Obrázek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6022848" cy="85344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684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1547664" y="1772816"/>
            <a:ext cx="72008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Počítačem podporovaný experiment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Mgr. Jiří Kříž</a:t>
            </a:r>
            <a:endParaRPr lang="cs-CZ" sz="800" b="1" dirty="0" smtClean="0"/>
          </a:p>
          <a:p>
            <a:pPr>
              <a:buNone/>
            </a:pPr>
            <a:r>
              <a:rPr lang="cs-CZ" sz="800" b="1" dirty="0" smtClean="0"/>
              <a:t> 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Slovanské gymnázium Olomouc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Dynamické modelování v zrcadle času aneb na počátku byl FAMULUS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 RNDr. Petr Janeček</a:t>
            </a:r>
            <a:r>
              <a:rPr lang="cs-CZ" sz="800" b="1" dirty="0" smtClean="0"/>
              <a:t>,</a:t>
            </a:r>
            <a:endParaRPr lang="cs-CZ" sz="800" dirty="0" smtClean="0"/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Reálné gymnázium a základní škola města Prostějova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Na </a:t>
            </a:r>
            <a:r>
              <a:rPr lang="cs-CZ" b="1" dirty="0" err="1" smtClean="0">
                <a:solidFill>
                  <a:schemeClr val="tx2">
                    <a:lumMod val="75000"/>
                  </a:schemeClr>
                </a:solidFill>
              </a:rPr>
              <a:t>applety</a:t>
            </a: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 s </a:t>
            </a:r>
            <a:r>
              <a:rPr lang="cs-CZ" b="1" dirty="0" err="1" smtClean="0">
                <a:solidFill>
                  <a:schemeClr val="tx2">
                    <a:lumMod val="75000"/>
                  </a:schemeClr>
                </a:solidFill>
              </a:rPr>
              <a:t>Easy</a:t>
            </a: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 Java </a:t>
            </a:r>
            <a:r>
              <a:rPr lang="cs-CZ" b="1" dirty="0" err="1" smtClean="0">
                <a:solidFill>
                  <a:schemeClr val="tx2">
                    <a:lumMod val="75000"/>
                  </a:schemeClr>
                </a:solidFill>
              </a:rPr>
              <a:t>Simulations</a:t>
            </a:r>
            <a:endParaRPr lang="cs-CZ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Mgr. Lukáš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Richterek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cs-CZ" sz="800" b="1" dirty="0" smtClean="0"/>
              <a:t>.</a:t>
            </a:r>
            <a:endParaRPr lang="cs-CZ" sz="800" dirty="0" smtClean="0"/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Přírodovědecká fakulta UP Olomouc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Fyzikální experimenty se zvukovou kartou PC</a:t>
            </a: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RNDr. Čeněk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Kodejška</a:t>
            </a:r>
            <a:r>
              <a:rPr lang="cs-CZ" sz="800" dirty="0" smtClean="0"/>
              <a:t>, 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Gymnázium Nový Bydžov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Několik experimentů se zvonkovým transformátorem, Hezká fyzika s </a:t>
            </a:r>
            <a:r>
              <a:rPr lang="cs-CZ" b="1" dirty="0" err="1" smtClean="0">
                <a:solidFill>
                  <a:schemeClr val="tx2">
                    <a:lumMod val="75000"/>
                  </a:schemeClr>
                </a:solidFill>
              </a:rPr>
              <a:t>termokamerou</a:t>
            </a:r>
            <a:endParaRPr lang="cs-CZ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Lektor: 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Doc. RNDr. Josef </a:t>
            </a:r>
            <a:r>
              <a:rPr lang="cs-CZ" sz="1600" b="1" dirty="0" err="1" smtClean="0">
                <a:latin typeface="Times New Roman" pitchFamily="18" charset="0"/>
                <a:cs typeface="Times New Roman" pitchFamily="18" charset="0"/>
              </a:rPr>
              <a:t>Hubeňák</a:t>
            </a:r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, CSc</a:t>
            </a:r>
            <a:r>
              <a:rPr lang="cs-CZ" sz="800" b="1" dirty="0" smtClean="0"/>
              <a:t>. </a:t>
            </a:r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Katedra fyziky, Přírodovědecké fakulty Univerzity Hradec Králové</a:t>
            </a:r>
          </a:p>
          <a:p>
            <a:pPr>
              <a:buNone/>
            </a:pPr>
            <a:endParaRPr lang="cs-CZ" sz="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237312"/>
            <a:ext cx="9144000" cy="620689"/>
          </a:xfrm>
          <a:prstGeom prst="rect">
            <a:avLst/>
          </a:prstGeom>
          <a:solidFill>
            <a:srgbClr val="EB8C0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80975" algn="l"/>
              </a:tabLst>
            </a:pPr>
            <a:r>
              <a:rPr lang="cs-CZ" sz="2000" b="1" i="1" dirty="0" err="1" smtClean="0">
                <a:solidFill>
                  <a:schemeClr val="bg1"/>
                </a:solidFill>
                <a:latin typeface="Arial" charset="0"/>
              </a:rPr>
              <a:t>ufyz.sgo.cz</a:t>
            </a:r>
            <a:endParaRPr lang="cs-CZ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661248"/>
            <a:ext cx="1717397" cy="105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124744"/>
            <a:ext cx="5219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1196753"/>
            <a:ext cx="770485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149</Words>
  <Application>Microsoft Office PowerPoint</Application>
  <PresentationFormat>Předvádění na obrazovce (4:3)</PresentationFormat>
  <Paragraphs>217</Paragraphs>
  <Slides>20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sady Office</vt:lpstr>
      <vt:lpstr>Prezentace byla vytvořena v rámci projektu EU OPVK CZ.1.07/1.3.45/02.0027  s názvem Rozvoj profesních kompetencí učitelů fyziky ZŠ a SŠ v Olomouckém kraji II 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</vt:vector>
  </TitlesOfParts>
  <Company>KDF MFF UK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Zahajovací konference k projektu  „Rozvoj profesních kompetencí učitelů fyziky základních a středních škol v Olomouckém kraji II“</dc:title>
  <dc:creator>svobodae</dc:creator>
  <cp:lastModifiedBy>malinkova</cp:lastModifiedBy>
  <cp:revision>119</cp:revision>
  <dcterms:created xsi:type="dcterms:W3CDTF">2013-10-07T12:43:59Z</dcterms:created>
  <dcterms:modified xsi:type="dcterms:W3CDTF">2015-11-02T06:11:16Z</dcterms:modified>
</cp:coreProperties>
</file>