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258" r:id="rId2"/>
    <p:sldId id="323" r:id="rId3"/>
    <p:sldId id="326" r:id="rId4"/>
    <p:sldId id="327" r:id="rId5"/>
    <p:sldId id="324" r:id="rId6"/>
    <p:sldId id="325" r:id="rId7"/>
    <p:sldId id="322" r:id="rId8"/>
    <p:sldId id="292" r:id="rId9"/>
    <p:sldId id="310" r:id="rId10"/>
    <p:sldId id="293" r:id="rId11"/>
    <p:sldId id="315" r:id="rId12"/>
    <p:sldId id="311" r:id="rId13"/>
    <p:sldId id="297" r:id="rId14"/>
    <p:sldId id="298" r:id="rId15"/>
    <p:sldId id="316" r:id="rId16"/>
    <p:sldId id="318" r:id="rId17"/>
    <p:sldId id="300" r:id="rId18"/>
    <p:sldId id="312" r:id="rId19"/>
    <p:sldId id="296" r:id="rId20"/>
    <p:sldId id="307" r:id="rId21"/>
    <p:sldId id="308" r:id="rId22"/>
    <p:sldId id="309" r:id="rId23"/>
    <p:sldId id="295" r:id="rId24"/>
    <p:sldId id="328" r:id="rId25"/>
    <p:sldId id="301" r:id="rId26"/>
    <p:sldId id="302" r:id="rId27"/>
    <p:sldId id="330" r:id="rId28"/>
    <p:sldId id="331" r:id="rId29"/>
    <p:sldId id="303" r:id="rId30"/>
    <p:sldId id="304" r:id="rId31"/>
    <p:sldId id="305" r:id="rId32"/>
    <p:sldId id="306" r:id="rId33"/>
    <p:sldId id="314" r:id="rId34"/>
    <p:sldId id="317" r:id="rId35"/>
    <p:sldId id="320" r:id="rId36"/>
    <p:sldId id="321" r:id="rId37"/>
    <p:sldId id="332" r:id="rId38"/>
    <p:sldId id="333" r:id="rId39"/>
    <p:sldId id="281" r:id="rId40"/>
  </p:sldIdLst>
  <p:sldSz cx="9144000" cy="6858000" type="screen4x3"/>
  <p:notesSz cx="9926638" cy="6797675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54" autoAdjust="0"/>
    <p:restoredTop sz="86369" autoAdjust="0"/>
  </p:normalViewPr>
  <p:slideViewPr>
    <p:cSldViewPr>
      <p:cViewPr varScale="1">
        <p:scale>
          <a:sx n="100" d="100"/>
          <a:sy n="100" d="100"/>
        </p:scale>
        <p:origin x="144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8227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2625" cy="3393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5621696" y="1"/>
            <a:ext cx="4302625" cy="3393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DC1436-6B96-46A3-B3BB-B44FBEFB10E0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6456094"/>
            <a:ext cx="4302625" cy="3404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5621696" y="6456094"/>
            <a:ext cx="4302625" cy="3404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B91A20-4969-43C7-92E6-AACCAA82CD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9463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2625" cy="3393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5621696" y="1"/>
            <a:ext cx="4302625" cy="3393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4819699-4E47-46FF-AF95-EB85F21D3520}" type="datetimeFigureOut">
              <a:rPr lang="cs-CZ"/>
              <a:pPr>
                <a:defRPr/>
              </a:pPr>
              <a:t>24.05.2022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992201" y="3228596"/>
            <a:ext cx="7942238" cy="305889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6456094"/>
            <a:ext cx="4302625" cy="3404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5621696" y="6456094"/>
            <a:ext cx="4302625" cy="3404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C8E1E1F-60EF-478F-B809-07B06C05E32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55307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cs-CZ" altLang="cs-CZ" dirty="0" smtClean="0"/>
          </a:p>
        </p:txBody>
      </p:sp>
      <p:sp>
        <p:nvSpPr>
          <p:cNvPr id="2048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4B7EEB0-B4F6-4921-9FDB-13A3F3B768FB}" type="slidenum">
              <a:rPr lang="cs-CZ" altLang="cs-CZ" smtClean="0"/>
              <a:pPr/>
              <a:t>1</a:t>
            </a:fld>
            <a:endParaRPr lang="cs-CZ" altLang="cs-CZ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6F007B-4588-4D74-A9EF-DF6A69045D8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9C161-CA89-41E1-8071-3F321C5187E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546299-87A4-4B84-8065-2ACE31AA651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23CBC-3517-4283-8B8A-AE06F1848D0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8300EA-EB7E-4275-BE27-B9DA258EA3E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BDA03-8708-41F3-AE12-8EB2B7DE731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092D40-C857-4AD5-9F6A-C8BC5DA8237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284A2F-A044-4286-8F86-44FBE84250C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F48F82-919F-451C-A7B1-2144DF7460D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8ADAE2-51E7-483B-B43E-FD18619295C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5EC9A-0A8E-4D37-9073-0097F50DC64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E7C92F1-FF4D-4FA4-BE56-4659EE638EF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mailto:j.mandlova@olkraj.cz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eck-online.cz/bo/document-view.seam?documentId=onrf6mrqgezf6obzfzygmmjtha4a" TargetMode="External"/><Relationship Id="rId2" Type="http://schemas.openxmlformats.org/officeDocument/2006/relationships/hyperlink" Target="https://www.beck-online.cz/bo/document-view.seam?documentId=onrf6mrqgezf6obzfzygmmjtha2a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cs-CZ" altLang="cs-CZ" sz="4800" dirty="0" smtClean="0"/>
              <a:t>Zajištění a vymáhání pohledávek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43111"/>
            <a:ext cx="6400800" cy="2438400"/>
          </a:xfrm>
        </p:spPr>
        <p:txBody>
          <a:bodyPr/>
          <a:lstStyle/>
          <a:p>
            <a:r>
              <a:rPr lang="cs-CZ" altLang="cs-CZ" dirty="0" smtClean="0"/>
              <a:t>Daňová exekuce</a:t>
            </a: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6F007B-4588-4D74-A9EF-DF6A69045D8A}" type="slidenum">
              <a:rPr lang="cs-CZ" smtClean="0"/>
              <a:pPr>
                <a:defRPr/>
              </a:pPr>
              <a:t>1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Postup při DE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1800" dirty="0" smtClean="0"/>
              <a:t>Zahájení </a:t>
            </a:r>
            <a:r>
              <a:rPr lang="cs-CZ" sz="1800" dirty="0"/>
              <a:t>exekučního řízení – </a:t>
            </a:r>
            <a:r>
              <a:rPr lang="cs-CZ" sz="1800" b="1" dirty="0"/>
              <a:t>vydáním</a:t>
            </a:r>
            <a:r>
              <a:rPr lang="cs-CZ" sz="1800" dirty="0"/>
              <a:t> exekučního příkazu (EP) </a:t>
            </a:r>
          </a:p>
          <a:p>
            <a:pPr marL="0" indent="0">
              <a:buNone/>
            </a:pPr>
            <a:r>
              <a:rPr lang="cs-CZ" sz="1800" dirty="0"/>
              <a:t>Náležitosti EP:</a:t>
            </a:r>
          </a:p>
          <a:p>
            <a:pPr>
              <a:buFontTx/>
              <a:buChar char="-"/>
            </a:pPr>
            <a:r>
              <a:rPr lang="cs-CZ" sz="1800" dirty="0"/>
              <a:t>Způsob provedení DE</a:t>
            </a:r>
          </a:p>
          <a:p>
            <a:pPr>
              <a:buFontTx/>
              <a:buChar char="-"/>
            </a:pPr>
            <a:r>
              <a:rPr lang="cs-CZ" sz="1800" dirty="0" smtClean="0"/>
              <a:t>Výše </a:t>
            </a:r>
            <a:r>
              <a:rPr lang="cs-CZ" sz="1800" dirty="0"/>
              <a:t>nedoplatku</a:t>
            </a:r>
          </a:p>
          <a:p>
            <a:pPr>
              <a:buFontTx/>
              <a:buChar char="-"/>
            </a:pPr>
            <a:r>
              <a:rPr lang="cs-CZ" sz="1800" dirty="0" smtClean="0"/>
              <a:t>Výše </a:t>
            </a:r>
            <a:r>
              <a:rPr lang="cs-CZ" sz="1800" dirty="0"/>
              <a:t>exekučních nákladů </a:t>
            </a:r>
          </a:p>
          <a:p>
            <a:pPr>
              <a:buFontTx/>
              <a:buChar char="-"/>
            </a:pPr>
            <a:r>
              <a:rPr lang="cs-CZ" sz="1800" dirty="0"/>
              <a:t>Odkaz na ET</a:t>
            </a:r>
          </a:p>
          <a:p>
            <a:pPr>
              <a:buFontTx/>
              <a:buChar char="-"/>
            </a:pPr>
            <a:r>
              <a:rPr lang="cs-CZ" sz="1800" dirty="0"/>
              <a:t>Obecné </a:t>
            </a:r>
            <a:r>
              <a:rPr lang="cs-CZ" sz="1800" dirty="0" smtClean="0"/>
              <a:t>náležitosti dle </a:t>
            </a:r>
            <a:r>
              <a:rPr lang="cs-CZ" sz="1800" dirty="0"/>
              <a:t>§ 102 odst. </a:t>
            </a:r>
            <a:r>
              <a:rPr lang="cs-CZ" sz="1800" dirty="0" smtClean="0"/>
              <a:t>1</a:t>
            </a:r>
            <a:endParaRPr lang="cs-CZ" sz="1800" dirty="0"/>
          </a:p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r>
              <a:rPr lang="cs-CZ" sz="1800" dirty="0" smtClean="0"/>
              <a:t>Zahájení exekučního řízení přerušuje </a:t>
            </a:r>
            <a:r>
              <a:rPr lang="cs-CZ" sz="1800" dirty="0"/>
              <a:t>lhůtu pro placení </a:t>
            </a:r>
            <a:r>
              <a:rPr lang="cs-CZ" sz="1800" dirty="0" smtClean="0"/>
              <a:t>daně podle § 160 DŘ </a:t>
            </a:r>
          </a:p>
          <a:p>
            <a:pPr marL="0" indent="0">
              <a:buNone/>
            </a:pPr>
            <a:r>
              <a:rPr lang="cs-CZ" sz="1800" dirty="0" smtClean="0"/>
              <a:t> (u vymáhání soudem nebo soudním exekutorem a při DE srážkami ze mzdy je tato lhůta současně stavěna).</a:t>
            </a:r>
            <a:endParaRPr lang="cs-CZ" sz="1800" dirty="0"/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endParaRPr lang="cs-CZ" sz="18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929358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Postup při DE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eaLnBrk="1" hangingPunct="1">
              <a:buNone/>
              <a:defRPr/>
            </a:pPr>
            <a:r>
              <a:rPr lang="cs-CZ" altLang="cs-CZ" sz="1800" dirty="0" smtClean="0">
                <a:cs typeface="Arial" panose="020B0604020202020204" pitchFamily="34" charset="0"/>
              </a:rPr>
              <a:t>SD </a:t>
            </a:r>
            <a:r>
              <a:rPr lang="cs-CZ" altLang="cs-CZ" sz="1800" dirty="0">
                <a:cs typeface="Arial" panose="020B0604020202020204" pitchFamily="34" charset="0"/>
              </a:rPr>
              <a:t>vystupuje současně jako:</a:t>
            </a:r>
          </a:p>
          <a:p>
            <a:pPr algn="just" eaLnBrk="1" hangingPunct="1">
              <a:buFontTx/>
              <a:buChar char="-"/>
              <a:defRPr/>
            </a:pPr>
            <a:r>
              <a:rPr lang="cs-CZ" altLang="cs-CZ" sz="1800" dirty="0">
                <a:cs typeface="Arial" panose="020B0604020202020204" pitchFamily="34" charset="0"/>
              </a:rPr>
              <a:t>exekuční orgán (jeho pravomoci upravuje DŘ)</a:t>
            </a:r>
          </a:p>
          <a:p>
            <a:pPr algn="just" eaLnBrk="1" hangingPunct="1">
              <a:buFontTx/>
              <a:buChar char="-"/>
              <a:defRPr/>
            </a:pPr>
            <a:r>
              <a:rPr lang="cs-CZ" altLang="cs-CZ" sz="1800" dirty="0">
                <a:cs typeface="Arial" panose="020B0604020202020204" pitchFamily="34" charset="0"/>
              </a:rPr>
              <a:t>oprávněný (jeho postavení upravuje OSŘ)</a:t>
            </a:r>
          </a:p>
          <a:p>
            <a:pPr marL="0" indent="0" algn="just" eaLnBrk="1" hangingPunct="1">
              <a:buNone/>
              <a:defRPr/>
            </a:pPr>
            <a:endParaRPr lang="cs-CZ" altLang="cs-CZ" sz="1800" dirty="0">
              <a:cs typeface="Arial" panose="020B0604020202020204" pitchFamily="34" charset="0"/>
            </a:endParaRPr>
          </a:p>
          <a:p>
            <a:pPr marL="0" indent="0" algn="just" eaLnBrk="1" hangingPunct="1">
              <a:buNone/>
              <a:defRPr/>
            </a:pPr>
            <a:r>
              <a:rPr lang="cs-CZ" altLang="cs-CZ" sz="1800" u="sng" dirty="0">
                <a:cs typeface="Arial" panose="020B0604020202020204" pitchFamily="34" charset="0"/>
              </a:rPr>
              <a:t>Právní předpoklady exekuce:</a:t>
            </a:r>
          </a:p>
          <a:p>
            <a:pPr marL="457200" indent="-457200" algn="just" eaLnBrk="1" hangingPunct="1">
              <a:buAutoNum type="arabicPeriod"/>
              <a:defRPr/>
            </a:pPr>
            <a:r>
              <a:rPr lang="cs-CZ" altLang="cs-CZ" sz="1800" dirty="0">
                <a:cs typeface="Arial" panose="020B0604020202020204" pitchFamily="34" charset="0"/>
              </a:rPr>
              <a:t>SD eviduje vůči daňovému dlužníkovi nedoplatek</a:t>
            </a:r>
          </a:p>
          <a:p>
            <a:pPr marL="457200" indent="-457200" algn="just" eaLnBrk="1" hangingPunct="1">
              <a:buAutoNum type="arabicPeriod"/>
              <a:defRPr/>
            </a:pPr>
            <a:r>
              <a:rPr lang="cs-CZ" altLang="cs-CZ" sz="1800" dirty="0">
                <a:cs typeface="Arial" panose="020B0604020202020204" pitchFamily="34" charset="0"/>
              </a:rPr>
              <a:t>existence vykonatelného exekučního titulu (ET)</a:t>
            </a:r>
          </a:p>
          <a:p>
            <a:pPr marL="457200" indent="-457200" algn="just" eaLnBrk="1" hangingPunct="1">
              <a:buAutoNum type="arabicPeriod"/>
              <a:defRPr/>
            </a:pPr>
            <a:r>
              <a:rPr lang="cs-CZ" altLang="cs-CZ" sz="1800" dirty="0">
                <a:cs typeface="Arial" panose="020B0604020202020204" pitchFamily="34" charset="0"/>
              </a:rPr>
              <a:t>neuplynula lhůta pro placení daně (§ 160 DŘ) – pak právo vymáhat nedoplatek zaniká (prekluze)</a:t>
            </a:r>
          </a:p>
          <a:p>
            <a:pPr marL="0" indent="0" algn="just" eaLnBrk="1" hangingPunct="1">
              <a:buNone/>
              <a:defRPr/>
            </a:pPr>
            <a:endParaRPr lang="cs-CZ" altLang="cs-CZ" sz="1800" dirty="0">
              <a:cs typeface="Arial" panose="020B0604020202020204" pitchFamily="34" charset="0"/>
            </a:endParaRPr>
          </a:p>
          <a:p>
            <a:pPr marL="0" indent="0" algn="just" eaLnBrk="1" hangingPunct="1">
              <a:buNone/>
              <a:defRPr/>
            </a:pPr>
            <a:r>
              <a:rPr lang="cs-CZ" altLang="cs-CZ" sz="1800" dirty="0">
                <a:cs typeface="Arial" panose="020B0604020202020204" pitchFamily="34" charset="0"/>
              </a:rPr>
              <a:t>Právní předpoklady musí SD zkoumat před zahájením exekuce, ale i v průběhu (jinak hrozí úroky z neoprávněného jednání SD dle § 254 </a:t>
            </a:r>
            <a:r>
              <a:rPr lang="cs-CZ" altLang="cs-CZ" sz="1800" dirty="0" smtClean="0">
                <a:cs typeface="Arial" panose="020B0604020202020204" pitchFamily="34" charset="0"/>
              </a:rPr>
              <a:t>DŘ – u MP nikoliv, NSS 9 </a:t>
            </a:r>
            <a:r>
              <a:rPr lang="cs-CZ" altLang="cs-CZ" sz="1800" dirty="0" err="1" smtClean="0">
                <a:cs typeface="Arial" panose="020B0604020202020204" pitchFamily="34" charset="0"/>
              </a:rPr>
              <a:t>Afs</a:t>
            </a:r>
            <a:r>
              <a:rPr lang="cs-CZ" altLang="cs-CZ" sz="1800" dirty="0" smtClean="0">
                <a:cs typeface="Arial" panose="020B0604020202020204" pitchFamily="34" charset="0"/>
              </a:rPr>
              <a:t> 52/2017-26).</a:t>
            </a:r>
            <a:endParaRPr lang="cs-CZ" altLang="cs-CZ" sz="1800" dirty="0"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53247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Opravný prostředek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1800" dirty="0"/>
              <a:t>Žádný opravný prostředek (jen námitka </a:t>
            </a:r>
            <a:r>
              <a:rPr lang="cs-CZ" sz="1800" dirty="0" smtClean="0"/>
              <a:t>dle § 159 DŘ nebo </a:t>
            </a:r>
            <a:r>
              <a:rPr lang="cs-CZ" sz="1800" dirty="0"/>
              <a:t>návrh na zastavení exekuce). </a:t>
            </a:r>
            <a:endParaRPr lang="cs-CZ" sz="1800" dirty="0" smtClean="0"/>
          </a:p>
          <a:p>
            <a:pPr marL="0" indent="0">
              <a:buNone/>
            </a:pPr>
            <a:r>
              <a:rPr lang="cs-CZ" sz="1800" b="1" dirty="0" smtClean="0"/>
              <a:t>Novelou DŘ </a:t>
            </a:r>
            <a:r>
              <a:rPr lang="cs-CZ" sz="1800" b="1" dirty="0"/>
              <a:t>(zákonem č. 283/2020 Sb.) </a:t>
            </a:r>
            <a:r>
              <a:rPr lang="cs-CZ" sz="1800" b="1" dirty="0" smtClean="0"/>
              <a:t>je námitka brána jako řádný opravný prostředek (měla se vyčerpat před případnou žalobou – jsou ale i opačné názory NSS 1 </a:t>
            </a:r>
            <a:r>
              <a:rPr lang="cs-CZ" sz="1800" b="1" dirty="0" err="1" smtClean="0"/>
              <a:t>Afs</a:t>
            </a:r>
            <a:r>
              <a:rPr lang="cs-CZ" sz="1800" b="1" dirty="0" smtClean="0"/>
              <a:t> 271/2016-53), avšak nezakládá odkladný účinek. </a:t>
            </a:r>
          </a:p>
          <a:p>
            <a:pPr marL="0" indent="0">
              <a:buNone/>
            </a:pPr>
            <a:r>
              <a:rPr lang="cs-CZ" sz="1800" b="1" dirty="0" smtClean="0"/>
              <a:t>Správce daně – povinnost poučit o možnosti uplatnění námitky, a to nejen u rozhodnutí, ale i u vyrozumění o úkonu při placení daní (musí zaznít v poučení EP a ve vyrozumění o jeho PM)</a:t>
            </a:r>
            <a:endParaRPr lang="cs-CZ" sz="1800" b="1" dirty="0"/>
          </a:p>
          <a:p>
            <a:pPr marL="0" indent="0">
              <a:buNone/>
            </a:pPr>
            <a:r>
              <a:rPr lang="cs-CZ" sz="1800" dirty="0" smtClean="0"/>
              <a:t>Lhůta k podání námitky je 30 dní, nelze však napadat skutečnosti vztahující se k nalézacímu řízení (naopak legitimní je v případě, kdy napadá existenci či vykonatelnost exekučního titulu, zákonnost procesního postupu, přiměřenost způsobu exekuce, atd.)</a:t>
            </a:r>
          </a:p>
          <a:p>
            <a:pPr marL="0" indent="0">
              <a:buNone/>
            </a:pPr>
            <a:r>
              <a:rPr lang="cs-CZ" sz="1800" dirty="0" smtClean="0"/>
              <a:t>Podání námitky nemá vliv na právní moc EP !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120442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EP účet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1800" dirty="0" smtClean="0"/>
              <a:t>= odepsáním peněžních prostředků dlužníka z jeho účtu, vedeného v jakékoliv měně, do výše vymáhané částky</a:t>
            </a:r>
          </a:p>
          <a:p>
            <a:pPr>
              <a:buFontTx/>
              <a:buChar char="-"/>
            </a:pPr>
            <a:r>
              <a:rPr lang="cs-CZ" sz="1800" dirty="0" smtClean="0"/>
              <a:t>EP </a:t>
            </a:r>
            <a:r>
              <a:rPr lang="cs-CZ" sz="1800" dirty="0"/>
              <a:t>se doručuje nejprve </a:t>
            </a:r>
            <a:r>
              <a:rPr lang="cs-CZ" sz="1800" dirty="0" smtClean="0"/>
              <a:t>poddlužníkovi, poté dlužníkovi. Po </a:t>
            </a:r>
            <a:r>
              <a:rPr lang="cs-CZ" sz="1800" dirty="0"/>
              <a:t>doručení dlužníkovi – oznámení o nabytí právní moci poddlužníkovi – ten následně zašle vymáhaný obnos a exekuční řízení je </a:t>
            </a:r>
            <a:r>
              <a:rPr lang="cs-CZ" sz="1800" dirty="0" smtClean="0"/>
              <a:t>bez dalšího ukončeno. </a:t>
            </a:r>
          </a:p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r>
              <a:rPr lang="cs-CZ" sz="1800" dirty="0" smtClean="0"/>
              <a:t>Banka od doručení EP nevyplácí peněžní prostředky, neprovádí na ně započtení a ani jinak s nimi nenakládá (až do výše vymáhané částky) – to se týká i peněžních prostředků, které na účet dojdou do 6 měsíců ode dne vyrozumění o nabytí PM. Poté exekuce zaniká a pokud nebylo vymoženo vše – nový EP (nelze pokud stižen účet manžela – tam není opakování možné).</a:t>
            </a:r>
          </a:p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r>
              <a:rPr lang="cs-CZ" sz="1800" dirty="0" smtClean="0"/>
              <a:t>Pokud exekucí postiženo více účtů vedených u jedné banky – musí být v EP stanoveno jejich pořadí (více bank – více EP).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601408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EP </a:t>
            </a:r>
            <a:r>
              <a:rPr lang="cs-CZ" dirty="0" smtClean="0"/>
              <a:t>účet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1800" dirty="0"/>
              <a:t>d</a:t>
            </a:r>
            <a:r>
              <a:rPr lang="cs-CZ" sz="1800" dirty="0" smtClean="0"/>
              <a:t>říve muselo jít o účet, jehož majitelem byl dlužník (předmětem exekuce je totiž nárok na výplatu peněžních prostředků z účtu a ne peněžní prostředky samé), nyní lze postihnout i </a:t>
            </a:r>
            <a:r>
              <a:rPr lang="cs-CZ" sz="1800" dirty="0"/>
              <a:t>účet manžela </a:t>
            </a:r>
            <a:r>
              <a:rPr lang="cs-CZ" sz="1800" dirty="0" smtClean="0"/>
              <a:t>(v </a:t>
            </a:r>
            <a:r>
              <a:rPr lang="cs-CZ" sz="1800" dirty="0"/>
              <a:t>případě, že jde o dluh patřící do SJM nebo dluh, pro který lze nařídit výkon rozhodnutí na majetek v SJM </a:t>
            </a:r>
            <a:r>
              <a:rPr lang="cs-CZ" sz="1800" dirty="0" smtClean="0"/>
              <a:t> - to </a:t>
            </a:r>
            <a:r>
              <a:rPr lang="cs-CZ" sz="1800" dirty="0"/>
              <a:t>je ale téměř </a:t>
            </a:r>
            <a:r>
              <a:rPr lang="cs-CZ" sz="1800" dirty="0" smtClean="0"/>
              <a:t>vše a je předpoklad, že na účtu jsou prostředky ze SJM – v opačném případě musí manžel prokázat, že nejsou),  § 262b) OSŘ</a:t>
            </a:r>
          </a:p>
          <a:p>
            <a:r>
              <a:rPr lang="cs-CZ" sz="1800" dirty="0" smtClean="0"/>
              <a:t>pokud mají manželé jeden společný účet a dluh má jeden z nich – lze účet postihnout </a:t>
            </a:r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r>
              <a:rPr lang="cs-CZ" sz="1800" b="1" dirty="0" smtClean="0"/>
              <a:t>Novela  OSŘ zákonem č. 38/2021 Sb</a:t>
            </a:r>
            <a:r>
              <a:rPr lang="cs-CZ" sz="1800" dirty="0" smtClean="0"/>
              <a:t>. – nařízení výkonu rozhodnutí přikázáním pohledávky z účtu manžela povinného se vztahuje pouze na pohledávku manžela povinného z účtu ve výši, v jaké byly na účtu peněžní prostředky v okamžiku, v němž bylo peněž. ústavu doručeno usnesení o nařízení výkonu rozhodnutí (nečeká se tedy 6 měsíců na další prostředky).</a:t>
            </a:r>
          </a:p>
          <a:p>
            <a:pPr marL="0" indent="0">
              <a:buNone/>
            </a:pPr>
            <a:r>
              <a:rPr lang="cs-CZ" sz="1800" dirty="0" smtClean="0"/>
              <a:t>Účet manžela lze v jednom exekučním řízení postihnout pouze jednou.</a:t>
            </a:r>
            <a:endParaRPr lang="cs-CZ" sz="1800" dirty="0"/>
          </a:p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endParaRPr lang="cs-CZ" sz="18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41695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EP účet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1800" dirty="0"/>
              <a:t>Platí </a:t>
            </a:r>
            <a:r>
              <a:rPr lang="cs-CZ" sz="1800" u="sng" dirty="0"/>
              <a:t>zásada priority </a:t>
            </a:r>
            <a:r>
              <a:rPr lang="cs-CZ" sz="1800" dirty="0"/>
              <a:t>– pokud nařízeno více daňových exekucí na jeden účet – pořadí pohledávek se řídí dnem doručení EP (shodný den doručení – poměrně).</a:t>
            </a:r>
          </a:p>
          <a:p>
            <a:pPr marL="0" indent="0">
              <a:buNone/>
            </a:pPr>
            <a:r>
              <a:rPr lang="cs-CZ" sz="1800" dirty="0"/>
              <a:t>V případě, že má správce daně pochybnosti o pravosti, výši, skupině nebo pořadí pohledávek – </a:t>
            </a:r>
            <a:r>
              <a:rPr lang="cs-CZ" sz="1800" u="sng" dirty="0"/>
              <a:t>odporová žaloba </a:t>
            </a:r>
            <a:r>
              <a:rPr lang="cs-CZ" sz="1800" dirty="0"/>
              <a:t>(§ 267a OSŘ). Pokud nejsou plněny povinnosti poddlužníka – </a:t>
            </a:r>
            <a:r>
              <a:rPr lang="cs-CZ" sz="1800" u="sng" dirty="0"/>
              <a:t>poddlužnická žaloba </a:t>
            </a:r>
            <a:r>
              <a:rPr lang="cs-CZ" sz="1800" dirty="0"/>
              <a:t>(§ 186 odst. 3 DŘ).</a:t>
            </a:r>
          </a:p>
          <a:p>
            <a:pPr marL="0" indent="0">
              <a:buNone/>
            </a:pPr>
            <a:r>
              <a:rPr lang="cs-CZ" sz="1800" dirty="0" smtClean="0"/>
              <a:t>Zákaz vyplácet prostředky </a:t>
            </a:r>
            <a:r>
              <a:rPr lang="cs-CZ" sz="1800" dirty="0"/>
              <a:t>neplatí v případech § 304a a § 304b </a:t>
            </a:r>
            <a:r>
              <a:rPr lang="cs-CZ" sz="1800" dirty="0" smtClean="0"/>
              <a:t>OSŘ (výplata mezd a nepostižitelná část – u mezd stihnout před provedením – jinak nárok zaniká). </a:t>
            </a:r>
            <a:endParaRPr lang="cs-CZ" sz="1800" dirty="0"/>
          </a:p>
          <a:p>
            <a:pPr marL="0" indent="0">
              <a:buNone/>
            </a:pPr>
            <a:r>
              <a:rPr lang="cs-CZ" sz="1800" u="sng" dirty="0" smtClean="0"/>
              <a:t>Nepostižitelná část pohledávky </a:t>
            </a:r>
            <a:r>
              <a:rPr lang="cs-CZ" sz="1800" dirty="0" smtClean="0"/>
              <a:t>– </a:t>
            </a:r>
            <a:r>
              <a:rPr lang="cs-CZ" sz="1800" b="1" dirty="0" smtClean="0"/>
              <a:t>novela § 304b OSŘ zákonem č. 38/2021 Sb. – peněžní prostředky do výše trojnásobku ŽM jednotlivce.</a:t>
            </a:r>
          </a:p>
          <a:p>
            <a:pPr marL="0" indent="0">
              <a:buNone/>
            </a:pPr>
            <a:r>
              <a:rPr lang="cs-CZ" sz="1800" dirty="0" smtClean="0"/>
              <a:t>O jejich výplatu může požádat povinný (je-li FO) nebo jeho manžel. </a:t>
            </a:r>
          </a:p>
          <a:p>
            <a:pPr marL="0" indent="0">
              <a:buNone/>
            </a:pPr>
            <a:r>
              <a:rPr lang="cs-CZ" sz="1800" dirty="0" smtClean="0"/>
              <a:t>Pokud je exekucí postiženo více účtů – z účtu, kde je nejvyšší zůstatek.</a:t>
            </a:r>
          </a:p>
          <a:p>
            <a:pPr marL="0" indent="0">
              <a:buNone/>
            </a:pPr>
            <a:r>
              <a:rPr lang="cs-CZ" sz="1800" dirty="0" smtClean="0"/>
              <a:t>Pokud nedojde během 6 měsíců na účet prostředky k uspokojení oprávněného v plné výši – exekuce se provede i z tohoto trojnásobku ŽM.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62963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EP účet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1800" dirty="0"/>
              <a:t>Peněžní ústav vyplatí tuto částku nejvýše jednou v průběhu jednoho řízení o výkon rozhodnutí. </a:t>
            </a:r>
            <a:endParaRPr lang="cs-CZ" sz="1800" dirty="0" smtClean="0"/>
          </a:p>
          <a:p>
            <a:pPr marL="0" indent="0">
              <a:buNone/>
            </a:pPr>
            <a:r>
              <a:rPr lang="cs-CZ" sz="1800" dirty="0" smtClean="0"/>
              <a:t>Po </a:t>
            </a:r>
            <a:r>
              <a:rPr lang="cs-CZ" sz="1800" dirty="0"/>
              <a:t>zřízení chráněného účtu převede peněžní ústav následující pracovní den po jeho zřízení nevyplacené peněžní prostředky tvořící nepostižitelnou část pohledávky povinnému na tento účet.</a:t>
            </a:r>
          </a:p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r>
              <a:rPr lang="cs-CZ" sz="1800" dirty="0" smtClean="0"/>
              <a:t>V případě, že je exekucí postižen </a:t>
            </a:r>
            <a:r>
              <a:rPr lang="cs-CZ" sz="1800" b="1" dirty="0" smtClean="0"/>
              <a:t>účet manžela </a:t>
            </a:r>
            <a:r>
              <a:rPr lang="cs-CZ" sz="1800" dirty="0" smtClean="0"/>
              <a:t>povinného je </a:t>
            </a:r>
            <a:r>
              <a:rPr lang="cs-CZ" sz="1800" b="1" dirty="0" smtClean="0"/>
              <a:t>postup rozdílný</a:t>
            </a:r>
            <a:r>
              <a:rPr lang="cs-CZ" sz="1800" dirty="0" smtClean="0"/>
              <a:t>:</a:t>
            </a:r>
          </a:p>
          <a:p>
            <a:pPr>
              <a:buFontTx/>
              <a:buChar char="-"/>
            </a:pPr>
            <a:r>
              <a:rPr lang="cs-CZ" sz="1800" dirty="0" smtClean="0"/>
              <a:t>Manžel může disponovat na postiženém účtu ½ prostředků, které tam byly v okamžiku doručení EP (pokud tato částka nebude dosahovat 3x ŽM, bude chráněna větší část – do tohoto trojnásobku). Nedotčená ½ musí zůstat manželovi zachována i po skončení výkonu rozhodnutí.</a:t>
            </a:r>
          </a:p>
          <a:p>
            <a:pPr>
              <a:buFontTx/>
              <a:buChar char="-"/>
            </a:pPr>
            <a:r>
              <a:rPr lang="cs-CZ" sz="1800" dirty="0" smtClean="0"/>
              <a:t>Postihnout lze pouze ve výši, v jaké byly prostředky v okamžiku doručení EP – nečeká se, co bude připsáno v dalších 6 měsících po vyrozumění o PM.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941382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EP účet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1800" dirty="0" smtClean="0"/>
              <a:t>Další nepostižitelné dávky – např. dotace, finanční výpomoc ze státního nebo územního rozpočtu dle zákona č. 218/2000 Sb. a zákona č. 250/2000 Sb.</a:t>
            </a:r>
          </a:p>
          <a:p>
            <a:pPr marL="0" indent="0">
              <a:buNone/>
            </a:pPr>
            <a:endParaRPr lang="cs-CZ" sz="1800" u="sng" dirty="0" smtClean="0"/>
          </a:p>
          <a:p>
            <a:pPr marL="0" indent="0">
              <a:buNone/>
            </a:pPr>
            <a:r>
              <a:rPr lang="cs-CZ" sz="1800" u="sng" dirty="0" smtClean="0"/>
              <a:t>Absolutně nepostižitelné </a:t>
            </a:r>
            <a:r>
              <a:rPr lang="cs-CZ" sz="1800" dirty="0" smtClean="0"/>
              <a:t>(§ 317 OSŘ) jsou dávky státní sociální péče, dávky pomoci v hmotné nouzi (např. příspěvek na živobytí, doplatek bydlení, okamžitá mimořádná pomoc), náhrady vyplacené pojišťovnou dle pojistné smlouvy a pohledávky, které jsou předmětem finančního zajištění, výživné, odstupné.</a:t>
            </a:r>
          </a:p>
          <a:p>
            <a:pPr marL="0" indent="0">
              <a:buNone/>
            </a:pPr>
            <a:r>
              <a:rPr lang="cs-CZ" sz="1800" u="sng" dirty="0" smtClean="0"/>
              <a:t>Částečně postižitelné </a:t>
            </a:r>
            <a:r>
              <a:rPr lang="cs-CZ" sz="1800" dirty="0" smtClean="0"/>
              <a:t>jsou pohledávky FO podnikajících (§ 318 OSŘ).To samé platí pro pohledávky z autorských práv, práv výkonných umělců a práv původců předmětů průmyslového vlastnictví (§ 319 OSŘ).</a:t>
            </a:r>
          </a:p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r>
              <a:rPr lang="cs-CZ" sz="1800" dirty="0" smtClean="0"/>
              <a:t>I přes EP je banka oprávněna (i během 6 měsíců po EP) vypovědět smlouvu o běžném účtu a zrušit účet povinného na němž nejsou žádné peněžní prostředky (NS 20 </a:t>
            </a:r>
            <a:r>
              <a:rPr lang="cs-CZ" sz="1800" dirty="0" err="1" smtClean="0"/>
              <a:t>Cdo</a:t>
            </a:r>
            <a:r>
              <a:rPr lang="cs-CZ" sz="1800" dirty="0" smtClean="0"/>
              <a:t> 485/2005).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32780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EP účet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1800" b="1" dirty="0" smtClean="0"/>
              <a:t>Chráněný účet</a:t>
            </a:r>
          </a:p>
          <a:p>
            <a:pPr>
              <a:buFontTx/>
              <a:buChar char="-"/>
            </a:pPr>
            <a:r>
              <a:rPr lang="cs-CZ" sz="1800" dirty="0" smtClean="0"/>
              <a:t>novela OSŘ zákonem č. 38/2021 Sb.</a:t>
            </a:r>
          </a:p>
          <a:p>
            <a:pPr>
              <a:buFontTx/>
              <a:buChar char="-"/>
            </a:pPr>
            <a:r>
              <a:rPr lang="cs-CZ" sz="1800" dirty="0"/>
              <a:t>s</a:t>
            </a:r>
            <a:r>
              <a:rPr lang="cs-CZ" sz="1800" dirty="0" smtClean="0"/>
              <a:t>louží k shromažďování prostředků povinného z pohledávek, které nepodléhají výkonu rozhodnutí (jsou určeny k uspokojování životních potřeb povinného a jeho rodiny) - nepostižitelný</a:t>
            </a:r>
          </a:p>
          <a:p>
            <a:pPr>
              <a:buFontTx/>
              <a:buChar char="-"/>
            </a:pPr>
            <a:r>
              <a:rPr lang="cs-CZ" sz="1800" dirty="0"/>
              <a:t>t</a:t>
            </a:r>
            <a:r>
              <a:rPr lang="cs-CZ" sz="1800" dirty="0" smtClean="0"/>
              <a:t>ýká se jen FO a je vytvořen peněžním ústavem bezplatně na žádost dlužníka do 5 pracovních dní od podání této žádosti</a:t>
            </a:r>
          </a:p>
          <a:p>
            <a:pPr>
              <a:buFontTx/>
              <a:buChar char="-"/>
            </a:pPr>
            <a:r>
              <a:rPr lang="cs-CZ" sz="1800" dirty="0"/>
              <a:t>l</a:t>
            </a:r>
            <a:r>
              <a:rPr lang="cs-CZ" sz="1800" dirty="0" smtClean="0"/>
              <a:t>ze mít jen jeden takový účet</a:t>
            </a:r>
          </a:p>
          <a:p>
            <a:pPr marL="0" indent="0">
              <a:buNone/>
            </a:pPr>
            <a:r>
              <a:rPr lang="cs-CZ" sz="1800" dirty="0"/>
              <a:t>V daňové exekuci se neuplatní příslušná ustanovení o.s.ř., která upravují zřízení a vedení chráněného účtu (§ 304c až 304e o.s.ř</a:t>
            </a:r>
            <a:r>
              <a:rPr lang="cs-CZ" sz="1800" dirty="0" smtClean="0"/>
              <a:t>.), ale správce </a:t>
            </a:r>
            <a:r>
              <a:rPr lang="cs-CZ" sz="1800" dirty="0"/>
              <a:t>místního poplatku není oprávněn nařídit daňovou exekuci přikázáním pohledávky z účtu u poskytovatele platebních služeb k postižení pohledávky z účtu, který byl před nařízením daňové exekuce zřízen jako chráněný účet soudem (na základě usnesení soudu o nařízení výkonu rozhodnutí), na který jsou připisovány pohledávky nebo příjmy podle § 304d odst. 1 o.s.ř.</a:t>
            </a:r>
          </a:p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1828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EP mzda a jiné příjmy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1800" dirty="0" smtClean="0"/>
              <a:t>EP </a:t>
            </a:r>
            <a:r>
              <a:rPr lang="cs-CZ" sz="1800" dirty="0"/>
              <a:t>se doručuje nejprve zaměstnavateli – ten provádí každý měsíc srážky </a:t>
            </a:r>
            <a:r>
              <a:rPr lang="cs-CZ" sz="1800" dirty="0" smtClean="0"/>
              <a:t>z čisté mzdy a </a:t>
            </a:r>
            <a:r>
              <a:rPr lang="cs-CZ" sz="1800" dirty="0"/>
              <a:t>zašle je správci daně po vyrozumění o právní moci EP (poté, co EP bude doručen dlužníkovi</a:t>
            </a:r>
            <a:r>
              <a:rPr lang="cs-CZ" sz="1800" dirty="0" smtClean="0"/>
              <a:t>). </a:t>
            </a:r>
          </a:p>
          <a:p>
            <a:pPr marL="0" indent="0">
              <a:buNone/>
            </a:pPr>
            <a:r>
              <a:rPr lang="cs-CZ" sz="1800" dirty="0" smtClean="0"/>
              <a:t>Ve </a:t>
            </a:r>
            <a:r>
              <a:rPr lang="cs-CZ" sz="1800" dirty="0"/>
              <a:t>vymáhání pokračuje i případný další zaměstnavatel, v případě ukončení </a:t>
            </a:r>
            <a:r>
              <a:rPr lang="cs-CZ" sz="1800" dirty="0" smtClean="0"/>
              <a:t>pracovního </a:t>
            </a:r>
            <a:r>
              <a:rPr lang="cs-CZ" sz="1800" dirty="0"/>
              <a:t>poměru a jeho započetí u nového zaměstnavatele. </a:t>
            </a:r>
          </a:p>
          <a:p>
            <a:pPr marL="0" indent="0">
              <a:buNone/>
            </a:pPr>
            <a:r>
              <a:rPr lang="cs-CZ" sz="1800" dirty="0"/>
              <a:t>Informační povinnost do 8 dnů od nastalé skutečnosti má nový zaměstnavatel, starý zaměstnavatel i dlužník sám (pod hrozbou pokuty</a:t>
            </a:r>
            <a:r>
              <a:rPr lang="cs-CZ" sz="1800" dirty="0" smtClean="0"/>
              <a:t>).</a:t>
            </a:r>
            <a:endParaRPr lang="cs-CZ" sz="1800" dirty="0"/>
          </a:p>
          <a:p>
            <a:pPr marL="0" indent="0">
              <a:buNone/>
            </a:pPr>
            <a:r>
              <a:rPr lang="cs-CZ" sz="1800" dirty="0"/>
              <a:t>Novému zaměstnavateli se zašle </a:t>
            </a:r>
            <a:r>
              <a:rPr lang="cs-CZ" sz="1800" dirty="0" smtClean="0"/>
              <a:t>již vydaný EP a rozhodnutí o pokračování ve srážkách ze mzdy (s </a:t>
            </a:r>
            <a:r>
              <a:rPr lang="cs-CZ" sz="1800" dirty="0"/>
              <a:t>vyčíslením zbytku </a:t>
            </a:r>
            <a:r>
              <a:rPr lang="cs-CZ" sz="1800" dirty="0" smtClean="0"/>
              <a:t>dluhu). </a:t>
            </a:r>
            <a:r>
              <a:rPr lang="cs-CZ" sz="1800" dirty="0"/>
              <a:t>Pořadí zůstává zachováno</a:t>
            </a:r>
            <a:r>
              <a:rPr lang="cs-CZ" sz="1800" dirty="0" smtClean="0"/>
              <a:t>.</a:t>
            </a:r>
          </a:p>
          <a:p>
            <a:pPr marL="0" indent="0">
              <a:buNone/>
            </a:pPr>
            <a:r>
              <a:rPr lang="cs-CZ" sz="1800" dirty="0" smtClean="0"/>
              <a:t>Na návrh dlužníka může správce daně ze závažných důvodů snížit výši částky, která má být v příslušném období sražena. Pominou-li důvody – rozhodnutí zruší (nutný návrh  a následné rozhodnutí – dohoda je vyloučena).</a:t>
            </a:r>
          </a:p>
          <a:p>
            <a:pPr marL="0" indent="0">
              <a:buNone/>
            </a:pPr>
            <a:r>
              <a:rPr lang="cs-CZ" sz="1800" b="1" dirty="0" smtClean="0"/>
              <a:t>Mzda</a:t>
            </a:r>
            <a:r>
              <a:rPr lang="cs-CZ" sz="1800" dirty="0" smtClean="0"/>
              <a:t> – </a:t>
            </a:r>
            <a:r>
              <a:rPr lang="cs-CZ" sz="1800" dirty="0" err="1" smtClean="0"/>
              <a:t>ZPr</a:t>
            </a:r>
            <a:r>
              <a:rPr lang="cs-CZ" sz="1800" dirty="0" smtClean="0"/>
              <a:t> (§ 67 – 71, §109-121 a §140-222) – určité peněžité plnění či plnění peněžité hodnoty (naturální) poskytované zaměstnavatelem </a:t>
            </a:r>
            <a:r>
              <a:rPr lang="cs-CZ" sz="1800" u="sng" dirty="0" smtClean="0"/>
              <a:t>za práci </a:t>
            </a:r>
            <a:r>
              <a:rPr lang="cs-CZ" sz="1800" dirty="0" smtClean="0"/>
              <a:t>(odměna)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61560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Zajištění pohledávek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1800" dirty="0" smtClean="0"/>
              <a:t>- k zajištění úhrady daně </a:t>
            </a:r>
            <a:r>
              <a:rPr lang="cs-CZ" sz="1800" b="1" dirty="0" smtClean="0"/>
              <a:t>ještě před přikročením k vymáhání nebo tam, kde zatím vymáhat nelze.</a:t>
            </a:r>
          </a:p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r>
              <a:rPr lang="cs-CZ" sz="1800" u="sng" dirty="0" smtClean="0"/>
              <a:t>Možnosti dle DŘ</a:t>
            </a:r>
            <a:r>
              <a:rPr lang="cs-CZ" sz="1800" dirty="0" smtClean="0"/>
              <a:t>:</a:t>
            </a:r>
          </a:p>
          <a:p>
            <a:pPr marL="0" indent="0">
              <a:buNone/>
            </a:pPr>
            <a:r>
              <a:rPr lang="cs-CZ" sz="1800" dirty="0" smtClean="0"/>
              <a:t>Zajišťovací příkaz (jistota) - </a:t>
            </a:r>
            <a:r>
              <a:rPr lang="cs-CZ" sz="1800" dirty="0"/>
              <a:t>daň nebyla stanovena nebo není splatná</a:t>
            </a:r>
          </a:p>
          <a:p>
            <a:pPr marL="0" indent="0">
              <a:buNone/>
            </a:pPr>
            <a:r>
              <a:rPr lang="cs-CZ" sz="1800" dirty="0" smtClean="0"/>
              <a:t>Zajišťovací exekuce dle § 176 odst. 1 písm. c) DŘ – navazuje na zajišťovací příkaz - daň nebyla stanovena nebo není splatná</a:t>
            </a:r>
          </a:p>
          <a:p>
            <a:pPr marL="0" indent="0">
              <a:buNone/>
            </a:pPr>
            <a:r>
              <a:rPr lang="cs-CZ" sz="1800" dirty="0" smtClean="0"/>
              <a:t>Zástavní právo - daň byla stanovena, ale nemusí být splatná (nestanovená - § 168 odst. 6 DŘ)</a:t>
            </a:r>
          </a:p>
          <a:p>
            <a:pPr marL="0" indent="0">
              <a:buNone/>
            </a:pPr>
            <a:r>
              <a:rPr lang="cs-CZ" sz="1800" dirty="0" smtClean="0"/>
              <a:t>Ručení – daň stanovená, splatná, ale neuhrazená</a:t>
            </a:r>
          </a:p>
          <a:p>
            <a:pPr marL="0" indent="0">
              <a:buNone/>
            </a:pPr>
            <a:r>
              <a:rPr lang="cs-CZ" sz="1800" dirty="0" smtClean="0"/>
              <a:t>Bankovní záruka – daň </a:t>
            </a:r>
            <a:r>
              <a:rPr lang="cs-CZ" sz="1800" dirty="0"/>
              <a:t>stanovená, splatná, ale </a:t>
            </a:r>
            <a:r>
              <a:rPr lang="cs-CZ" sz="1800" dirty="0" smtClean="0"/>
              <a:t>neuhrazená</a:t>
            </a:r>
          </a:p>
          <a:p>
            <a:pPr marL="0" indent="0">
              <a:buNone/>
            </a:pPr>
            <a:r>
              <a:rPr lang="cs-CZ" sz="1800" dirty="0" smtClean="0"/>
              <a:t>Povinnost platit zálohy – není zřejmá výše daně a není současně splatná</a:t>
            </a:r>
            <a:endParaRPr lang="cs-CZ" sz="1800" dirty="0"/>
          </a:p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66454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EP mzda a jiné příjmy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1800" dirty="0" smtClean="0"/>
              <a:t>Mzdou není náhrada výdajů v souvislosti s prací, které si hradí zaměstnanec sám a zaměstnavatel mu je poté nahrazuje. Plnění musí být poskytováno za doby trvání pracovního poměru.</a:t>
            </a:r>
          </a:p>
          <a:p>
            <a:pPr marL="0" indent="0">
              <a:buNone/>
            </a:pPr>
            <a:r>
              <a:rPr lang="cs-CZ" sz="1800" b="1" dirty="0" smtClean="0"/>
              <a:t>Jiné </a:t>
            </a:r>
            <a:r>
              <a:rPr lang="cs-CZ" sz="1800" b="1" dirty="0"/>
              <a:t>příjmy </a:t>
            </a:r>
            <a:r>
              <a:rPr lang="cs-CZ" sz="1800" dirty="0"/>
              <a:t>- § 299 OSŘ </a:t>
            </a:r>
            <a:r>
              <a:rPr lang="cs-CZ" sz="1800" dirty="0" smtClean="0"/>
              <a:t> - taxativní výčet (plat</a:t>
            </a:r>
            <a:r>
              <a:rPr lang="cs-CZ" sz="1800" dirty="0"/>
              <a:t>, </a:t>
            </a:r>
            <a:r>
              <a:rPr lang="cs-CZ" sz="1800" dirty="0" smtClean="0"/>
              <a:t>náhrada mzdy nebo platu, dohody </a:t>
            </a:r>
            <a:r>
              <a:rPr lang="cs-CZ" sz="1800" dirty="0"/>
              <a:t>o </a:t>
            </a:r>
            <a:r>
              <a:rPr lang="cs-CZ" sz="1800" dirty="0" smtClean="0"/>
              <a:t>pracovní činnosti </a:t>
            </a:r>
            <a:r>
              <a:rPr lang="cs-CZ" sz="1800" dirty="0"/>
              <a:t>a provedení práce, </a:t>
            </a:r>
            <a:r>
              <a:rPr lang="cs-CZ" sz="1800" dirty="0" smtClean="0"/>
              <a:t>odměna za pracovní nebo služební pohotovost, nemocenská</a:t>
            </a:r>
            <a:r>
              <a:rPr lang="cs-CZ" sz="1800" dirty="0"/>
              <a:t>, stipendia, podpora v nezaměstnanosti, </a:t>
            </a:r>
            <a:r>
              <a:rPr lang="cs-CZ" sz="1800" dirty="0" smtClean="0"/>
              <a:t>odstupné, výsluhy vojáků z povolání, přídavek na dítě, sociální příplatek, rodičovský příspěvek, pravidelná odměna pěstouna, peněžitá </a:t>
            </a:r>
            <a:r>
              <a:rPr lang="cs-CZ" sz="1800" dirty="0"/>
              <a:t>pomoc v mateřství, </a:t>
            </a:r>
            <a:r>
              <a:rPr lang="cs-CZ" sz="1800" dirty="0" smtClean="0"/>
              <a:t>důchod… </a:t>
            </a:r>
            <a:r>
              <a:rPr lang="cs-CZ" sz="1800" dirty="0"/>
              <a:t>NE – hmotná </a:t>
            </a:r>
            <a:r>
              <a:rPr lang="cs-CZ" sz="1800" dirty="0" smtClean="0"/>
              <a:t>nouze, příspěvek na bydlení a dávky vyplácené jednorázově !!!).</a:t>
            </a:r>
          </a:p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r>
              <a:rPr lang="cs-CZ" sz="1800" dirty="0" smtClean="0"/>
              <a:t>Postižen nemůže být </a:t>
            </a:r>
            <a:r>
              <a:rPr lang="cs-CZ" sz="1800" u="sng" dirty="0" smtClean="0"/>
              <a:t>nárok</a:t>
            </a:r>
            <a:r>
              <a:rPr lang="cs-CZ" sz="1800" dirty="0" smtClean="0"/>
              <a:t> na mzdu či jiný příjem manžela (není totiž majetkem v SJM), důchod osoby, která z něj platí náklady na pobyt v ústavu sociální péče (ve výši té částky) - § 317 OSŘ – nepostižitelná jsou plnění peněžní dávky státní sociální péče a dávky pomoci v hmotné nouzi, náhrada vyplacená pojišťovnou k opravě nebo vybudování budovy,…</a:t>
            </a:r>
            <a:endParaRPr lang="cs-CZ" sz="1800" dirty="0"/>
          </a:p>
          <a:p>
            <a:pPr marL="0" indent="0">
              <a:buNone/>
            </a:pP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42313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EP mzda a jiné příjmy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85800" y="156845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cs-CZ" sz="1800" dirty="0" smtClean="0"/>
              <a:t>§ 281 OSŘ – zákaz provádět srážky nad rámec zákona (ani na dohodu) – pokud srazí víc – řešeno mezi dlužníkem a poddlužníkem v rámci soukromého práva.</a:t>
            </a:r>
          </a:p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r>
              <a:rPr lang="cs-CZ" sz="1800" dirty="0" smtClean="0"/>
              <a:t>§ 278 OSŘ – stanovena základní nepostižitelná částka – odečte se od čisté mzdy a zbytek se rozdělí na třetiny.</a:t>
            </a:r>
          </a:p>
          <a:p>
            <a:pPr marL="0" indent="0">
              <a:buNone/>
            </a:pPr>
            <a:r>
              <a:rPr lang="cs-CZ" sz="1800" dirty="0"/>
              <a:t>Z</a:t>
            </a:r>
            <a:r>
              <a:rPr lang="cs-CZ" sz="1800" dirty="0" smtClean="0"/>
              <a:t>působ </a:t>
            </a:r>
            <a:r>
              <a:rPr lang="cs-CZ" sz="1800" dirty="0"/>
              <a:t>výpočtu nezabavitelné částky – </a:t>
            </a:r>
            <a:r>
              <a:rPr lang="cs-CZ" sz="1800" dirty="0" err="1"/>
              <a:t>nař</a:t>
            </a:r>
            <a:r>
              <a:rPr lang="cs-CZ" sz="1800" dirty="0"/>
              <a:t>. </a:t>
            </a:r>
            <a:r>
              <a:rPr lang="cs-CZ" sz="1800" dirty="0" err="1"/>
              <a:t>vl</a:t>
            </a:r>
            <a:r>
              <a:rPr lang="cs-CZ" sz="1800" dirty="0"/>
              <a:t>. č. 595/2006 Sb</a:t>
            </a:r>
            <a:r>
              <a:rPr lang="cs-CZ" sz="1800" dirty="0" smtClean="0"/>
              <a:t>. (je to úhrn tří čtvrtin součtu částky ŽM jednotlivce a částky normativních nákladů na bydlení pro jednu osobu v obci od 50 000 do 99 999 obyvatel na osobu povinného (nezabavitelná částka) a jedné třetiny nezabavitelné částky na každou osobu, které je povinen poskytovat výživné. </a:t>
            </a:r>
          </a:p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r>
              <a:rPr lang="cs-CZ" sz="1800" dirty="0" smtClean="0"/>
              <a:t>§ 279 OSŘ – poměr uspokojování pohledávek </a:t>
            </a:r>
            <a:endParaRPr lang="cs-CZ" sz="1800" dirty="0"/>
          </a:p>
          <a:p>
            <a:pPr marL="0" indent="0">
              <a:buNone/>
            </a:pP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21</a:t>
            </a:fld>
            <a:endParaRPr lang="cs-CZ"/>
          </a:p>
        </p:txBody>
      </p:sp>
      <p:sp>
        <p:nvSpPr>
          <p:cNvPr id="5" name="Šipka doprava 4"/>
          <p:cNvSpPr/>
          <p:nvPr/>
        </p:nvSpPr>
        <p:spPr>
          <a:xfrm>
            <a:off x="5578803" y="51054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755715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EP mzda a jiné příjmy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1800" dirty="0" smtClean="0"/>
              <a:t>                      Čistá mzda (–) základní nepostižitelná částka</a:t>
            </a:r>
          </a:p>
          <a:p>
            <a:pPr marL="0" indent="0">
              <a:buNone/>
            </a:pPr>
            <a:r>
              <a:rPr lang="cs-CZ" sz="1800" dirty="0" smtClean="0"/>
              <a:t>            </a:t>
            </a:r>
          </a:p>
          <a:p>
            <a:pPr marL="0" indent="0">
              <a:buNone/>
            </a:pPr>
            <a:r>
              <a:rPr lang="cs-CZ" sz="1800" dirty="0"/>
              <a:t> </a:t>
            </a:r>
            <a:r>
              <a:rPr lang="cs-CZ" sz="1800" dirty="0" smtClean="0"/>
              <a:t>           1/3                                                                                  1/3</a:t>
            </a:r>
          </a:p>
          <a:p>
            <a:pPr marL="0" indent="0">
              <a:buNone/>
            </a:pPr>
            <a:r>
              <a:rPr lang="cs-CZ" sz="1800" dirty="0"/>
              <a:t>p</a:t>
            </a:r>
            <a:r>
              <a:rPr lang="cs-CZ" sz="1800" dirty="0" smtClean="0"/>
              <a:t>ro dlužníka                                                                                pro běžné</a:t>
            </a:r>
          </a:p>
          <a:p>
            <a:pPr marL="0" indent="0">
              <a:buNone/>
            </a:pPr>
            <a:r>
              <a:rPr lang="cs-CZ" sz="1800" dirty="0" smtClean="0"/>
              <a:t>                                       pro přednostní pohledávky                  </a:t>
            </a:r>
            <a:r>
              <a:rPr lang="cs-CZ" sz="1800" dirty="0" err="1" smtClean="0"/>
              <a:t>pohledávky</a:t>
            </a:r>
            <a:r>
              <a:rPr lang="cs-CZ" sz="1800" dirty="0" smtClean="0"/>
              <a:t>  </a:t>
            </a:r>
          </a:p>
          <a:p>
            <a:pPr marL="0" indent="0">
              <a:buNone/>
            </a:pPr>
            <a:r>
              <a:rPr lang="cs-CZ" sz="1800" dirty="0"/>
              <a:t> </a:t>
            </a:r>
            <a:r>
              <a:rPr lang="cs-CZ" sz="1800" dirty="0" smtClean="0"/>
              <a:t>                                                       1/3</a:t>
            </a:r>
          </a:p>
          <a:p>
            <a:pPr marL="0" indent="0">
              <a:buNone/>
            </a:pPr>
            <a:r>
              <a:rPr lang="cs-CZ" sz="1800" dirty="0"/>
              <a:t> </a:t>
            </a:r>
            <a:r>
              <a:rPr lang="cs-CZ" sz="1800" dirty="0" smtClean="0"/>
              <a:t>                                              pokud nedostatek</a:t>
            </a:r>
          </a:p>
          <a:p>
            <a:pPr marL="0" indent="0">
              <a:buNone/>
            </a:pPr>
            <a:r>
              <a:rPr lang="cs-CZ" sz="1800" dirty="0"/>
              <a:t> </a:t>
            </a:r>
            <a:r>
              <a:rPr lang="cs-CZ" sz="1800" dirty="0" smtClean="0"/>
              <a:t>                                              pokud přebytek</a:t>
            </a:r>
          </a:p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r>
              <a:rPr lang="cs-CZ" sz="1800" dirty="0" smtClean="0"/>
              <a:t>§ 279 odst. 3 OSŘ – částka nad kterou lze srazit bez omezení (§ 2 </a:t>
            </a:r>
            <a:r>
              <a:rPr lang="cs-CZ" sz="1800" dirty="0" err="1" smtClean="0"/>
              <a:t>nař</a:t>
            </a:r>
            <a:r>
              <a:rPr lang="cs-CZ" sz="1800" dirty="0"/>
              <a:t>. </a:t>
            </a:r>
            <a:r>
              <a:rPr lang="cs-CZ" sz="1800" dirty="0" err="1"/>
              <a:t>vl</a:t>
            </a:r>
            <a:r>
              <a:rPr lang="cs-CZ" sz="1800" dirty="0"/>
              <a:t>. č. 595/2006 </a:t>
            </a:r>
            <a:r>
              <a:rPr lang="cs-CZ" sz="1800" dirty="0" err="1" smtClean="0"/>
              <a:t>Sb</a:t>
            </a:r>
            <a:r>
              <a:rPr lang="cs-CZ" sz="1800" dirty="0" smtClean="0"/>
              <a:t>). </a:t>
            </a:r>
          </a:p>
          <a:p>
            <a:pPr marL="0" indent="0">
              <a:buNone/>
            </a:pPr>
            <a:r>
              <a:rPr lang="cs-CZ" sz="1800" dirty="0" smtClean="0"/>
              <a:t>§ 280 OSŘ – pořadí pohledávek – dáno dnem doručení EP (shodné – poměrně).</a:t>
            </a:r>
          </a:p>
          <a:p>
            <a:pPr marL="0" indent="0">
              <a:buNone/>
            </a:pPr>
            <a:r>
              <a:rPr lang="cs-CZ" sz="1800" dirty="0" smtClean="0"/>
              <a:t>Střet více exekucí – zákon č. 119/2001 Sb.</a:t>
            </a:r>
          </a:p>
          <a:p>
            <a:pPr marL="0" indent="0">
              <a:buNone/>
            </a:pPr>
            <a:r>
              <a:rPr lang="cs-CZ" sz="1800" dirty="0" smtClean="0"/>
              <a:t>Platí zde </a:t>
            </a:r>
            <a:r>
              <a:rPr lang="cs-CZ" sz="1800" dirty="0" err="1" smtClean="0"/>
              <a:t>arrestatorium</a:t>
            </a:r>
            <a:r>
              <a:rPr lang="cs-CZ" sz="1800" dirty="0" smtClean="0"/>
              <a:t> (vhodné vložit to výroku) i </a:t>
            </a:r>
            <a:r>
              <a:rPr lang="cs-CZ" sz="1800" dirty="0" err="1" smtClean="0"/>
              <a:t>inhibitorium</a:t>
            </a:r>
            <a:r>
              <a:rPr lang="cs-CZ" sz="1800" dirty="0" smtClean="0"/>
              <a:t>.</a:t>
            </a:r>
          </a:p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22</a:t>
            </a:fld>
            <a:endParaRPr lang="cs-CZ"/>
          </a:p>
        </p:txBody>
      </p:sp>
      <p:sp>
        <p:nvSpPr>
          <p:cNvPr id="13" name="Šipka doprava 12"/>
          <p:cNvSpPr/>
          <p:nvPr/>
        </p:nvSpPr>
        <p:spPr>
          <a:xfrm>
            <a:off x="5521051" y="213207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Šipka dolů 13"/>
          <p:cNvSpPr/>
          <p:nvPr/>
        </p:nvSpPr>
        <p:spPr>
          <a:xfrm>
            <a:off x="3962400" y="2002857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Šipka doleva 14"/>
          <p:cNvSpPr/>
          <p:nvPr/>
        </p:nvSpPr>
        <p:spPr>
          <a:xfrm>
            <a:off x="1789497" y="2132076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Šipka ohnutá nahoru 16"/>
          <p:cNvSpPr/>
          <p:nvPr/>
        </p:nvSpPr>
        <p:spPr>
          <a:xfrm>
            <a:off x="6074263" y="3352800"/>
            <a:ext cx="850392" cy="73152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74353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Insolvence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1211" y="156845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cs-CZ" sz="1800" dirty="0" smtClean="0"/>
              <a:t>Účinky zahájení insolvenčního řízení (vyhláškou):</a:t>
            </a:r>
          </a:p>
          <a:p>
            <a:pPr>
              <a:buFontTx/>
              <a:buChar char="-"/>
            </a:pPr>
            <a:r>
              <a:rPr lang="cs-CZ" sz="1800" dirty="0" smtClean="0"/>
              <a:t>lze exekuci nařídit, ale nelze ji však provést (zaměstnavatel strhává dál a deponuje – pak nevyplácí exekutorovi, ale </a:t>
            </a:r>
            <a:r>
              <a:rPr lang="cs-CZ" sz="1800" dirty="0" err="1" smtClean="0"/>
              <a:t>ins</a:t>
            </a:r>
            <a:r>
              <a:rPr lang="cs-CZ" sz="1800" dirty="0" smtClean="0"/>
              <a:t>. správci) – EP lze odeslat, ale vyrozumění o PM ne (výjimka – exekuce pro pohledávky za </a:t>
            </a:r>
            <a:r>
              <a:rPr lang="cs-CZ" sz="1800" dirty="0" err="1" smtClean="0"/>
              <a:t>maj</a:t>
            </a:r>
            <a:r>
              <a:rPr lang="cs-CZ" sz="1800" dirty="0" smtClean="0"/>
              <a:t>. </a:t>
            </a:r>
            <a:r>
              <a:rPr lang="cs-CZ" sz="1800" dirty="0"/>
              <a:t>p</a:t>
            </a:r>
            <a:r>
              <a:rPr lang="cs-CZ" sz="1800" dirty="0" smtClean="0"/>
              <a:t>odstatou)</a:t>
            </a:r>
          </a:p>
          <a:p>
            <a:pPr>
              <a:buFontTx/>
              <a:buChar char="-"/>
            </a:pPr>
            <a:r>
              <a:rPr lang="cs-CZ" sz="1800" dirty="0"/>
              <a:t>s</a:t>
            </a:r>
            <a:r>
              <a:rPr lang="cs-CZ" sz="1800" dirty="0" smtClean="0"/>
              <a:t>taví se běh lhůt (u přihlášených pohledávek,  § 160 DŘ),</a:t>
            </a:r>
          </a:p>
          <a:p>
            <a:pPr>
              <a:buFontTx/>
              <a:buChar char="-"/>
            </a:pPr>
            <a:r>
              <a:rPr lang="cs-CZ" sz="1800" dirty="0"/>
              <a:t>p</a:t>
            </a:r>
            <a:r>
              <a:rPr lang="cs-CZ" sz="1800" dirty="0" smtClean="0"/>
              <a:t>ohledávky nelze žalovat, jen přihlásit, (starší DE – plnění poddlužníka vracet)</a:t>
            </a:r>
          </a:p>
          <a:p>
            <a:pPr marL="0" indent="0">
              <a:buNone/>
            </a:pPr>
            <a:r>
              <a:rPr lang="cs-CZ" sz="1800" dirty="0" smtClean="0"/>
              <a:t>Majetek dlužníka (pro účely insolvenčního řízení):</a:t>
            </a:r>
          </a:p>
          <a:p>
            <a:pPr>
              <a:buAutoNum type="arabicParenR"/>
            </a:pPr>
            <a:r>
              <a:rPr lang="cs-CZ" sz="1800" dirty="0" smtClean="0"/>
              <a:t>Majetková podstata – peněžní prostředky, movité a nemovité věci, podnik, vklady, cenné papíry, pohledávky dlužníka,…které patří dlužníkovi k okamžiku zahájení IŘ + během IŘ (i věci k podnikání)</a:t>
            </a:r>
          </a:p>
          <a:p>
            <a:pPr>
              <a:buAutoNum type="arabicParenR"/>
            </a:pPr>
            <a:r>
              <a:rPr lang="cs-CZ" sz="1800" dirty="0" smtClean="0"/>
              <a:t>Mimo majetkovou podstatu – např. majetek, který nelze postihnout exekucí.</a:t>
            </a:r>
          </a:p>
          <a:p>
            <a:pPr marL="0" indent="0">
              <a:buNone/>
            </a:pPr>
            <a:r>
              <a:rPr lang="cs-CZ" sz="1800" dirty="0" smtClean="0"/>
              <a:t>Daňové pohledávky vzniklé ode dne </a:t>
            </a:r>
            <a:r>
              <a:rPr lang="cs-CZ" sz="1800" u="sng" dirty="0" smtClean="0"/>
              <a:t>účinnosti rozhodnutí o úpadku </a:t>
            </a:r>
            <a:r>
              <a:rPr lang="cs-CZ" sz="1800" dirty="0" smtClean="0"/>
              <a:t>– </a:t>
            </a:r>
            <a:r>
              <a:rPr lang="cs-CZ" sz="1800" b="1" dirty="0" smtClean="0"/>
              <a:t>pohledávky za majetkovou podstatou </a:t>
            </a:r>
            <a:r>
              <a:rPr lang="cs-CZ" sz="1800" dirty="0" smtClean="0"/>
              <a:t>(§ 168, 169 IZ – uspokojují se </a:t>
            </a:r>
            <a:r>
              <a:rPr lang="cs-CZ" sz="1800" u="sng" dirty="0" smtClean="0"/>
              <a:t>u dlužníka </a:t>
            </a:r>
            <a:r>
              <a:rPr lang="cs-CZ" sz="1800" dirty="0" smtClean="0"/>
              <a:t>kdykoliv po rozhodnutí o úpadku v plné výši – např. odměna správce, daně, cla, poplatky, mzdové nároky zaměstnanců).</a:t>
            </a:r>
          </a:p>
          <a:p>
            <a:pPr marL="0" indent="0">
              <a:buNone/>
            </a:pPr>
            <a:r>
              <a:rPr lang="cs-CZ" sz="1800" dirty="0"/>
              <a:t>§</a:t>
            </a:r>
            <a:r>
              <a:rPr lang="cs-CZ" sz="1800" dirty="0" smtClean="0"/>
              <a:t> 170 IZ – pohledávky, které se nijak </a:t>
            </a:r>
            <a:r>
              <a:rPr lang="cs-CZ" sz="1800" b="1" dirty="0" smtClean="0"/>
              <a:t>neuspokojují</a:t>
            </a:r>
            <a:r>
              <a:rPr lang="cs-CZ" sz="1800" dirty="0" smtClean="0"/>
              <a:t> (např. úroky z prodlení po úpadku, </a:t>
            </a:r>
            <a:r>
              <a:rPr lang="cs-CZ" sz="1800" u="sng" dirty="0" smtClean="0"/>
              <a:t>mimosmluvní pokuty </a:t>
            </a:r>
            <a:r>
              <a:rPr lang="cs-CZ" sz="1800" dirty="0" smtClean="0"/>
              <a:t>– např. pokuta za rychlou jízdu, </a:t>
            </a:r>
            <a:r>
              <a:rPr lang="cs-CZ" sz="1800" u="sng" dirty="0" smtClean="0"/>
              <a:t>navýšení MP</a:t>
            </a:r>
            <a:r>
              <a:rPr lang="cs-CZ" sz="1800" dirty="0" smtClean="0"/>
              <a:t>)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cs-CZ" dirty="0" smtClean="0"/>
              <a:t>,..</a:t>
            </a:r>
            <a:fld id="{E6023CBC-3517-4283-8B8A-AE06F1848D05}" type="slidenum">
              <a:rPr lang="cs-CZ" smtClean="0"/>
              <a:pPr>
                <a:defRPr/>
              </a:pPr>
              <a:t>23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111449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Insolvence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1800" u="sng" dirty="0" smtClean="0"/>
              <a:t>Rozhodnutí o úpadku:</a:t>
            </a:r>
          </a:p>
          <a:p>
            <a:pPr>
              <a:buFontTx/>
              <a:buChar char="-"/>
            </a:pPr>
            <a:r>
              <a:rPr lang="cs-CZ" sz="1800" dirty="0" smtClean="0"/>
              <a:t>exekuci nelze ani nařídit (pokud soud výjimečně nepovolil)</a:t>
            </a:r>
          </a:p>
          <a:p>
            <a:pPr>
              <a:buFontTx/>
              <a:buChar char="-"/>
            </a:pPr>
            <a:r>
              <a:rPr lang="cs-CZ" sz="1800" dirty="0"/>
              <a:t>p</a:t>
            </a:r>
            <a:r>
              <a:rPr lang="cs-CZ" sz="1800" dirty="0" smtClean="0"/>
              <a:t>řerušení řízení (např. soudní), ale správní a daňové – dál běží</a:t>
            </a:r>
          </a:p>
          <a:p>
            <a:pPr>
              <a:buFontTx/>
              <a:buChar char="-"/>
            </a:pPr>
            <a:r>
              <a:rPr lang="cs-CZ" sz="1800" dirty="0"/>
              <a:t>v</a:t>
            </a:r>
            <a:r>
              <a:rPr lang="cs-CZ" sz="1800" dirty="0" smtClean="0"/>
              <a:t>liv na charakter pohledávky (zda je za majetkovou podstatou)</a:t>
            </a:r>
          </a:p>
          <a:p>
            <a:pPr>
              <a:buFontTx/>
              <a:buChar char="-"/>
            </a:pPr>
            <a:r>
              <a:rPr lang="cs-CZ" sz="1800" dirty="0"/>
              <a:t>r</a:t>
            </a:r>
            <a:r>
              <a:rPr lang="cs-CZ" sz="1800" dirty="0" smtClean="0"/>
              <a:t>ozhodnutí o posečkání/splátkách pozbývá účinnosti</a:t>
            </a:r>
          </a:p>
          <a:p>
            <a:pPr>
              <a:buFontTx/>
              <a:buChar char="-"/>
            </a:pPr>
            <a:r>
              <a:rPr lang="cs-CZ" sz="1800" dirty="0"/>
              <a:t>s</a:t>
            </a:r>
            <a:r>
              <a:rPr lang="cs-CZ" sz="1800" dirty="0" smtClean="0"/>
              <a:t>právce daně posoudí možnost uplatnění případného zajištění pohledávky, určí nedoplatky, které nelze přihlásit (prekludované nebo vyloučené) a zjistí </a:t>
            </a:r>
            <a:r>
              <a:rPr lang="cs-CZ" sz="1800" dirty="0"/>
              <a:t>z</a:t>
            </a:r>
            <a:r>
              <a:rPr lang="cs-CZ" sz="1800" dirty="0" smtClean="0"/>
              <a:t>da jsou přeplatky:</a:t>
            </a:r>
          </a:p>
          <a:p>
            <a:pPr>
              <a:buFontTx/>
              <a:buChar char="-"/>
            </a:pPr>
            <a:r>
              <a:rPr lang="cs-CZ" sz="1800" dirty="0" smtClean="0"/>
              <a:t>Pokud přeplatek </a:t>
            </a:r>
          </a:p>
          <a:p>
            <a:pPr>
              <a:buAutoNum type="alphaLcParenR"/>
            </a:pPr>
            <a:r>
              <a:rPr lang="cs-CZ" sz="1800" dirty="0" smtClean="0"/>
              <a:t>na základě daňových povinností, které vznikly nejpozději dnem předcházejícím dni účinnosti rozhodnutí o úpadku – použít jen na úhradu splatných daňových pohledávek, které nejsou za majetkovou podstatou, a to ode dne jejich přezkoumání</a:t>
            </a:r>
          </a:p>
          <a:p>
            <a:pPr>
              <a:buAutoNum type="alphaLcParenR"/>
            </a:pPr>
            <a:r>
              <a:rPr lang="cs-CZ" sz="1800" dirty="0"/>
              <a:t>n</a:t>
            </a:r>
            <a:r>
              <a:rPr lang="cs-CZ" sz="1800" dirty="0" smtClean="0"/>
              <a:t>a </a:t>
            </a:r>
            <a:r>
              <a:rPr lang="cs-CZ" sz="1800" dirty="0"/>
              <a:t>základě daňových povinností, které vznikly </a:t>
            </a:r>
            <a:r>
              <a:rPr lang="cs-CZ" sz="1800" dirty="0" smtClean="0"/>
              <a:t>ode dne účinnosti rozhodnutí o úpadku – použít jen </a:t>
            </a:r>
            <a:r>
              <a:rPr lang="cs-CZ" sz="1800" dirty="0"/>
              <a:t>na úhradu splatných daňových </a:t>
            </a:r>
            <a:r>
              <a:rPr lang="cs-CZ" sz="1800" dirty="0" smtClean="0"/>
              <a:t>pohledávek za </a:t>
            </a:r>
            <a:r>
              <a:rPr lang="cs-CZ" sz="1800" dirty="0" err="1" smtClean="0"/>
              <a:t>maj</a:t>
            </a:r>
            <a:r>
              <a:rPr lang="cs-CZ" sz="1800" dirty="0" smtClean="0"/>
              <a:t>. </a:t>
            </a:r>
            <a:r>
              <a:rPr lang="cs-CZ" sz="1800" dirty="0"/>
              <a:t>p</a:t>
            </a:r>
            <a:r>
              <a:rPr lang="cs-CZ" sz="1800" dirty="0" smtClean="0"/>
              <a:t>odstatou  (jinak – vrátit)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25109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Insolvence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1800" u="sng" dirty="0"/>
              <a:t>Přihláška do insolvenčního řízení </a:t>
            </a:r>
            <a:endParaRPr lang="cs-CZ" sz="1800" u="sng" dirty="0" smtClean="0"/>
          </a:p>
          <a:p>
            <a:pPr marL="0" indent="0">
              <a:buNone/>
            </a:pPr>
            <a:r>
              <a:rPr lang="cs-CZ" sz="1800" dirty="0" smtClean="0"/>
              <a:t>-    pokud písemně tak dvojmo (včetně příloh) – podpis nemusí být ověřen,</a:t>
            </a:r>
            <a:endParaRPr lang="cs-CZ" sz="1800" dirty="0"/>
          </a:p>
          <a:p>
            <a:pPr>
              <a:buFontTx/>
              <a:buChar char="-"/>
            </a:pPr>
            <a:r>
              <a:rPr lang="cs-CZ" sz="1800" dirty="0" smtClean="0"/>
              <a:t>k </a:t>
            </a:r>
            <a:r>
              <a:rPr lang="cs-CZ" sz="1800" dirty="0"/>
              <a:t>i</a:t>
            </a:r>
            <a:r>
              <a:rPr lang="cs-CZ" sz="1800" u="sng" dirty="0"/>
              <a:t>nsolvenčnímu</a:t>
            </a:r>
            <a:r>
              <a:rPr lang="cs-CZ" sz="1800" dirty="0"/>
              <a:t> soudu </a:t>
            </a:r>
            <a:r>
              <a:rPr lang="cs-CZ" sz="1800" dirty="0" smtClean="0"/>
              <a:t>(zkontrolovat si !!!)</a:t>
            </a:r>
          </a:p>
          <a:p>
            <a:pPr>
              <a:buFontTx/>
              <a:buChar char="-"/>
            </a:pPr>
            <a:r>
              <a:rPr lang="cs-CZ" sz="1800" dirty="0" smtClean="0"/>
              <a:t>na </a:t>
            </a:r>
            <a:r>
              <a:rPr lang="cs-CZ" sz="1800" dirty="0"/>
              <a:t>předepsaném formuláři </a:t>
            </a:r>
            <a:endParaRPr lang="cs-CZ" sz="1800" dirty="0" smtClean="0"/>
          </a:p>
          <a:p>
            <a:pPr>
              <a:buFontTx/>
              <a:buChar char="-"/>
            </a:pPr>
            <a:r>
              <a:rPr lang="cs-CZ" sz="1800" dirty="0" smtClean="0"/>
              <a:t>od </a:t>
            </a:r>
            <a:r>
              <a:rPr lang="cs-CZ" sz="1800" dirty="0"/>
              <a:t>počátku insolvenčního řízení </a:t>
            </a:r>
            <a:r>
              <a:rPr lang="cs-CZ" sz="1800" dirty="0" smtClean="0"/>
              <a:t>(zveřejnění vyhlášky) až do </a:t>
            </a:r>
            <a:r>
              <a:rPr lang="cs-CZ" sz="1800" dirty="0"/>
              <a:t>konce lhůty stanovené v rozhodnutí o </a:t>
            </a:r>
            <a:r>
              <a:rPr lang="cs-CZ" sz="1800" dirty="0" smtClean="0"/>
              <a:t>úpadku (dva měsíce, je-li však v rozhodnutí o úpadku současně rozhodnuto o povolení oddlužení, lhůta je 30 dní) – k pozdějším se nepřihlíží (propadná lhůta) – předat aspoň poště nebo DS, ale správnému soudu !!!,</a:t>
            </a:r>
            <a:endParaRPr lang="cs-CZ" sz="1800" dirty="0"/>
          </a:p>
          <a:p>
            <a:pPr>
              <a:buFontTx/>
              <a:buChar char="-"/>
            </a:pPr>
            <a:r>
              <a:rPr lang="cs-CZ" sz="1800" dirty="0"/>
              <a:t>musí obsahovat důvod vzniku, výši pohledávky,</a:t>
            </a:r>
          </a:p>
          <a:p>
            <a:pPr>
              <a:buFontTx/>
              <a:buChar char="-"/>
            </a:pPr>
            <a:r>
              <a:rPr lang="cs-CZ" sz="1800" dirty="0"/>
              <a:t>ke dni podání přihlášky lze vyčíslit i úroky, ale úroky vzniklé po úpadku se </a:t>
            </a:r>
            <a:r>
              <a:rPr lang="cs-CZ" sz="1800" dirty="0" smtClean="0"/>
              <a:t>nepřihlašují (do té doby lze vyčíslit úroky ke dni podání přihlášky).</a:t>
            </a:r>
          </a:p>
          <a:p>
            <a:pPr marL="0" indent="0">
              <a:buNone/>
            </a:pPr>
            <a:r>
              <a:rPr lang="cs-CZ" sz="1800" dirty="0" smtClean="0"/>
              <a:t>Přihlašují se pohledávky splatné i nesplatné, podmíněné, již uplatněné u soudu, vykonatelné a to včetně těch, které jsou vymáhány.</a:t>
            </a:r>
          </a:p>
          <a:p>
            <a:pPr marL="0" indent="0">
              <a:buNone/>
            </a:pPr>
            <a:r>
              <a:rPr lang="cs-CZ" sz="1800" dirty="0" smtClean="0"/>
              <a:t>Pohledávky za majetkovou podstatou se nepřihlašují – standartní uplatnění.</a:t>
            </a:r>
          </a:p>
          <a:p>
            <a:pPr marL="0" indent="0">
              <a:buNone/>
            </a:pPr>
            <a:r>
              <a:rPr lang="cs-CZ" sz="1800" dirty="0" smtClean="0"/>
              <a:t>Opožděná přihláška/neodstraněné vady – odmítnutí (nepřihlíží se) – výjimky, pokud by ji zařadili do přihlášených na </a:t>
            </a:r>
            <a:r>
              <a:rPr lang="cs-CZ" sz="1800" dirty="0" err="1" smtClean="0"/>
              <a:t>přezk</a:t>
            </a:r>
            <a:r>
              <a:rPr lang="cs-CZ" sz="1800" dirty="0" smtClean="0"/>
              <a:t>. </a:t>
            </a:r>
            <a:r>
              <a:rPr lang="cs-CZ" sz="1800" dirty="0"/>
              <a:t>j</a:t>
            </a:r>
            <a:r>
              <a:rPr lang="cs-CZ" sz="1800" dirty="0" smtClean="0"/>
              <a:t>ednání – už nelze odmítnout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352860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Insolvence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1800" u="sng" dirty="0" smtClean="0"/>
              <a:t>Přezkumné jednání</a:t>
            </a:r>
          </a:p>
          <a:p>
            <a:pPr>
              <a:buFontTx/>
              <a:buChar char="-"/>
            </a:pPr>
            <a:r>
              <a:rPr lang="cs-CZ" sz="1800" dirty="0" smtClean="0"/>
              <a:t>zkoumají se všechny přihlášené pohledávky </a:t>
            </a:r>
          </a:p>
          <a:p>
            <a:pPr>
              <a:buFontTx/>
              <a:buChar char="-"/>
            </a:pPr>
            <a:r>
              <a:rPr lang="cs-CZ" sz="1800" dirty="0" smtClean="0"/>
              <a:t>termín a místo určuje insolvenční soud v rozhodnutí o úpadku</a:t>
            </a:r>
          </a:p>
          <a:p>
            <a:pPr>
              <a:buFontTx/>
              <a:buChar char="-"/>
            </a:pPr>
            <a:r>
              <a:rPr lang="cs-CZ" sz="1800" dirty="0"/>
              <a:t>s</a:t>
            </a:r>
            <a:r>
              <a:rPr lang="cs-CZ" sz="1800" dirty="0" smtClean="0"/>
              <a:t>eznam přihlášených pohledávek sestavuje insolvenční správce</a:t>
            </a:r>
          </a:p>
          <a:p>
            <a:pPr>
              <a:buFontTx/>
              <a:buChar char="-"/>
            </a:pPr>
            <a:r>
              <a:rPr lang="cs-CZ" sz="1800" dirty="0"/>
              <a:t>p</a:t>
            </a:r>
            <a:r>
              <a:rPr lang="cs-CZ" sz="1800" dirty="0" smtClean="0"/>
              <a:t>okud pohledávka popřena – věřitel se může bránit žalobou na určení popřené pohledávky u insolvenčního soudu, ve lhůtě do 30 dnů od přezkumného jednání (lhůta neuběhne dřív než uplynutím 15 dnů od doručení vyrozumění o popření pohledávky věřiteli, který se neúčastnil přezkumného jednání) – žalovaným musí být insolvenční správce.</a:t>
            </a:r>
          </a:p>
          <a:p>
            <a:pPr marL="0" indent="0">
              <a:buNone/>
            </a:pPr>
            <a:r>
              <a:rPr lang="cs-CZ" sz="1800" dirty="0" smtClean="0"/>
              <a:t>Pozor – pokud přezkumem zjištěno, že skutečná výše přihlášené pohledávky činí méně než 50% přihlášené částky, k přihlášce se nepřihlíží vůbec a věřiteli hrozí uložení zaplacení určité částky (nejvýše v hodnotě o kterou přihlášená pohledávka přesahovala zjištěnou pohledávku) ve prospěch majetkové podstaty.  </a:t>
            </a:r>
          </a:p>
          <a:p>
            <a:pPr marL="0" indent="0">
              <a:buNone/>
            </a:pPr>
            <a:r>
              <a:rPr lang="cs-CZ" sz="1800" dirty="0" smtClean="0"/>
              <a:t>Ukončením přezkumného jednání/schválením zprávy o přezkumu – nabývá nepravomocné rozhodnutí v </a:t>
            </a:r>
            <a:r>
              <a:rPr lang="cs-CZ" sz="1800" dirty="0" err="1" smtClean="0"/>
              <a:t>naléz</a:t>
            </a:r>
            <a:r>
              <a:rPr lang="cs-CZ" sz="1800" dirty="0" smtClean="0"/>
              <a:t>. řízení ohledně pohledávek mimo </a:t>
            </a:r>
            <a:r>
              <a:rPr lang="cs-CZ" sz="1800" dirty="0" err="1" smtClean="0"/>
              <a:t>maj</a:t>
            </a:r>
            <a:r>
              <a:rPr lang="cs-CZ" sz="1800" dirty="0" smtClean="0"/>
              <a:t>. podstatu PM</a:t>
            </a:r>
          </a:p>
          <a:p>
            <a:pPr>
              <a:buFontTx/>
              <a:buChar char="-"/>
            </a:pP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272218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Insolvence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1800" dirty="0" smtClean="0"/>
              <a:t>Mimosmluvní pokuty se v IŘ neuspokojují (po skončení IŘ jen jako naturální obligace) a ani v případě uložení během IŘ nejsou důvodem pro zrušení oddlužení, protože jde o pohledávku, která nemá na IŘ vliv</a:t>
            </a:r>
          </a:p>
          <a:p>
            <a:pPr marL="0" indent="0">
              <a:buNone/>
            </a:pPr>
            <a:r>
              <a:rPr lang="cs-CZ" sz="1800" dirty="0" smtClean="0"/>
              <a:t>X</a:t>
            </a:r>
          </a:p>
          <a:p>
            <a:pPr marL="0" indent="0">
              <a:buNone/>
            </a:pPr>
            <a:r>
              <a:rPr lang="cs-CZ" sz="1800" dirty="0" smtClean="0"/>
              <a:t>Pohledávky nově vzniklé po úpadku, které se uspokojují v IŘ mohou být důvodem pro zrušení oddlužení – informovat </a:t>
            </a:r>
            <a:r>
              <a:rPr lang="cs-CZ" sz="1800" dirty="0" err="1" smtClean="0"/>
              <a:t>ins</a:t>
            </a:r>
            <a:r>
              <a:rPr lang="cs-CZ" sz="1800" dirty="0" smtClean="0"/>
              <a:t>. správce a popř. navrhnout zrušení oddlužení</a:t>
            </a:r>
          </a:p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r>
              <a:rPr lang="cs-CZ" sz="1800" b="1" dirty="0" smtClean="0"/>
              <a:t>Správný postup správce daně při zjištění IŘ:</a:t>
            </a:r>
          </a:p>
          <a:p>
            <a:pPr marL="0" indent="0">
              <a:buNone/>
            </a:pPr>
            <a:r>
              <a:rPr lang="cs-CZ" sz="1800" dirty="0" smtClean="0"/>
              <a:t>rychle (nejlépe do rozhodnutí o úpadku) vyměřit splatné pohledávky</a:t>
            </a:r>
          </a:p>
          <a:p>
            <a:pPr marL="0" indent="0">
              <a:buNone/>
            </a:pPr>
            <a:r>
              <a:rPr lang="cs-CZ" sz="1800" dirty="0"/>
              <a:t>n</a:t>
            </a:r>
            <a:r>
              <a:rPr lang="cs-CZ" sz="1800" dirty="0" smtClean="0"/>
              <a:t>evyměřím-li  – přihlásím a PV doložím do data přezkumného jednání/do skončení jednání s dlužníkem u oddlužení), nejde o „podmíněnou pohledávku“- nabyde PM ukončením přezkumu – pokud není zcela uspokojena v IŘ lze po skončení vymáhat, pokud nebyl osvobozen</a:t>
            </a:r>
          </a:p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061805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Insolvence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1800" dirty="0" smtClean="0"/>
              <a:t>Nevyměřím-li do přezkumného jednání a pohledávka byla v přezkumném řízení zjištěna – získám ET (upravený seznam přihlášených pohledávek), mohu po skončení IŘ vymáhat (pokud není osvobozen), ale jen soudním exekutorem. V případě, že vyměřím přesto PV (i po zjištění), nabyde PV právní moci až po uplynutí lhůty pro odvolání</a:t>
            </a:r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r>
              <a:rPr lang="cs-CZ" sz="1800" dirty="0" smtClean="0"/>
              <a:t>Po ukončení IŘ lze DE zahájit pro pohledávky vzniklé po úpadku z jakéhokoliv majetku dlužníka.</a:t>
            </a:r>
          </a:p>
          <a:p>
            <a:pPr marL="0" indent="0">
              <a:buNone/>
            </a:pPr>
            <a:r>
              <a:rPr lang="cs-CZ" sz="1800" dirty="0" smtClean="0"/>
              <a:t>Při zrušení IŘ/oddlužení nebo neosvobození lze DE zahájit pro neuspokojení pohledávky v celém rozsahu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28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48907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Odklad a zastavení DE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1800" u="sng" dirty="0" smtClean="0"/>
              <a:t>Odklad exekuce </a:t>
            </a:r>
          </a:p>
          <a:p>
            <a:pPr marL="0" indent="0">
              <a:buNone/>
            </a:pPr>
            <a:r>
              <a:rPr lang="cs-CZ" sz="1800" dirty="0" smtClean="0"/>
              <a:t>-    na návrh dlužníka (podání návrhu nemá odkladné účinky) x ex offo</a:t>
            </a:r>
          </a:p>
          <a:p>
            <a:pPr>
              <a:buFontTx/>
              <a:buChar char="-"/>
            </a:pPr>
            <a:r>
              <a:rPr lang="cs-CZ" sz="1800" dirty="0"/>
              <a:t>č</a:t>
            </a:r>
            <a:r>
              <a:rPr lang="cs-CZ" sz="1800" dirty="0" smtClean="0"/>
              <a:t>ástečně x zcela</a:t>
            </a:r>
          </a:p>
          <a:p>
            <a:pPr>
              <a:buFontTx/>
              <a:buChar char="-"/>
            </a:pPr>
            <a:r>
              <a:rPr lang="cs-CZ" sz="1800" dirty="0"/>
              <a:t>n</a:t>
            </a:r>
            <a:r>
              <a:rPr lang="cs-CZ" sz="1800" dirty="0" smtClean="0"/>
              <a:t>apř. pokud se šetří okolnosti pro zastavení, vyloučení předmětu ze soupisu nebo posečkání úhrady (jen demonstrativní výčet !) – správní uvážení, ale – zásada rovnosti, důvody – přechodný ráz</a:t>
            </a:r>
          </a:p>
          <a:p>
            <a:pPr>
              <a:buFontTx/>
              <a:buChar char="-"/>
            </a:pPr>
            <a:r>
              <a:rPr lang="cs-CZ" sz="1800" dirty="0"/>
              <a:t>p</a:t>
            </a:r>
            <a:r>
              <a:rPr lang="cs-CZ" sz="1800" dirty="0" smtClean="0"/>
              <a:t>rávní účinky již provedených exekučních úkonů zachovány (nestanoví-li správce daně ve výroku jinak – např. když bude ET pravděpodobně zrušen) – </a:t>
            </a:r>
            <a:r>
              <a:rPr lang="cs-CZ" sz="1800" dirty="0" err="1" smtClean="0"/>
              <a:t>arrestatorium</a:t>
            </a:r>
            <a:r>
              <a:rPr lang="cs-CZ" sz="1800" dirty="0" smtClean="0"/>
              <a:t> a </a:t>
            </a:r>
            <a:r>
              <a:rPr lang="cs-CZ" sz="1800" dirty="0" err="1" smtClean="0"/>
              <a:t>inhibitorium</a:t>
            </a:r>
            <a:endParaRPr lang="cs-CZ" sz="1800" dirty="0" smtClean="0"/>
          </a:p>
          <a:p>
            <a:pPr>
              <a:buFontTx/>
              <a:buChar char="-"/>
            </a:pPr>
            <a:r>
              <a:rPr lang="cs-CZ" sz="1800" dirty="0"/>
              <a:t>p</a:t>
            </a:r>
            <a:r>
              <a:rPr lang="cs-CZ" sz="1800" dirty="0" smtClean="0"/>
              <a:t>ominou-li důvody  - rozhodne správce daně o pokračování v DE</a:t>
            </a:r>
          </a:p>
          <a:p>
            <a:pPr>
              <a:buFontTx/>
              <a:buChar char="-"/>
            </a:pPr>
            <a:r>
              <a:rPr lang="cs-CZ" sz="1800" dirty="0"/>
              <a:t>l</a:t>
            </a:r>
            <a:r>
              <a:rPr lang="cs-CZ" sz="1800" dirty="0" smtClean="0"/>
              <a:t>ze až po zahájení DE, ale EP ještě nemusí být pravomocný</a:t>
            </a:r>
          </a:p>
          <a:p>
            <a:pPr>
              <a:buFontTx/>
              <a:buChar char="-"/>
            </a:pPr>
            <a:r>
              <a:rPr lang="cs-CZ" sz="1800" dirty="0" smtClean="0"/>
              <a:t>U mzdy – odklad na návrh dlužníka – nesráží </a:t>
            </a:r>
            <a:endParaRPr lang="cs-CZ" sz="1800" dirty="0"/>
          </a:p>
          <a:p>
            <a:pPr marL="0" indent="0">
              <a:buNone/>
            </a:pPr>
            <a:r>
              <a:rPr lang="cs-CZ" sz="1800" dirty="0" smtClean="0"/>
              <a:t>                     odklad ex offo – sráží dál, ale nevyplácí se oprávněnému</a:t>
            </a:r>
          </a:p>
          <a:p>
            <a:pPr>
              <a:buFontTx/>
              <a:buChar char="-"/>
            </a:pPr>
            <a:r>
              <a:rPr lang="cs-CZ" sz="1800" dirty="0" smtClean="0"/>
              <a:t>v rozhodnutí stanovit dobu a odůvodnit, opravné prostředky nejsou (jen námitka nebo dozorčí prostředky)</a:t>
            </a:r>
          </a:p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endParaRPr lang="cs-CZ" sz="18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29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73825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Zajištění pohledávek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1800" b="1" u="sng" dirty="0" smtClean="0"/>
              <a:t>Zajišťovací příkaz (§168 DŘ) - jistota</a:t>
            </a:r>
          </a:p>
          <a:p>
            <a:pPr>
              <a:buFontTx/>
              <a:buChar char="-"/>
            </a:pPr>
            <a:r>
              <a:rPr lang="cs-CZ" sz="1800" dirty="0" smtClean="0"/>
              <a:t>když je odůvodněná obava, že daň u které </a:t>
            </a:r>
            <a:r>
              <a:rPr lang="cs-CZ" sz="1800" u="sng" dirty="0" smtClean="0"/>
              <a:t>neuplynul den splatnosti </a:t>
            </a:r>
            <a:r>
              <a:rPr lang="cs-CZ" sz="1800" dirty="0" smtClean="0"/>
              <a:t>nebo daň, která </a:t>
            </a:r>
            <a:r>
              <a:rPr lang="cs-CZ" sz="1800" u="sng" dirty="0" smtClean="0"/>
              <a:t>nebyla stanovena</a:t>
            </a:r>
            <a:r>
              <a:rPr lang="cs-CZ" sz="1800" dirty="0" smtClean="0"/>
              <a:t>, bude v době vymahatelnosti nedobytná nebo bude její vybrání spojeno se značnými obtížemi – uloženo příkazem složení příslušné částky (vypočítána podle pomůcek)</a:t>
            </a:r>
          </a:p>
          <a:p>
            <a:pPr>
              <a:buFontTx/>
              <a:buChar char="-"/>
            </a:pPr>
            <a:r>
              <a:rPr lang="cs-CZ" sz="1800" dirty="0" smtClean="0"/>
              <a:t>Obvykle do 3 pracovních dnů, ale v případě nebezpečí z prodlení je příkaz vykonatelný okamžikem oznámení</a:t>
            </a:r>
          </a:p>
          <a:p>
            <a:pPr>
              <a:buFontTx/>
              <a:buChar char="-"/>
            </a:pPr>
            <a:r>
              <a:rPr lang="cs-CZ" sz="1800" dirty="0" smtClean="0"/>
              <a:t>Příkaz = rozhodnutí (</a:t>
            </a:r>
            <a:r>
              <a:rPr lang="cs-CZ" sz="1800" dirty="0" err="1" smtClean="0"/>
              <a:t>nál</a:t>
            </a:r>
            <a:r>
              <a:rPr lang="cs-CZ" sz="1800" dirty="0" smtClean="0"/>
              <a:t>. dle § 102 DŘ a </a:t>
            </a:r>
            <a:r>
              <a:rPr lang="cs-CZ" sz="1800" u="sng" dirty="0" smtClean="0"/>
              <a:t>odůvodnění</a:t>
            </a:r>
            <a:r>
              <a:rPr lang="cs-CZ" sz="1800" dirty="0" smtClean="0"/>
              <a:t> všech tvrzení – individuální posouzení – nezbytné vést dokazování), lze se odvolat a vykonatelný příkaz je ET</a:t>
            </a:r>
          </a:p>
          <a:p>
            <a:pPr>
              <a:buFontTx/>
              <a:buChar char="-"/>
            </a:pPr>
            <a:r>
              <a:rPr lang="cs-CZ" sz="1800" dirty="0"/>
              <a:t>o</a:t>
            </a:r>
            <a:r>
              <a:rPr lang="cs-CZ" sz="1800" dirty="0" smtClean="0"/>
              <a:t> odvolání – musí být rozhodnuto do 30 dnů od podání – pak se příkaz stane neúčinným a odvolací řízení je nutné zastavit</a:t>
            </a:r>
          </a:p>
          <a:p>
            <a:pPr>
              <a:buFontTx/>
              <a:buChar char="-"/>
            </a:pPr>
            <a:r>
              <a:rPr lang="cs-CZ" sz="1800" dirty="0"/>
              <a:t>o</a:t>
            </a:r>
            <a:r>
              <a:rPr lang="cs-CZ" sz="1800" dirty="0" smtClean="0"/>
              <a:t>bnova řízení nelze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283738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Odklad a zastavení DE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cs-CZ" sz="1800" dirty="0" smtClean="0"/>
              <a:t>pokud odložena </a:t>
            </a:r>
            <a:r>
              <a:rPr lang="cs-CZ" sz="1800" u="sng" dirty="0" smtClean="0"/>
              <a:t>na návrh </a:t>
            </a:r>
            <a:r>
              <a:rPr lang="cs-CZ" sz="1800" dirty="0" smtClean="0"/>
              <a:t>– přerušení běhu prekluzivní lhůty dle § 160 odst. 4 písm. e)  DŘ</a:t>
            </a:r>
          </a:p>
          <a:p>
            <a:pPr>
              <a:buFontTx/>
              <a:buChar char="-"/>
            </a:pPr>
            <a:r>
              <a:rPr lang="cs-CZ" sz="1800" dirty="0"/>
              <a:t>n</a:t>
            </a:r>
            <a:r>
              <a:rPr lang="cs-CZ" sz="1800" dirty="0" smtClean="0"/>
              <a:t>ěkdy odklad ex lege – § 338zn OSŘ</a:t>
            </a:r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r>
              <a:rPr lang="cs-CZ" sz="1800" u="sng" dirty="0" smtClean="0"/>
              <a:t>Zastavení exekuce</a:t>
            </a:r>
          </a:p>
          <a:p>
            <a:pPr>
              <a:buFontTx/>
              <a:buChar char="-"/>
            </a:pPr>
            <a:r>
              <a:rPr lang="cs-CZ" sz="1800" dirty="0" smtClean="0"/>
              <a:t>na návrh příjemce EP (kdykoliv v průběhu ex. řízení, pokud tak učiní v námitce proti EP – posuzovat jako návrh na zastavení exekuce) x ex offo</a:t>
            </a:r>
          </a:p>
          <a:p>
            <a:pPr>
              <a:buFontTx/>
              <a:buChar char="-"/>
            </a:pPr>
            <a:r>
              <a:rPr lang="cs-CZ" sz="1800" dirty="0"/>
              <a:t>z</a:t>
            </a:r>
            <a:r>
              <a:rPr lang="cs-CZ" sz="1800" dirty="0" smtClean="0"/>
              <a:t>cela x zčásti</a:t>
            </a:r>
          </a:p>
          <a:p>
            <a:pPr>
              <a:buFontTx/>
              <a:buChar char="-"/>
            </a:pPr>
            <a:r>
              <a:rPr lang="cs-CZ" sz="1800" dirty="0"/>
              <a:t>t</a:t>
            </a:r>
            <a:r>
              <a:rPr lang="cs-CZ" sz="1800" dirty="0" smtClean="0"/>
              <a:t>axativní důvody – povinnost zastavit – není správní uvážení</a:t>
            </a:r>
          </a:p>
          <a:p>
            <a:pPr>
              <a:buFontTx/>
              <a:buChar char="-"/>
            </a:pPr>
            <a:r>
              <a:rPr lang="cs-CZ" sz="1800" dirty="0"/>
              <a:t>s</a:t>
            </a:r>
            <a:r>
              <a:rPr lang="cs-CZ" sz="1800" dirty="0" smtClean="0"/>
              <a:t>peciální k § 106 DŘ (obecné zastavení řízení)</a:t>
            </a:r>
          </a:p>
          <a:p>
            <a:pPr>
              <a:buFontTx/>
              <a:buChar char="-"/>
            </a:pPr>
            <a:r>
              <a:rPr lang="cs-CZ" sz="1800" dirty="0"/>
              <a:t>z</a:t>
            </a:r>
            <a:r>
              <a:rPr lang="cs-CZ" sz="1800" dirty="0" smtClean="0"/>
              <a:t>astavení řízení ale nezakládá překážku věci rozhodnuté !</a:t>
            </a:r>
          </a:p>
          <a:p>
            <a:pPr>
              <a:buFontTx/>
              <a:buChar char="-"/>
            </a:pPr>
            <a:r>
              <a:rPr lang="cs-CZ" sz="1800" dirty="0" smtClean="0"/>
              <a:t>k některým důvodům:</a:t>
            </a:r>
          </a:p>
          <a:p>
            <a:pPr marL="0" indent="0">
              <a:buNone/>
            </a:pPr>
            <a:endParaRPr lang="cs-CZ" sz="1800" u="sng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30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617163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Odklad a zastavení DE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cs-CZ" sz="1800" dirty="0" smtClean="0"/>
              <a:t>A) nebyly splněny zákonné podmínky pro nařízení DE (existence ET a vykonatelnost) – návrh bude posuzován jako námitka, pokud dojde až po lhůtě pro námitku – jako návrh na zastavení řízení, dojde-li k zastavení – nedochází k přerušení lhůty pro placení daně !</a:t>
            </a:r>
          </a:p>
          <a:p>
            <a:pPr>
              <a:buFontTx/>
              <a:buChar char="-"/>
            </a:pPr>
            <a:r>
              <a:rPr lang="cs-CZ" sz="1800" dirty="0" smtClean="0"/>
              <a:t>B) odpadne důvod pro nařízení DE – např. nedoplatek bude částečně uhrazen dobrovolnou platbou (ale – při respektování pořadí plateb – přednost má nedoplatek nevymáhaný). V případě, že bude u platby uveden účel – má přednost před principem priority úhrady nejstaršího nedoplatku a půjde o nedobrovolné plnění v rámci zvoleného způsobu exekuce</a:t>
            </a:r>
          </a:p>
          <a:p>
            <a:pPr>
              <a:buFontTx/>
              <a:buChar char="-"/>
            </a:pPr>
            <a:r>
              <a:rPr lang="cs-CZ" sz="1800" dirty="0" smtClean="0"/>
              <a:t>C) povoleno posečkání úhrady nedoplatku nebo povoleny splátky – nelze pokračovat v DE, ale jde o dobrovolné plnění – správce daně by měl DE zastavit ex offo, od dne posečkání</a:t>
            </a:r>
          </a:p>
          <a:p>
            <a:pPr>
              <a:buFontTx/>
              <a:buChar char="-"/>
            </a:pPr>
            <a:r>
              <a:rPr lang="cs-CZ" sz="1800" dirty="0" smtClean="0"/>
              <a:t>G) pokračování v DE by bylo spojeno s nepoměrnými obtížemi – např. by mohlo dojít ke komplikovanému sporu s poddlužníkem, dobře odůvodnit !</a:t>
            </a:r>
          </a:p>
          <a:p>
            <a:pPr>
              <a:buFontTx/>
              <a:buChar char="-"/>
            </a:pPr>
            <a:r>
              <a:rPr lang="cs-CZ" sz="1800" dirty="0" smtClean="0"/>
              <a:t>H) jiný důvod – např. EP postihuje neexistující předmět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31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461723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Odklad a zastavení DE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1800" dirty="0" smtClean="0"/>
              <a:t>Pokud je DE úspěšná a nedoplatek je uhrazen – není třeba exekuční řízení zastavovat (v případě částečného dobrovolného uhrazení se zastaví částečně).</a:t>
            </a:r>
          </a:p>
          <a:p>
            <a:pPr marL="0" indent="0">
              <a:buNone/>
            </a:pPr>
            <a:r>
              <a:rPr lang="cs-CZ" sz="1800" dirty="0" smtClean="0"/>
              <a:t>Rozhodnutí o zastavení exekučního řízení musí splňovat náležitosti dle § 102 DŘ, musí být odůvodněno.</a:t>
            </a:r>
          </a:p>
          <a:p>
            <a:pPr marL="0" indent="0">
              <a:buNone/>
            </a:pPr>
            <a:r>
              <a:rPr lang="cs-CZ" sz="1800" dirty="0" smtClean="0"/>
              <a:t>Opravné prostředky nejsou  - opět pouze námitka nebo dozorčí prostředky.</a:t>
            </a:r>
          </a:p>
          <a:p>
            <a:pPr marL="0" indent="0">
              <a:buNone/>
            </a:pPr>
            <a:r>
              <a:rPr lang="cs-CZ" sz="1800" dirty="0" smtClean="0"/>
              <a:t>Výjimkou je zamítavé rozhodnutí správce daně o žádosti na zastavení exekuce z důvodu promlčení, resp. prekluze práva vymáhat nedoplatek – lze se odvolat (NSS č. j. 1 </a:t>
            </a:r>
            <a:r>
              <a:rPr lang="cs-CZ" sz="1800" dirty="0" err="1" smtClean="0"/>
              <a:t>Afs</a:t>
            </a:r>
            <a:r>
              <a:rPr lang="cs-CZ" sz="1800" dirty="0" smtClean="0"/>
              <a:t> 14/2012-24 ze dne 9. 2. 2012).</a:t>
            </a:r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r>
              <a:rPr lang="cs-CZ" sz="1800" dirty="0" smtClean="0"/>
              <a:t>Rozhodnutí o odložení nebo pokračování v DE a rozhodnutí o zastavení DE se doručuje všem příjemcům EP. Pokud jde o částečné zastavení DE – jen dlužníkovi a poddlužníkovi, kterého se to týká.</a:t>
            </a:r>
          </a:p>
          <a:p>
            <a:pPr marL="0" indent="0">
              <a:buNone/>
            </a:pPr>
            <a:r>
              <a:rPr lang="cs-CZ" sz="1800" dirty="0" smtClean="0"/>
              <a:t>Rozhodnutí o zamítnutí návrhu na odložení nebo zastavení DE – pouze navrhovateli.</a:t>
            </a:r>
          </a:p>
          <a:p>
            <a:pPr marL="0" indent="0">
              <a:buNone/>
            </a:pPr>
            <a:r>
              <a:rPr lang="cs-CZ" sz="1800" dirty="0" smtClean="0"/>
              <a:t>Exekuce není exekuční řízení (širší pojem, lze zastavit exekuci např. na mzdu a nechat ex. řízení – vydat EP např. na účet).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32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617893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Další možnosti vymáhání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-CZ" sz="1800" dirty="0" smtClean="0"/>
              <a:t>Další možností vymáhání představují </a:t>
            </a:r>
            <a:r>
              <a:rPr lang="cs-CZ" sz="1800" u="sng" dirty="0" smtClean="0"/>
              <a:t>veřejnoprávní smlouvy </a:t>
            </a:r>
            <a:r>
              <a:rPr lang="cs-CZ" sz="1800" dirty="0" smtClean="0"/>
              <a:t>(zejména při nedostatečné odborné kvalifikaci zaměstnanců).</a:t>
            </a:r>
          </a:p>
          <a:p>
            <a:pPr marL="0" indent="0" algn="just">
              <a:buNone/>
            </a:pPr>
            <a:r>
              <a:rPr lang="cs-CZ" sz="1800" dirty="0" smtClean="0"/>
              <a:t>Obecní </a:t>
            </a:r>
            <a:r>
              <a:rPr lang="cs-CZ" sz="1800" dirty="0"/>
              <a:t>úřady – možnost uzavírat veřejnoprávní smlouvy pro výkon </a:t>
            </a:r>
            <a:r>
              <a:rPr lang="cs-CZ" sz="1800" dirty="0" smtClean="0"/>
              <a:t>dané přenesené působnosti v celém rozsahu nebo v části:</a:t>
            </a:r>
            <a:endParaRPr lang="cs-CZ" sz="1800" dirty="0"/>
          </a:p>
          <a:p>
            <a:pPr marL="457200" indent="-457200" algn="just">
              <a:buFont typeface="+mj-lt"/>
              <a:buAutoNum type="alphaLcParenR"/>
            </a:pPr>
            <a:r>
              <a:rPr lang="cs-CZ" sz="1800" dirty="0"/>
              <a:t>koordinační veřejnoprávní smlouvy mezi obcemi, jejichž orgány vykonávají přenesenou působnost ve stejném správním obvodu obce s rozšířenou působností – schvaluje </a:t>
            </a:r>
            <a:r>
              <a:rPr lang="cs-CZ" sz="1800" dirty="0" smtClean="0"/>
              <a:t>zastupitelstvo, nutný souhlas </a:t>
            </a:r>
            <a:r>
              <a:rPr lang="cs-CZ" sz="1800" dirty="0"/>
              <a:t>krajského </a:t>
            </a:r>
            <a:r>
              <a:rPr lang="cs-CZ" sz="1800" dirty="0" smtClean="0"/>
              <a:t>úřadu (forma správního rozhodnutí), </a:t>
            </a:r>
            <a:endParaRPr lang="cs-CZ" sz="1800" dirty="0"/>
          </a:p>
          <a:p>
            <a:pPr marL="457200" indent="-457200" algn="just">
              <a:buFont typeface="+mj-lt"/>
              <a:buAutoNum type="alphaLcParenR"/>
            </a:pPr>
            <a:r>
              <a:rPr lang="cs-CZ" sz="1800" dirty="0"/>
              <a:t>veřejnoprávní smlouvy o výkonu části přenesené působnosti jedním obecním úřadem obce s rozšířenou působností pro jiný obecní úřad obce s rozšířenou působností – se souhlasem MV ČR, pokud jde o obce, jejichž obecní úřady vykonávají přenesenou působnost ve správním obvodu jednoho krajského úřadu § 66a a  66b zákona č. 128/2000 Sb., o obcích.</a:t>
            </a:r>
          </a:p>
          <a:p>
            <a:endParaRPr lang="cs-CZ" sz="1800" dirty="0"/>
          </a:p>
          <a:p>
            <a:pPr marL="0" indent="0">
              <a:buNone/>
            </a:pP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33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0108227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Milostivé léto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1800" dirty="0" smtClean="0"/>
              <a:t>Pouze u vymáhání soudním exekutorem </a:t>
            </a:r>
            <a:r>
              <a:rPr lang="cs-CZ" sz="1800" dirty="0"/>
              <a:t>!! </a:t>
            </a:r>
            <a:r>
              <a:rPr lang="cs-CZ" sz="1800" dirty="0" smtClean="0"/>
              <a:t>(novelou OSŘ a EŘ z. </a:t>
            </a:r>
            <a:r>
              <a:rPr lang="cs-CZ" sz="1800" dirty="0"/>
              <a:t>č. 286/2021 Sb</a:t>
            </a:r>
            <a:r>
              <a:rPr lang="cs-CZ" sz="1800" dirty="0" smtClean="0"/>
              <a:t>.)</a:t>
            </a:r>
          </a:p>
          <a:p>
            <a:pPr marL="0" indent="0">
              <a:buNone/>
            </a:pPr>
            <a:r>
              <a:rPr lang="cs-CZ" sz="1800" dirty="0" smtClean="0"/>
              <a:t>Řízení </a:t>
            </a:r>
            <a:r>
              <a:rPr lang="cs-CZ" sz="1800" dirty="0"/>
              <a:t>zahájená přede dnem nabytí účinnosti tohoto </a:t>
            </a:r>
            <a:r>
              <a:rPr lang="cs-CZ" sz="1800" dirty="0" smtClean="0"/>
              <a:t>zákona (před 28. 10. 2021) , </a:t>
            </a:r>
            <a:r>
              <a:rPr lang="cs-CZ" sz="1800" dirty="0"/>
              <a:t>ve kterých je povinným </a:t>
            </a:r>
            <a:r>
              <a:rPr lang="cs-CZ" sz="1800" u="sng" dirty="0"/>
              <a:t>fyzická osoba </a:t>
            </a:r>
            <a:r>
              <a:rPr lang="cs-CZ" sz="1800" dirty="0"/>
              <a:t>a oprávněným je</a:t>
            </a:r>
          </a:p>
          <a:p>
            <a:r>
              <a:rPr lang="cs-CZ" sz="1800" b="1" dirty="0"/>
              <a:t>a)</a:t>
            </a:r>
            <a:r>
              <a:rPr lang="cs-CZ" sz="1800" dirty="0"/>
              <a:t> Česká republika,</a:t>
            </a:r>
          </a:p>
          <a:p>
            <a:r>
              <a:rPr lang="cs-CZ" sz="1800" b="1" dirty="0"/>
              <a:t>b)</a:t>
            </a:r>
            <a:r>
              <a:rPr lang="cs-CZ" sz="1800" dirty="0"/>
              <a:t> územní samosprávný celek, včetně městské části nebo městského obvodu územně členěného statutárního města nebo městské části hlavního města Prahy,</a:t>
            </a:r>
          </a:p>
          <a:p>
            <a:r>
              <a:rPr lang="cs-CZ" sz="1800" b="1" dirty="0"/>
              <a:t>c)</a:t>
            </a:r>
            <a:r>
              <a:rPr lang="cs-CZ" sz="1800" dirty="0"/>
              <a:t> státní příspěvková organizace,</a:t>
            </a:r>
          </a:p>
          <a:p>
            <a:r>
              <a:rPr lang="cs-CZ" sz="1800" b="1" dirty="0"/>
              <a:t>d)</a:t>
            </a:r>
            <a:r>
              <a:rPr lang="cs-CZ" sz="1800" dirty="0"/>
              <a:t> státní fond,</a:t>
            </a:r>
          </a:p>
          <a:p>
            <a:r>
              <a:rPr lang="cs-CZ" sz="1800" b="1" dirty="0"/>
              <a:t>e)</a:t>
            </a:r>
            <a:r>
              <a:rPr lang="cs-CZ" sz="1800" dirty="0"/>
              <a:t> veřejná výzkumná instituce nebo veřejná vysoká škola,</a:t>
            </a:r>
          </a:p>
          <a:p>
            <a:r>
              <a:rPr lang="cs-CZ" sz="1800" b="1" dirty="0"/>
              <a:t>f)</a:t>
            </a:r>
            <a:r>
              <a:rPr lang="cs-CZ" sz="1800" dirty="0"/>
              <a:t> dobrovolný svazek obcí,</a:t>
            </a:r>
          </a:p>
          <a:p>
            <a:r>
              <a:rPr lang="cs-CZ" sz="1800" b="1" dirty="0"/>
              <a:t>g)</a:t>
            </a:r>
            <a:r>
              <a:rPr lang="cs-CZ" sz="1800" dirty="0"/>
              <a:t> regionální rada regionu soudržnosti,</a:t>
            </a:r>
          </a:p>
          <a:p>
            <a:r>
              <a:rPr lang="cs-CZ" sz="1800" b="1" dirty="0"/>
              <a:t>h)</a:t>
            </a:r>
            <a:r>
              <a:rPr lang="cs-CZ" sz="1800" dirty="0"/>
              <a:t> příspěvková organizace územního samosprávného celku,</a:t>
            </a:r>
          </a:p>
          <a:p>
            <a:pPr marL="0" indent="0">
              <a:buNone/>
            </a:pP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34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576762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Milostivé léto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1800" b="1" dirty="0"/>
              <a:t>i)</a:t>
            </a:r>
            <a:r>
              <a:rPr lang="cs-CZ" sz="1800" dirty="0"/>
              <a:t> ústav založený státem nebo územním samosprávným celkem,</a:t>
            </a:r>
          </a:p>
          <a:p>
            <a:r>
              <a:rPr lang="cs-CZ" sz="1800" b="1" dirty="0"/>
              <a:t>j)</a:t>
            </a:r>
            <a:r>
              <a:rPr lang="cs-CZ" sz="1800" dirty="0"/>
              <a:t> obecně prospěšná společnost založená státem nebo územním samosprávným celkem,</a:t>
            </a:r>
          </a:p>
          <a:p>
            <a:r>
              <a:rPr lang="cs-CZ" sz="1800" b="1" dirty="0"/>
              <a:t>k)</a:t>
            </a:r>
            <a:r>
              <a:rPr lang="cs-CZ" sz="1800" dirty="0"/>
              <a:t> státní podnik nebo národní podnik,</a:t>
            </a:r>
          </a:p>
          <a:p>
            <a:r>
              <a:rPr lang="cs-CZ" sz="1800" b="1" dirty="0"/>
              <a:t>l)</a:t>
            </a:r>
            <a:r>
              <a:rPr lang="cs-CZ" sz="1800" dirty="0"/>
              <a:t> zdravotní pojišťovna,</a:t>
            </a:r>
          </a:p>
          <a:p>
            <a:r>
              <a:rPr lang="cs-CZ" sz="1800" b="1" dirty="0"/>
              <a:t>m)</a:t>
            </a:r>
            <a:r>
              <a:rPr lang="cs-CZ" sz="1800" dirty="0"/>
              <a:t> Český rozhlas nebo Česká televize, nebo</a:t>
            </a:r>
          </a:p>
          <a:p>
            <a:r>
              <a:rPr lang="cs-CZ" sz="1800" b="1" dirty="0"/>
              <a:t>n)</a:t>
            </a:r>
            <a:r>
              <a:rPr lang="cs-CZ" sz="1800" dirty="0"/>
              <a:t> právnická osoba, v níž má stát nebo územní samosprávný celek sám nebo s jinými územními samosprávnými celky většinovou majetkovou účast, a to i prostřednictvím jiné právnické osoby (dále jen „veřejnoprávní oprávnění“)</a:t>
            </a:r>
          </a:p>
          <a:p>
            <a:r>
              <a:rPr lang="cs-CZ" sz="1800" dirty="0"/>
              <a:t>exekutor </a:t>
            </a:r>
            <a:r>
              <a:rPr lang="cs-CZ" sz="1800" u="sng" dirty="0"/>
              <a:t>i bez souhlasu oprávněného a bez návrhu </a:t>
            </a:r>
            <a:r>
              <a:rPr lang="cs-CZ" sz="1800" dirty="0"/>
              <a:t>exekuci </a:t>
            </a:r>
            <a:r>
              <a:rPr lang="cs-CZ" sz="1800" dirty="0" smtClean="0"/>
              <a:t>zastavil.</a:t>
            </a:r>
          </a:p>
          <a:p>
            <a:pPr marL="0" indent="0">
              <a:buNone/>
            </a:pPr>
            <a:r>
              <a:rPr lang="cs-CZ" sz="1800" dirty="0" smtClean="0"/>
              <a:t>Nebyla-li exekuce ještě nařízena, exekutor zastavil exekuční řízení.</a:t>
            </a:r>
            <a:endParaRPr lang="cs-CZ" sz="1800" dirty="0"/>
          </a:p>
          <a:p>
            <a:pPr marL="0" indent="0">
              <a:buNone/>
            </a:pPr>
            <a:r>
              <a:rPr lang="cs-CZ" sz="1800" dirty="0" smtClean="0"/>
              <a:t>Zastavení bylo podmíněno tím, že povinný uhradil do 3 měsíců ode dne nabytí účinnosti tohoto zákona jistinu a na nákladech exekuce částku 750 Kč zvýšenou o DPH nebo </a:t>
            </a:r>
            <a:endParaRPr lang="cs-CZ" sz="1800" dirty="0"/>
          </a:p>
          <a:p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35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879635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Milostivé léto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1800" dirty="0"/>
              <a:t>b</a:t>
            </a:r>
            <a:r>
              <a:rPr lang="cs-CZ" sz="1800" dirty="0" smtClean="0"/>
              <a:t>yla ke dni nabytí účinnosti tohoto zákona v exekučním řízení vymožena nejméně celá vymáhaná jistina a výše uvedených 750 Kč zvýšených o DPH, a takto vymožené plnění není dotčeno právy třetích osob.</a:t>
            </a:r>
          </a:p>
          <a:p>
            <a:pPr marL="0" indent="0">
              <a:buNone/>
            </a:pPr>
            <a:r>
              <a:rPr lang="cs-CZ" sz="1800" dirty="0" smtClean="0"/>
              <a:t>Exekutor vydal po úhradě </a:t>
            </a:r>
            <a:r>
              <a:rPr lang="cs-CZ" sz="1800" u="sng" dirty="0" smtClean="0"/>
              <a:t>rozhodnutí</a:t>
            </a:r>
            <a:r>
              <a:rPr lang="cs-CZ" sz="1800" dirty="0" smtClean="0"/>
              <a:t>, kterým povinného osvobodí od dalšího placení a současně (také bez návrhu) </a:t>
            </a:r>
            <a:r>
              <a:rPr lang="cs-CZ" sz="1800" u="sng" dirty="0" smtClean="0"/>
              <a:t>rozhodnutí o zastavení exekuce.</a:t>
            </a:r>
          </a:p>
          <a:p>
            <a:pPr marL="0" indent="0">
              <a:buNone/>
            </a:pPr>
            <a:r>
              <a:rPr lang="cs-CZ" sz="1800" dirty="0" smtClean="0"/>
              <a:t>Jistina byla vyplacena oprávněnému a další již vymožené plnění se použilo na úhradu nezaplacených nebo nezaniklých pohledávek dalších oprávněných a není-li jich, vrátí se povinnému.</a:t>
            </a:r>
          </a:p>
          <a:p>
            <a:pPr marL="0" indent="0">
              <a:buNone/>
            </a:pPr>
            <a:r>
              <a:rPr lang="cs-CZ" sz="1800" dirty="0" smtClean="0"/>
              <a:t>Proti rozhodnutí o osvobození se mohl odvolat pouze oprávněný, další oprávněný, věřitel ze zástavního práva a přihlášený věřitel, pokud jejich pohledávka na jistině vymáhaná v exekučním řízení nebyla zcela uspokojena, ale namítat lze pouze to, že nebyly splněny podmínky pro osvobození.</a:t>
            </a:r>
          </a:p>
          <a:p>
            <a:pPr marL="0" indent="0">
              <a:buNone/>
            </a:pPr>
            <a:r>
              <a:rPr lang="cs-CZ" sz="1800" dirty="0" smtClean="0"/>
              <a:t>Nevztahovalo se na majetkové sankce z trestního řízení u úmyslných TČ, náhrady škody úmyslným porušením povinností, výživné apod.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36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079169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Milostivé léto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1800" b="1" u="sng" dirty="0" smtClean="0"/>
              <a:t>Bagatelní pohledávky vymáhané soudním exekutorem </a:t>
            </a:r>
          </a:p>
          <a:p>
            <a:pPr marL="0" indent="0">
              <a:buNone/>
            </a:pPr>
            <a:r>
              <a:rPr lang="cs-CZ" sz="1800" dirty="0"/>
              <a:t>B</a:t>
            </a:r>
            <a:r>
              <a:rPr lang="cs-CZ" sz="1800" dirty="0" smtClean="0"/>
              <a:t>od 18 – 24 čl. IV přechodných ustanovení k části II. zákona č. 286/2021</a:t>
            </a:r>
          </a:p>
          <a:p>
            <a:pPr marL="0" indent="0">
              <a:buNone/>
            </a:pPr>
            <a:r>
              <a:rPr lang="cs-CZ" sz="1800" dirty="0" smtClean="0"/>
              <a:t>Povinná záloha na vedení exekuce u pohledávek:</a:t>
            </a:r>
          </a:p>
          <a:p>
            <a:pPr>
              <a:buFontTx/>
              <a:buChar char="-"/>
            </a:pPr>
            <a:r>
              <a:rPr lang="cs-CZ" sz="1800" dirty="0" smtClean="0"/>
              <a:t>do 1 500 Kč bez příslušenství, </a:t>
            </a:r>
          </a:p>
          <a:p>
            <a:pPr>
              <a:buFontTx/>
              <a:buChar char="-"/>
            </a:pPr>
            <a:r>
              <a:rPr lang="cs-CZ" sz="1800" dirty="0" smtClean="0"/>
              <a:t>u kterých bylo pravomocně nařízeno exekuční řízení před více než 3 roky před účinností tohoto zákona (v této části účinný od 1. 1. 2022)</a:t>
            </a:r>
          </a:p>
          <a:p>
            <a:pPr>
              <a:buFontTx/>
              <a:buChar char="-"/>
            </a:pPr>
            <a:r>
              <a:rPr lang="cs-CZ" sz="1800" dirty="0"/>
              <a:t>u</a:t>
            </a:r>
            <a:r>
              <a:rPr lang="cs-CZ" sz="1800" dirty="0" smtClean="0"/>
              <a:t> kterých nebylo v posledních 3 letech před účinností nic vymoženo</a:t>
            </a:r>
          </a:p>
          <a:p>
            <a:pPr marL="0" indent="0">
              <a:buNone/>
            </a:pPr>
            <a:r>
              <a:rPr lang="cs-CZ" sz="1800" dirty="0" smtClean="0"/>
              <a:t>Soudní exekutor do 1. 4. 2022 vyzve oprávněného ke složení zálohy na náklady exekuce (do 30 dní od doručení výzvy).</a:t>
            </a:r>
          </a:p>
          <a:p>
            <a:pPr marL="0" indent="0">
              <a:buNone/>
            </a:pPr>
            <a:r>
              <a:rPr lang="cs-CZ" sz="1800" u="sng" dirty="0" smtClean="0"/>
              <a:t>Nesloží</a:t>
            </a:r>
            <a:r>
              <a:rPr lang="cs-CZ" sz="1800" dirty="0" smtClean="0"/>
              <a:t> – řízení se zastaví, náhrada 30% pohledávky, ale formou slevy na dani z příjmů – rozhodne o tom soudní exekutor v usnesení o zastavení exekuce a uplatní se asi na FÚ ??? V této části tak pohledávka zaniká. Zbývající část – naturální obligace (nelze po skončení řízení podat exekuční návrh, nemůže být uplatněna před soudem ani jiným orgánem (=ani před správcem daně), jen pokud povinný cíleně zaplatí, aby uhradil – lze přijmout</a:t>
            </a:r>
          </a:p>
          <a:p>
            <a:pPr>
              <a:buFontTx/>
              <a:buChar char="-"/>
            </a:pPr>
            <a:endParaRPr lang="cs-CZ" sz="1800" dirty="0" smtClean="0"/>
          </a:p>
          <a:p>
            <a:pPr>
              <a:buFontTx/>
              <a:buChar char="-"/>
            </a:pP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37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252837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Milostivé léto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1800" u="sng" dirty="0" smtClean="0"/>
              <a:t>Složí </a:t>
            </a:r>
            <a:r>
              <a:rPr lang="cs-CZ" sz="1800" dirty="0" smtClean="0"/>
              <a:t>– 3 roky od složení soud nerozhodne o zastavení exekuce pro nemajetnost bez návrhu a návrh na takové zastavení podaný před složením zálohy, o kterém nebylo dosud rozhodnuto nebo podaný do 3 let od složení zálohy zamítne</a:t>
            </a:r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r>
              <a:rPr lang="cs-CZ" sz="1800" dirty="0" smtClean="0"/>
              <a:t>Výzva se nezasílá pokud je vedeno s povinným insolvenční řízení a u pohledávek na výživné, náhradní výživné, u pohledávek náhrady újmy způsobené ublížením na zdraví nebo úmyslným trestným činem. Pokud přesto výzva zaslána – ihned sdělit soudnímu exekutorovi charakter pohledávky. 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38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6666497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CA8A026-2574-4881-9262-6E80EFCB6B77}" type="slidenum">
              <a:rPr lang="cs-CZ" altLang="cs-CZ" smtClean="0"/>
              <a:pPr/>
              <a:t>39</a:t>
            </a:fld>
            <a:endParaRPr lang="cs-CZ" altLang="cs-CZ" smtClean="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4000" dirty="0" smtClean="0">
                <a:solidFill>
                  <a:srgbClr val="33CCFF"/>
                </a:solidFill>
                <a:latin typeface="Tahoma" pitchFamily="34" charset="0"/>
              </a:rPr>
              <a:t>    </a:t>
            </a:r>
            <a:r>
              <a:rPr lang="cs-CZ" altLang="cs-CZ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Daňová exekuce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cs-CZ" sz="2000" b="1" dirty="0" smtClean="0">
                <a:latin typeface="Tahoma" pitchFamily="34" charset="0"/>
              </a:rPr>
              <a:t>KONTAKT</a:t>
            </a:r>
            <a:r>
              <a:rPr lang="cs-CZ" altLang="cs-CZ" sz="2000" dirty="0" smtClean="0">
                <a:latin typeface="Tahoma" pitchFamily="34" charset="0"/>
              </a:rPr>
              <a:t>:</a:t>
            </a:r>
          </a:p>
          <a:p>
            <a:pPr eaLnBrk="1" hangingPunct="1">
              <a:buFontTx/>
              <a:buNone/>
            </a:pPr>
            <a:r>
              <a:rPr lang="cs-CZ" altLang="cs-CZ" sz="2000" dirty="0" smtClean="0">
                <a:latin typeface="Tahoma" pitchFamily="34" charset="0"/>
              </a:rPr>
              <a:t>Krajský úřad Olomouckého kraje</a:t>
            </a:r>
          </a:p>
          <a:p>
            <a:pPr eaLnBrk="1" hangingPunct="1">
              <a:buFontTx/>
              <a:buNone/>
            </a:pPr>
            <a:r>
              <a:rPr lang="cs-CZ" altLang="cs-CZ" sz="2000" dirty="0" smtClean="0">
                <a:latin typeface="Tahoma" pitchFamily="34" charset="0"/>
              </a:rPr>
              <a:t>Odbor kontroly</a:t>
            </a:r>
          </a:p>
          <a:p>
            <a:pPr eaLnBrk="1" hangingPunct="1">
              <a:buFontTx/>
              <a:buNone/>
            </a:pPr>
            <a:r>
              <a:rPr lang="cs-CZ" altLang="cs-CZ" sz="2000" dirty="0" smtClean="0">
                <a:latin typeface="Tahoma" pitchFamily="34" charset="0"/>
              </a:rPr>
              <a:t>Oddělení kontroly příspěvkových organizací a daňového řízení</a:t>
            </a:r>
          </a:p>
          <a:p>
            <a:pPr eaLnBrk="1" hangingPunct="1">
              <a:buFontTx/>
              <a:buNone/>
            </a:pPr>
            <a:r>
              <a:rPr lang="cs-CZ" altLang="cs-CZ" sz="2000" dirty="0" smtClean="0">
                <a:latin typeface="Tahoma" pitchFamily="34" charset="0"/>
              </a:rPr>
              <a:t>Jeremenkova 40b </a:t>
            </a:r>
          </a:p>
          <a:p>
            <a:pPr eaLnBrk="1" hangingPunct="1">
              <a:buFontTx/>
              <a:buNone/>
            </a:pPr>
            <a:r>
              <a:rPr lang="cs-CZ" altLang="cs-CZ" sz="2000" dirty="0" smtClean="0">
                <a:latin typeface="Tahoma" pitchFamily="34" charset="0"/>
              </a:rPr>
              <a:t>779 00 Olomouc</a:t>
            </a:r>
          </a:p>
          <a:p>
            <a:pPr eaLnBrk="1" hangingPunct="1">
              <a:buFontTx/>
              <a:buNone/>
            </a:pPr>
            <a:r>
              <a:rPr lang="cs-CZ" altLang="cs-CZ" sz="2000" dirty="0" smtClean="0">
                <a:latin typeface="Tahoma" pitchFamily="34" charset="0"/>
              </a:rPr>
              <a:t>tel: +420 585 508 501</a:t>
            </a:r>
          </a:p>
          <a:p>
            <a:pPr eaLnBrk="1" hangingPunct="1">
              <a:buFontTx/>
              <a:buNone/>
            </a:pPr>
            <a:r>
              <a:rPr lang="cs-CZ" altLang="cs-CZ" sz="2000" dirty="0" smtClean="0">
                <a:latin typeface="Tahoma" pitchFamily="34" charset="0"/>
              </a:rPr>
              <a:t>www.olkraj.cz</a:t>
            </a:r>
          </a:p>
          <a:p>
            <a:pPr eaLnBrk="1" hangingPunct="1">
              <a:buFontTx/>
              <a:buNone/>
            </a:pPr>
            <a:r>
              <a:rPr lang="cs-CZ" altLang="cs-CZ" sz="2000" dirty="0" smtClean="0">
                <a:latin typeface="Tahoma" pitchFamily="34" charset="0"/>
              </a:rPr>
              <a:t> Mgr. Jana Mandlová (tel: 585 508 456</a:t>
            </a:r>
            <a:r>
              <a:rPr lang="cs-CZ" altLang="cs-CZ" sz="2000" smtClean="0">
                <a:latin typeface="Tahoma" pitchFamily="34" charset="0"/>
              </a:rPr>
              <a:t>, </a:t>
            </a:r>
            <a:r>
              <a:rPr lang="cs-CZ" sz="1800" u="sng" smtClean="0">
                <a:hlinkClick r:id="rId2"/>
              </a:rPr>
              <a:t>j.mandlova@olkraj.cz</a:t>
            </a:r>
            <a:r>
              <a:rPr lang="cs-CZ" sz="1800" u="sng" smtClean="0"/>
              <a:t>)</a:t>
            </a:r>
            <a:endParaRPr lang="cs-CZ" altLang="cs-CZ" sz="1800" dirty="0" smtClean="0">
              <a:latin typeface="Tahoma" pitchFamily="34" charset="0"/>
            </a:endParaRPr>
          </a:p>
          <a:p>
            <a:pPr eaLnBrk="1" hangingPunct="1">
              <a:buFontTx/>
              <a:buNone/>
            </a:pPr>
            <a:r>
              <a:rPr lang="cs-CZ" altLang="cs-CZ" sz="2000" b="1" dirty="0" smtClean="0">
                <a:latin typeface="Tahoma" pitchFamily="34" charset="0"/>
              </a:rPr>
              <a:t>DĚKUJI ZA POZORNOST</a:t>
            </a:r>
            <a:r>
              <a:rPr lang="cs-CZ" altLang="cs-CZ" dirty="0" smtClean="0">
                <a:latin typeface="Tahoma" pitchFamily="34" charset="0"/>
              </a:rPr>
              <a:t> </a:t>
            </a:r>
          </a:p>
          <a:p>
            <a:pPr eaLnBrk="1" hangingPunct="1"/>
            <a:endParaRPr lang="cs-CZ" altLang="cs-CZ" dirty="0" smtClean="0"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Zajištění pohledávek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1800" dirty="0"/>
              <a:t>Pokud není splněna povinnost v </a:t>
            </a:r>
            <a:r>
              <a:rPr lang="cs-CZ" sz="1800" dirty="0" smtClean="0"/>
              <a:t>příkazu:</a:t>
            </a:r>
          </a:p>
          <a:p>
            <a:pPr marL="0" indent="0">
              <a:buNone/>
            </a:pPr>
            <a:r>
              <a:rPr lang="cs-CZ" sz="1800" dirty="0" smtClean="0"/>
              <a:t>1) rozhodnutí </a:t>
            </a:r>
            <a:r>
              <a:rPr lang="cs-CZ" sz="1800" dirty="0"/>
              <a:t>o zástavním právu k zajištění částky v příkazu </a:t>
            </a:r>
            <a:r>
              <a:rPr lang="cs-CZ" sz="1800" dirty="0" smtClean="0"/>
              <a:t>(přednost) nebo</a:t>
            </a:r>
          </a:p>
          <a:p>
            <a:pPr marL="0" indent="0">
              <a:buNone/>
            </a:pPr>
            <a:r>
              <a:rPr lang="cs-CZ" sz="1800" dirty="0" smtClean="0"/>
              <a:t>2) výzva k prohlášení o majetku nebo</a:t>
            </a:r>
          </a:p>
          <a:p>
            <a:pPr marL="0" indent="0">
              <a:buNone/>
            </a:pPr>
            <a:r>
              <a:rPr lang="cs-CZ" sz="1800" dirty="0" smtClean="0"/>
              <a:t>3) exekuce zajišťovacího příkazu – je to ET , krajní možnost</a:t>
            </a:r>
          </a:p>
          <a:p>
            <a:pPr marL="0" indent="0">
              <a:buNone/>
            </a:pPr>
            <a:r>
              <a:rPr lang="cs-CZ" sz="1200" dirty="0" smtClean="0"/>
              <a:t>Pokud </a:t>
            </a:r>
            <a:r>
              <a:rPr lang="cs-CZ" sz="1200" dirty="0"/>
              <a:t>vymáháme příkaz a příkaz během vymáhání zanikne (např. nastane splatnost) – rozhodnutí o změně ET (je jím nadále vykonatelné rozhodnutí o stanovení daně) – účinky exekučních úkonů zůstávají zachovány..</a:t>
            </a:r>
          </a:p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r>
              <a:rPr lang="cs-CZ" sz="1800" dirty="0" smtClean="0"/>
              <a:t>Pominou-li </a:t>
            </a:r>
            <a:r>
              <a:rPr lang="cs-CZ" sz="1800" dirty="0"/>
              <a:t>důvody </a:t>
            </a:r>
            <a:r>
              <a:rPr lang="cs-CZ" sz="1800" dirty="0" smtClean="0"/>
              <a:t>zajištění – </a:t>
            </a:r>
            <a:r>
              <a:rPr lang="cs-CZ" sz="1800" dirty="0"/>
              <a:t>rozhodnutí o ukončení účinnosti příkazu (nebo snížení </a:t>
            </a:r>
            <a:r>
              <a:rPr lang="cs-CZ" sz="1800" dirty="0" smtClean="0"/>
              <a:t>a vrácení přeplatku – i bez žádosti).</a:t>
            </a:r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r>
              <a:rPr lang="cs-CZ" sz="1800" dirty="0" smtClean="0"/>
              <a:t>Ukončení:</a:t>
            </a:r>
          </a:p>
          <a:p>
            <a:pPr>
              <a:buAutoNum type="arabicParenR"/>
            </a:pPr>
            <a:r>
              <a:rPr lang="cs-CZ" sz="1800" dirty="0" smtClean="0"/>
              <a:t>Pravomocné stanovení daně, která nebyla dřív stanovena – daň splatná ke dni stanovení </a:t>
            </a:r>
            <a:endParaRPr lang="cs-CZ" sz="1800" dirty="0"/>
          </a:p>
          <a:p>
            <a:pPr>
              <a:buAutoNum type="arabicParenR"/>
            </a:pPr>
            <a:r>
              <a:rPr lang="cs-CZ" sz="1800" dirty="0" smtClean="0"/>
              <a:t>Uplyne den splatnosti daně, která nebyla splatná </a:t>
            </a:r>
            <a:endParaRPr lang="cs-CZ" sz="1800" dirty="0"/>
          </a:p>
          <a:p>
            <a:pPr marL="0" indent="0">
              <a:buNone/>
            </a:pPr>
            <a:r>
              <a:rPr lang="cs-CZ" sz="1800" dirty="0" smtClean="0"/>
              <a:t>V obou případech se částka převede a </a:t>
            </a:r>
            <a:r>
              <a:rPr lang="cs-CZ" sz="1800" dirty="0"/>
              <a:t>zaniká účinnost </a:t>
            </a:r>
            <a:r>
              <a:rPr lang="cs-CZ" sz="1800" dirty="0" smtClean="0"/>
              <a:t>příkazu.</a:t>
            </a:r>
            <a:endParaRPr lang="cs-CZ" sz="1800" dirty="0"/>
          </a:p>
          <a:p>
            <a:pPr marL="0" indent="0">
              <a:buNone/>
            </a:pPr>
            <a:endParaRPr lang="cs-CZ" sz="18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28764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Zajištění pohledávek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1800" b="1" u="sng" dirty="0" smtClean="0"/>
              <a:t>Zástavní právo (§ 170 DŘ)</a:t>
            </a:r>
          </a:p>
          <a:p>
            <a:pPr>
              <a:buFontTx/>
              <a:buChar char="-"/>
            </a:pPr>
            <a:r>
              <a:rPr lang="cs-CZ" sz="1800" dirty="0" smtClean="0"/>
              <a:t>zajištění nedoplatku  na dani (= neuhrazené daně) majetkem dlužníka nebo 3. osoby (písemný souhlas vlastníka s úředním podpisem)</a:t>
            </a:r>
          </a:p>
          <a:p>
            <a:pPr>
              <a:buFontTx/>
              <a:buChar char="-"/>
            </a:pPr>
            <a:r>
              <a:rPr lang="cs-CZ" sz="1800" dirty="0"/>
              <a:t>d</a:t>
            </a:r>
            <a:r>
              <a:rPr lang="cs-CZ" sz="1800" dirty="0" smtClean="0"/>
              <a:t>aň nemusí být splatná, ale musí být </a:t>
            </a:r>
            <a:r>
              <a:rPr lang="cs-CZ" sz="1800" u="sng" dirty="0" smtClean="0"/>
              <a:t>stanovená</a:t>
            </a:r>
          </a:p>
          <a:p>
            <a:pPr>
              <a:buFontTx/>
              <a:buChar char="-"/>
            </a:pPr>
            <a:r>
              <a:rPr lang="cs-CZ" sz="1800" dirty="0"/>
              <a:t>m</a:t>
            </a:r>
            <a:r>
              <a:rPr lang="cs-CZ" sz="1800" dirty="0" smtClean="0"/>
              <a:t>á význam z hlediska </a:t>
            </a:r>
            <a:r>
              <a:rPr lang="cs-CZ" sz="1800" u="sng" dirty="0" smtClean="0"/>
              <a:t>zajištění pořadí úhrady </a:t>
            </a:r>
            <a:r>
              <a:rPr lang="cs-CZ" sz="1800" dirty="0" smtClean="0"/>
              <a:t>daně v případě prodeje (např. v DE, soudním exekutorem, ve veřejné dražbě apod.), nicméně pouhé zajištění nemá vliv na vlastnické právo (nejde o exekuci)</a:t>
            </a:r>
          </a:p>
          <a:p>
            <a:pPr>
              <a:buFontTx/>
              <a:buChar char="-"/>
            </a:pPr>
            <a:r>
              <a:rPr lang="cs-CZ" sz="1800" dirty="0"/>
              <a:t>m</a:t>
            </a:r>
            <a:r>
              <a:rPr lang="cs-CZ" sz="1800" dirty="0" smtClean="0"/>
              <a:t>otivační faktor – užívá se hlavně při posečkání, splátkách, ale také když jiný majetek nebyl zjištěn</a:t>
            </a:r>
          </a:p>
          <a:p>
            <a:pPr>
              <a:buFontTx/>
              <a:buChar char="-"/>
            </a:pPr>
            <a:r>
              <a:rPr lang="cs-CZ" sz="1800" dirty="0"/>
              <a:t>p</a:t>
            </a:r>
            <a:r>
              <a:rPr lang="cs-CZ" sz="1800" dirty="0" smtClean="0"/>
              <a:t>okud zapsáno ve veřejném registru – prodlužuje se lhůta pro placení daní na </a:t>
            </a:r>
            <a:r>
              <a:rPr lang="cs-CZ" sz="1800" b="1" dirty="0" smtClean="0"/>
              <a:t>30</a:t>
            </a:r>
            <a:r>
              <a:rPr lang="cs-CZ" sz="1800" dirty="0" smtClean="0"/>
              <a:t> let - § 160 odst. 6 DŘ) </a:t>
            </a:r>
          </a:p>
          <a:p>
            <a:pPr>
              <a:buFontTx/>
              <a:buChar char="-"/>
            </a:pPr>
            <a:r>
              <a:rPr lang="cs-CZ" sz="1800" dirty="0"/>
              <a:t>z</a:t>
            </a:r>
            <a:r>
              <a:rPr lang="cs-CZ" sz="1800" dirty="0" smtClean="0"/>
              <a:t>řízení – </a:t>
            </a:r>
            <a:r>
              <a:rPr lang="cs-CZ" sz="1800" u="sng" dirty="0" smtClean="0"/>
              <a:t>rozhodnutím</a:t>
            </a:r>
            <a:r>
              <a:rPr lang="cs-CZ" sz="1800" dirty="0" smtClean="0"/>
              <a:t> (</a:t>
            </a:r>
            <a:r>
              <a:rPr lang="cs-CZ" sz="1800" dirty="0" err="1" smtClean="0"/>
              <a:t>nál</a:t>
            </a:r>
            <a:r>
              <a:rPr lang="cs-CZ" sz="1800" dirty="0" smtClean="0"/>
              <a:t>. § 102 DŘ + výše zajišťované daně a přesná specifikace majetku – u nemovitostí dle LV v KN) </a:t>
            </a:r>
          </a:p>
          <a:p>
            <a:pPr>
              <a:buFontTx/>
              <a:buChar char="-"/>
            </a:pPr>
            <a:r>
              <a:rPr lang="cs-CZ" sz="1800" dirty="0"/>
              <a:t>z</a:t>
            </a:r>
            <a:r>
              <a:rPr lang="cs-CZ" sz="1800" dirty="0" smtClean="0"/>
              <a:t>ástavní právo vzniká doručením rozhodnutí :</a:t>
            </a:r>
          </a:p>
          <a:p>
            <a:pPr marL="0" indent="0">
              <a:buNone/>
            </a:pPr>
            <a:r>
              <a:rPr lang="cs-CZ" sz="1800" dirty="0" smtClean="0"/>
              <a:t>a) KN (popř. letecký rejstřík, rejstřík motorových vozidel,…)</a:t>
            </a:r>
          </a:p>
          <a:p>
            <a:pPr marL="0" indent="0">
              <a:buNone/>
            </a:pPr>
            <a:r>
              <a:rPr lang="cs-CZ" sz="1800" dirty="0" smtClean="0"/>
              <a:t>b) dlužníkovi (je-li vlastníkem)</a:t>
            </a:r>
          </a:p>
          <a:p>
            <a:pPr marL="0" indent="0">
              <a:buNone/>
            </a:pPr>
            <a:r>
              <a:rPr lang="cs-CZ" sz="1800" dirty="0" smtClean="0"/>
              <a:t>c) osobě, která majetek poskytla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05482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Zajištění pohledávek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cs-CZ" sz="1800" dirty="0" smtClean="0"/>
              <a:t>nutné zvážit proporcionalitu !!!! (hodnota zástavy nemá velmi výrazně a beze vší pochybnosti převýšit nedoplatek + není zjevné, že existují jiné použitelné majetkové prostředky – není ale nutný znalec, jde o </a:t>
            </a:r>
            <a:r>
              <a:rPr lang="cs-CZ" sz="1800" u="sng" dirty="0" smtClean="0"/>
              <a:t>zjevné</a:t>
            </a:r>
            <a:r>
              <a:rPr lang="cs-CZ" sz="1800" dirty="0" smtClean="0"/>
              <a:t> skutečnosti) a individualitu případu (nesmí být nespravedlivé, formální,…)</a:t>
            </a:r>
          </a:p>
          <a:p>
            <a:pPr marL="0" indent="0">
              <a:buNone/>
            </a:pPr>
            <a:r>
              <a:rPr lang="cs-CZ" sz="1800" dirty="0" smtClean="0"/>
              <a:t>Zástavní právo lze využít i v případě, kdy je již vedena DE, případ předán soudnímu exekutorovi apod., ale je zcela jasné, že k uspokojení nedojde, nebo až v dlouhém časovém horizontu (např. EP na mzdu).</a:t>
            </a:r>
          </a:p>
          <a:p>
            <a:pPr marL="0" indent="0">
              <a:buNone/>
            </a:pPr>
            <a:r>
              <a:rPr lang="cs-CZ" sz="1800" dirty="0" smtClean="0"/>
              <a:t>Pokud dojde k výkonu zástavního práva – postup dle § 1359-1375 OZ (prodej např. ve veřejné dražbě nebo jinak, ale není to DE – nižší náklady pro dlužníka)</a:t>
            </a:r>
          </a:p>
          <a:p>
            <a:pPr marL="0" indent="0">
              <a:buNone/>
            </a:pPr>
            <a:r>
              <a:rPr lang="cs-CZ" sz="1800" dirty="0" smtClean="0"/>
              <a:t>DŘ vylučuje ujednání dlužníka a věřitele vylučující možnost postoupení pohledávky</a:t>
            </a:r>
          </a:p>
          <a:p>
            <a:pPr marL="0" indent="0">
              <a:buNone/>
            </a:pPr>
            <a:r>
              <a:rPr lang="cs-CZ" sz="1800" dirty="0" smtClean="0"/>
              <a:t>právní fikce - v</a:t>
            </a:r>
            <a:r>
              <a:rPr lang="cs-CZ" sz="1800" dirty="0"/>
              <a:t> případě zřízení zástavního práva rozhodnutím správce daně se vlastník zástavy zavázal, že </a:t>
            </a:r>
            <a:r>
              <a:rPr lang="cs-CZ" sz="1800" dirty="0" smtClean="0"/>
              <a:t>zástavním </a:t>
            </a:r>
            <a:r>
              <a:rPr lang="cs-CZ" sz="1800" dirty="0"/>
              <a:t>právem zapsaným ve výhodnějším pořadí nezajistí nový dluh (obdobně </a:t>
            </a:r>
            <a:r>
              <a:rPr lang="cs-CZ" sz="1800" dirty="0">
                <a:hlinkClick r:id="rId2"/>
              </a:rPr>
              <a:t>§ 1384 </a:t>
            </a:r>
            <a:r>
              <a:rPr lang="cs-CZ" sz="1800" dirty="0" err="1">
                <a:hlinkClick r:id="rId2"/>
              </a:rPr>
              <a:t>ObčZ</a:t>
            </a:r>
            <a:r>
              <a:rPr lang="cs-CZ" sz="1800" dirty="0"/>
              <a:t>) a že </a:t>
            </a:r>
            <a:r>
              <a:rPr lang="cs-CZ" sz="1800" dirty="0" smtClean="0"/>
              <a:t>neumožní </a:t>
            </a:r>
            <a:r>
              <a:rPr lang="cs-CZ" sz="1800" dirty="0"/>
              <a:t>zápis nového zástavního práva namísto starého zástavního práva zapsaného ve výhodnějším pořadí než zástavní právo zřízené zástavním právem (obdobně </a:t>
            </a:r>
            <a:r>
              <a:rPr lang="cs-CZ" sz="1800" dirty="0">
                <a:hlinkClick r:id="rId3"/>
              </a:rPr>
              <a:t>§ 1388 </a:t>
            </a:r>
            <a:r>
              <a:rPr lang="cs-CZ" sz="1800" dirty="0" err="1">
                <a:hlinkClick r:id="rId3"/>
              </a:rPr>
              <a:t>ObčZ</a:t>
            </a:r>
            <a:r>
              <a:rPr lang="cs-CZ" sz="1800" dirty="0"/>
              <a:t>). Výše uvedené skutečnosti ovšem musí být zapsány do veřejných registrů (seznamů).</a:t>
            </a:r>
            <a:endParaRPr lang="cs-CZ" sz="18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578332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Způsoby vymáhání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1800" dirty="0"/>
              <a:t>Vymáhání daní je upraveno  § 175 a násl. DŘ.</a:t>
            </a:r>
          </a:p>
          <a:p>
            <a:pPr marL="0" indent="0">
              <a:buNone/>
            </a:pPr>
            <a:r>
              <a:rPr lang="cs-CZ" sz="1800" dirty="0"/>
              <a:t>Způsoby vymáhání:</a:t>
            </a:r>
          </a:p>
          <a:p>
            <a:pPr>
              <a:buFontTx/>
              <a:buChar char="-"/>
            </a:pPr>
            <a:r>
              <a:rPr lang="cs-CZ" sz="1800" dirty="0"/>
              <a:t>Daňovou exekucí (DŘ</a:t>
            </a:r>
            <a:r>
              <a:rPr lang="cs-CZ" sz="1800" dirty="0" smtClean="0"/>
              <a:t>)</a:t>
            </a:r>
            <a:endParaRPr lang="cs-CZ" sz="1800" dirty="0"/>
          </a:p>
          <a:p>
            <a:pPr>
              <a:buFontTx/>
              <a:buChar char="-"/>
            </a:pPr>
            <a:r>
              <a:rPr lang="cs-CZ" sz="1800" dirty="0"/>
              <a:t>Soudním exekutorem (z. č. 120/2001 Sb., exekuční řád)</a:t>
            </a:r>
          </a:p>
          <a:p>
            <a:pPr>
              <a:buFontTx/>
              <a:buChar char="-"/>
            </a:pPr>
            <a:r>
              <a:rPr lang="cs-CZ" sz="1800" dirty="0"/>
              <a:t>Uplatněním v insolvenčním řízení (z. č. 182/2006 Sb.)</a:t>
            </a:r>
          </a:p>
          <a:p>
            <a:pPr>
              <a:buFontTx/>
              <a:buChar char="-"/>
            </a:pPr>
            <a:r>
              <a:rPr lang="cs-CZ" sz="1800" dirty="0"/>
              <a:t>Přihláškou do veřejné dražby (z. č. 26/2000 Sb</a:t>
            </a:r>
            <a:r>
              <a:rPr lang="cs-CZ" sz="1800" dirty="0" smtClean="0"/>
              <a:t>.)</a:t>
            </a:r>
          </a:p>
          <a:p>
            <a:pPr marL="0" indent="0">
              <a:buNone/>
            </a:pPr>
            <a:r>
              <a:rPr lang="cs-CZ" sz="1800" dirty="0" smtClean="0"/>
              <a:t>(Dělená správa – celním úřadem - ne u daňových pohledávek)</a:t>
            </a:r>
            <a:endParaRPr lang="cs-CZ" sz="1800" dirty="0"/>
          </a:p>
          <a:p>
            <a:pPr marL="0" indent="0">
              <a:buNone/>
            </a:pPr>
            <a:r>
              <a:rPr lang="cs-CZ" sz="1800" dirty="0" smtClean="0"/>
              <a:t>V </a:t>
            </a:r>
            <a:r>
              <a:rPr lang="cs-CZ" sz="1800" dirty="0"/>
              <a:t>žádném případě nelze pověřit vymáháním advokáta – porušení mlčenlivosti </a:t>
            </a:r>
            <a:r>
              <a:rPr lang="cs-CZ" sz="1800" dirty="0" smtClean="0"/>
              <a:t>!</a:t>
            </a:r>
          </a:p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r>
              <a:rPr lang="cs-CZ" sz="1800" b="1" dirty="0" smtClean="0"/>
              <a:t>§ </a:t>
            </a:r>
            <a:r>
              <a:rPr lang="cs-CZ" sz="1800" b="1" dirty="0"/>
              <a:t>175 odst. 2 DŘ – výše nákladů spojených s vymáháním nesmí být ve zjevném nepoměru k výši nedoplatku = DAŇOVÁ EXEKUCE</a:t>
            </a:r>
          </a:p>
          <a:p>
            <a:pPr marL="0" indent="0">
              <a:buNone/>
            </a:pPr>
            <a:r>
              <a:rPr lang="cs-CZ" sz="1800" dirty="0"/>
              <a:t>Je vhodné, aby se obec pokusila sama o DE, než věc předá soudnímu exekutorovi </a:t>
            </a:r>
            <a:r>
              <a:rPr lang="cs-CZ" sz="1800" dirty="0" smtClean="0"/>
              <a:t>(</a:t>
            </a:r>
            <a:r>
              <a:rPr lang="cs-CZ" sz="1800" dirty="0" smtClean="0">
                <a:cs typeface="Arial" panose="020B0604020202020204" pitchFamily="34" charset="0"/>
              </a:rPr>
              <a:t>zásada </a:t>
            </a:r>
            <a:r>
              <a:rPr lang="cs-CZ" sz="1800" dirty="0">
                <a:cs typeface="Arial" panose="020B0604020202020204" pitchFamily="34" charset="0"/>
              </a:rPr>
              <a:t>hospodárnosti a procesní ekonomie, </a:t>
            </a:r>
            <a:r>
              <a:rPr lang="cs-CZ" sz="1800" dirty="0" smtClean="0">
                <a:cs typeface="Arial" panose="020B0604020202020204" pitchFamily="34" charset="0"/>
              </a:rPr>
              <a:t>proporcionality - </a:t>
            </a:r>
            <a:r>
              <a:rPr lang="cs-CZ" sz="1800" dirty="0"/>
              <a:t>NSS 8 As 143/2014, NSS 7 As 310/2017, III. ÚS 1565/17 ze dne 18. 7. </a:t>
            </a:r>
            <a:r>
              <a:rPr lang="cs-CZ" sz="1800" dirty="0" smtClean="0"/>
              <a:t>2017)</a:t>
            </a:r>
            <a:endParaRPr lang="cs-CZ" sz="1800" dirty="0"/>
          </a:p>
          <a:p>
            <a:pPr marL="0" indent="0">
              <a:buNone/>
            </a:pPr>
            <a:r>
              <a:rPr lang="cs-CZ" sz="1800" dirty="0">
                <a:cs typeface="Arial" panose="020B0604020202020204" pitchFamily="34" charset="0"/>
              </a:rPr>
              <a:t>p</a:t>
            </a:r>
            <a:r>
              <a:rPr lang="cs-CZ" sz="1800" dirty="0" smtClean="0">
                <a:cs typeface="Arial" panose="020B0604020202020204" pitchFamily="34" charset="0"/>
              </a:rPr>
              <a:t>roblém </a:t>
            </a:r>
            <a:r>
              <a:rPr lang="cs-CZ" sz="1800" dirty="0">
                <a:cs typeface="Arial" panose="020B0604020202020204" pitchFamily="34" charset="0"/>
              </a:rPr>
              <a:t>– otázka personálního zázemí SD</a:t>
            </a:r>
            <a:endParaRPr lang="cs-CZ" sz="1800" dirty="0"/>
          </a:p>
          <a:p>
            <a:pPr marL="0" indent="0">
              <a:buNone/>
            </a:pPr>
            <a:r>
              <a:rPr lang="cs-CZ" sz="1800" dirty="0"/>
              <a:t>DE lze vymáhat pouze pohledávky </a:t>
            </a:r>
            <a:r>
              <a:rPr lang="cs-CZ" sz="1800" dirty="0" smtClean="0"/>
              <a:t>peněžité</a:t>
            </a:r>
            <a:endParaRPr lang="cs-CZ" sz="1800" dirty="0"/>
          </a:p>
          <a:p>
            <a:pPr marL="0" indent="0">
              <a:buNone/>
            </a:pP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205850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Postup při DE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1800" dirty="0" smtClean="0"/>
              <a:t>Právní zakotvení: </a:t>
            </a:r>
          </a:p>
          <a:p>
            <a:r>
              <a:rPr lang="cs-CZ" sz="1800" dirty="0"/>
              <a:t>z</a:t>
            </a:r>
            <a:r>
              <a:rPr lang="cs-CZ" sz="1800" dirty="0" smtClean="0"/>
              <a:t>. č. 280/2009 Sb., daňový řád</a:t>
            </a:r>
          </a:p>
          <a:p>
            <a:r>
              <a:rPr lang="cs-CZ" sz="1800" dirty="0"/>
              <a:t>z</a:t>
            </a:r>
            <a:r>
              <a:rPr lang="cs-CZ" sz="1800" dirty="0" smtClean="0"/>
              <a:t>. č. 99/1963 Sb., občanský soudní řád – subsidiárně</a:t>
            </a:r>
          </a:p>
          <a:p>
            <a:pPr marL="0" indent="0">
              <a:buNone/>
            </a:pPr>
            <a:r>
              <a:rPr lang="cs-CZ" sz="1800" dirty="0" smtClean="0"/>
              <a:t>Pravomoci správce daně, jakožto exekučního orgánu ale upravuje </a:t>
            </a:r>
            <a:r>
              <a:rPr lang="cs-CZ" sz="1800" u="sng" dirty="0" smtClean="0"/>
              <a:t>výlučně</a:t>
            </a:r>
            <a:r>
              <a:rPr lang="cs-CZ" sz="1800" dirty="0" smtClean="0"/>
              <a:t> DŘ.</a:t>
            </a:r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r>
              <a:rPr lang="cs-CZ" sz="1800" dirty="0" smtClean="0"/>
              <a:t>Předpoklad vymáhání – existence exekučního titulu (ET):</a:t>
            </a:r>
          </a:p>
          <a:p>
            <a:pPr>
              <a:buFontTx/>
              <a:buChar char="-"/>
            </a:pPr>
            <a:r>
              <a:rPr lang="cs-CZ" sz="1800" dirty="0"/>
              <a:t>v</a:t>
            </a:r>
            <a:r>
              <a:rPr lang="cs-CZ" sz="1800" dirty="0" smtClean="0"/>
              <a:t>ýkaz nedoplatků sestavený z údajů evidence daní</a:t>
            </a:r>
          </a:p>
          <a:p>
            <a:pPr>
              <a:buFontTx/>
              <a:buChar char="-"/>
            </a:pPr>
            <a:r>
              <a:rPr lang="cs-CZ" sz="1800" dirty="0"/>
              <a:t>v</a:t>
            </a:r>
            <a:r>
              <a:rPr lang="cs-CZ" sz="1800" dirty="0" smtClean="0"/>
              <a:t>ykonatelné rozhodnutí, kterým je stanoveno peněžité plnění (PV), nebo</a:t>
            </a:r>
          </a:p>
          <a:p>
            <a:pPr>
              <a:buFontTx/>
              <a:buChar char="-"/>
            </a:pPr>
            <a:r>
              <a:rPr lang="cs-CZ" sz="1800" dirty="0"/>
              <a:t>v</a:t>
            </a:r>
            <a:r>
              <a:rPr lang="cs-CZ" sz="1800" dirty="0" smtClean="0"/>
              <a:t>ykonatelný zajišťovací příkaz</a:t>
            </a:r>
          </a:p>
          <a:p>
            <a:pPr marL="0" indent="0">
              <a:buNone/>
            </a:pPr>
            <a:endParaRPr lang="cs-CZ" sz="1400" dirty="0" smtClean="0"/>
          </a:p>
          <a:p>
            <a:pPr marL="0" indent="0">
              <a:buNone/>
            </a:pPr>
            <a:endParaRPr lang="cs-CZ" sz="1400" dirty="0" smtClean="0"/>
          </a:p>
          <a:p>
            <a:pPr marL="0" indent="0">
              <a:buNone/>
            </a:pPr>
            <a:r>
              <a:rPr lang="cs-CZ" sz="1800" dirty="0" smtClean="0"/>
              <a:t>Neformální výzva dle § 153 odst. 3 DŘ k úhradě. </a:t>
            </a:r>
            <a:r>
              <a:rPr lang="cs-CZ" sz="1800" b="1" dirty="0" smtClean="0"/>
              <a:t>Po novele DŘ (zákonem č. </a:t>
            </a:r>
            <a:r>
              <a:rPr lang="cs-CZ" sz="1800" b="1" dirty="0"/>
              <a:t>283/2020 </a:t>
            </a:r>
            <a:r>
              <a:rPr lang="cs-CZ" sz="1800" b="1" dirty="0" smtClean="0"/>
              <a:t>Sb.) správce daně vždy vyrozumí o výši nedoplatků a upozorní na následky neuhrazení, jedná-li se o nedoplatek, který má být </a:t>
            </a:r>
            <a:r>
              <a:rPr lang="cs-CZ" sz="1800" b="1" u="sng" dirty="0" smtClean="0"/>
              <a:t>poprvé vymáhán </a:t>
            </a:r>
            <a:r>
              <a:rPr lang="cs-CZ" sz="1800" b="1" dirty="0" smtClean="0"/>
              <a:t>(to neplatí, byl-li daňový subjekt </a:t>
            </a:r>
          </a:p>
          <a:p>
            <a:pPr marL="0" indent="0">
              <a:buNone/>
            </a:pPr>
            <a:endParaRPr lang="cs-CZ" sz="1400" dirty="0" smtClean="0"/>
          </a:p>
          <a:p>
            <a:pPr marL="0" indent="0">
              <a:buNone/>
            </a:pPr>
            <a:endParaRPr lang="cs-CZ" sz="1400" dirty="0"/>
          </a:p>
          <a:p>
            <a:pPr marL="0" indent="0">
              <a:buNone/>
            </a:pPr>
            <a:endParaRPr lang="cs-CZ" sz="14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sp>
        <p:nvSpPr>
          <p:cNvPr id="5" name="Šipka doprava 4"/>
          <p:cNvSpPr/>
          <p:nvPr/>
        </p:nvSpPr>
        <p:spPr>
          <a:xfrm>
            <a:off x="4247148" y="44196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92389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Postup při DE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1800" b="1" dirty="0"/>
              <a:t>o</a:t>
            </a:r>
            <a:r>
              <a:rPr lang="cs-CZ" sz="1800" b="1" dirty="0" smtClean="0"/>
              <a:t> nedoplatku již dříve vyrozuměn, hrozí-li nebezpečí z prodlení nebo by vyrozumění bylo zjevně neúčelné).</a:t>
            </a:r>
          </a:p>
          <a:p>
            <a:pPr marL="0" indent="0">
              <a:buNone/>
            </a:pPr>
            <a:r>
              <a:rPr lang="cs-CZ" sz="1800" dirty="0"/>
              <a:t>n</a:t>
            </a:r>
            <a:r>
              <a:rPr lang="cs-CZ" sz="1800" dirty="0" smtClean="0"/>
              <a:t>ebezpečí z prodlení = např. vyvádí majetek, ruší bankovní účty</a:t>
            </a:r>
          </a:p>
          <a:p>
            <a:pPr marL="0" indent="0">
              <a:buNone/>
            </a:pPr>
            <a:r>
              <a:rPr lang="cs-CZ" sz="1800" dirty="0"/>
              <a:t>j</a:t>
            </a:r>
            <a:r>
              <a:rPr lang="cs-CZ" sz="1800" dirty="0" smtClean="0"/>
              <a:t>iž dříve vyrozuměn = např. doručením PV do vlastních rukou</a:t>
            </a:r>
          </a:p>
          <a:p>
            <a:pPr marL="0" indent="0">
              <a:buNone/>
            </a:pPr>
            <a:r>
              <a:rPr lang="cs-CZ" sz="1800" dirty="0"/>
              <a:t>n</a:t>
            </a:r>
            <a:r>
              <a:rPr lang="cs-CZ" sz="1800" dirty="0" smtClean="0"/>
              <a:t>eúčelné = nekontaktní osoba</a:t>
            </a:r>
          </a:p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r>
              <a:rPr lang="cs-CZ" sz="1800" dirty="0" smtClean="0"/>
              <a:t>Zjištění </a:t>
            </a:r>
            <a:r>
              <a:rPr lang="cs-CZ" sz="1800" dirty="0"/>
              <a:t>majetkových poměrů poplatníka – výzvy k součinnosti (§ 57 a násl. DŘ)</a:t>
            </a:r>
            <a:endParaRPr lang="cs-CZ" sz="1400" dirty="0"/>
          </a:p>
          <a:p>
            <a:pPr marL="0" indent="0">
              <a:buNone/>
            </a:pPr>
            <a:endParaRPr lang="cs-CZ" sz="1400" dirty="0"/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sp>
        <p:nvSpPr>
          <p:cNvPr id="5" name="Šipka doprava 4"/>
          <p:cNvSpPr/>
          <p:nvPr/>
        </p:nvSpPr>
        <p:spPr>
          <a:xfrm>
            <a:off x="1295400" y="34290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Šipka doprava 5"/>
          <p:cNvSpPr/>
          <p:nvPr/>
        </p:nvSpPr>
        <p:spPr>
          <a:xfrm>
            <a:off x="1246922" y="50292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69627117"/>
      </p:ext>
    </p:extLst>
  </p:cSld>
  <p:clrMapOvr>
    <a:masterClrMapping/>
  </p:clrMapOvr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9000</TotalTime>
  <Words>5342</Words>
  <Application>Microsoft Office PowerPoint</Application>
  <PresentationFormat>Předvádění na obrazovce (4:3)</PresentationFormat>
  <Paragraphs>381</Paragraphs>
  <Slides>39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39</vt:i4>
      </vt:variant>
    </vt:vector>
  </HeadingPairs>
  <TitlesOfParts>
    <vt:vector size="43" baseType="lpstr">
      <vt:lpstr>Arial</vt:lpstr>
      <vt:lpstr>Calibri</vt:lpstr>
      <vt:lpstr>Tahoma</vt:lpstr>
      <vt:lpstr>Výchozí návrh</vt:lpstr>
      <vt:lpstr>Zajištění a vymáhání pohledávek</vt:lpstr>
      <vt:lpstr>Zajištění pohledávek</vt:lpstr>
      <vt:lpstr>Zajištění pohledávek</vt:lpstr>
      <vt:lpstr>Zajištění pohledávek</vt:lpstr>
      <vt:lpstr>Zajištění pohledávek</vt:lpstr>
      <vt:lpstr>Zajištění pohledávek</vt:lpstr>
      <vt:lpstr>Způsoby vymáhání</vt:lpstr>
      <vt:lpstr>Postup při DE</vt:lpstr>
      <vt:lpstr>Postup při DE</vt:lpstr>
      <vt:lpstr>Postup při DE</vt:lpstr>
      <vt:lpstr>Postup při DE</vt:lpstr>
      <vt:lpstr>Opravný prostředek</vt:lpstr>
      <vt:lpstr>EP účet</vt:lpstr>
      <vt:lpstr>EP účet</vt:lpstr>
      <vt:lpstr>EP účet</vt:lpstr>
      <vt:lpstr>EP účet</vt:lpstr>
      <vt:lpstr>EP účet</vt:lpstr>
      <vt:lpstr>EP účet</vt:lpstr>
      <vt:lpstr>EP mzda a jiné příjmy</vt:lpstr>
      <vt:lpstr>EP mzda a jiné příjmy</vt:lpstr>
      <vt:lpstr>EP mzda a jiné příjmy</vt:lpstr>
      <vt:lpstr>EP mzda a jiné příjmy</vt:lpstr>
      <vt:lpstr>Insolvence</vt:lpstr>
      <vt:lpstr>Insolvence</vt:lpstr>
      <vt:lpstr>Insolvence</vt:lpstr>
      <vt:lpstr>Insolvence</vt:lpstr>
      <vt:lpstr>Insolvence</vt:lpstr>
      <vt:lpstr>Insolvence</vt:lpstr>
      <vt:lpstr>Odklad a zastavení DE</vt:lpstr>
      <vt:lpstr>Odklad a zastavení DE</vt:lpstr>
      <vt:lpstr>Odklad a zastavení DE</vt:lpstr>
      <vt:lpstr>Odklad a zastavení DE</vt:lpstr>
      <vt:lpstr>Další možnosti vymáhání</vt:lpstr>
      <vt:lpstr>Milostivé léto</vt:lpstr>
      <vt:lpstr>Milostivé léto</vt:lpstr>
      <vt:lpstr>Milostivé léto</vt:lpstr>
      <vt:lpstr>Milostivé léto</vt:lpstr>
      <vt:lpstr>Milostivé léto</vt:lpstr>
      <vt:lpstr>    Daňová exekuce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Daňové exekuce</dc:title>
  <dc:creator>Martina</dc:creator>
  <cp:lastModifiedBy>Kaňák Petr</cp:lastModifiedBy>
  <cp:revision>336</cp:revision>
  <cp:lastPrinted>2022-05-17T07:11:35Z</cp:lastPrinted>
  <dcterms:created xsi:type="dcterms:W3CDTF">2008-01-15T11:19:01Z</dcterms:created>
  <dcterms:modified xsi:type="dcterms:W3CDTF">2022-05-24T04:51:18Z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PSDescription">
    <vt:lpwstr>Šablona prezentace s logem - Č</vt:lpwstr>
  </property>
  <property fmtid="{D5CDD505-2E9C-101B-9397-08002B2CF9AE}" pid="3" name="Status">
    <vt:lpwstr/>
  </property>
</Properties>
</file>