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256" r:id="rId3"/>
    <p:sldId id="295" r:id="rId4"/>
    <p:sldId id="287" r:id="rId5"/>
    <p:sldId id="298" r:id="rId6"/>
    <p:sldId id="292" r:id="rId7"/>
    <p:sldId id="293" r:id="rId8"/>
    <p:sldId id="304" r:id="rId9"/>
    <p:sldId id="302" r:id="rId10"/>
    <p:sldId id="306" r:id="rId11"/>
    <p:sldId id="285" r:id="rId12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94"/>
    <a:srgbClr val="FF9900"/>
    <a:srgbClr val="33339A"/>
    <a:srgbClr val="6CD72D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81" autoAdjust="0"/>
    <p:restoredTop sz="75451" autoAdjust="0"/>
  </p:normalViewPr>
  <p:slideViewPr>
    <p:cSldViewPr>
      <p:cViewPr>
        <p:scale>
          <a:sx n="80" d="100"/>
          <a:sy n="80" d="100"/>
        </p:scale>
        <p:origin x="-750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90" y="-102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9" y="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9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97DACB-D3ED-41D4-ADAE-1D2899CE140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05434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302493" y="4716464"/>
            <a:ext cx="6192688" cy="4467225"/>
          </a:xfrm>
          <a:prstGeom prst="rect">
            <a:avLst/>
          </a:prstGeom>
        </p:spPr>
        <p:txBody>
          <a:bodyPr vert="horz" lIns="91434" tIns="45717" rIns="91434" bIns="45717" rtlCol="0"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9750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607D48A1-2235-4DA4-BBB2-AB8F78F2020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712229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7029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8347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0728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1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DoP</a:t>
            </a:r>
            <a:endParaRPr lang="cs-CZ" sz="1200" b="1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Územní dimenze je možnost koncentrovat prostředky z programů ESIF ve specifických typech území podporující jednak konkurenceschopnost a vyrovnávání územních disparit. </a:t>
            </a: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Územní dimenze bude realizována následujícími způsoby: </a:t>
            </a: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projekty (prostřednictvím výzev zacílených na konkrétní typy území) </a:t>
            </a: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integrovanými nástroji. </a:t>
            </a:r>
          </a:p>
          <a:p>
            <a:endParaRPr lang="cs-CZ" sz="1200" dirty="0" smtClean="0"/>
          </a:p>
          <a:p>
            <a:r>
              <a:rPr lang="cs-CZ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Územní dimenze 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		</a:t>
            </a:r>
            <a:r>
              <a:rPr lang="cs-CZ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 území 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Územní dimenze pro řešení sociálního začleňování 	Sociálně vyloučené lokality 	</a:t>
            </a: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Územní dimenze pro řešení problémů v oblasti trhu </a:t>
            </a: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práce a podnikání 			Hospodářsky problémové regiony a území s vysokou mírou nezaměstnanosti 	</a:t>
            </a: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Územní dimenze v oblasti sociální a vzdělávací sféry 	Účelově vymezené funkční regiony řešící dané téma v oblasti sociální a vzdělávací sféry Územní dimenze řešící dopravní dostupnost 	Dopravní linie a koridory 	</a:t>
            </a: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Územní dimenze zaměřená na oblast životní prostředí 	Specifická území v rámci životního prostředí 	</a:t>
            </a: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Územní dimenze pro rozvoj měst a jejich zázemí 	Rozvojová a urbánní území 	</a:t>
            </a: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Územní dimenze pro rozvoj venkova 		Území pokryté MAS 	</a:t>
            </a: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Jinak vymezená územní dimenze 		Ostatní specifická území 	</a:t>
            </a:r>
          </a:p>
          <a:p>
            <a:endParaRPr lang="cs-CZ" sz="1200" dirty="0" smtClean="0"/>
          </a:p>
          <a:p>
            <a:r>
              <a:rPr lang="cs-CZ" sz="1200" dirty="0" smtClean="0"/>
              <a:t>Řízení územní dimenze:</a:t>
            </a:r>
          </a:p>
          <a:p>
            <a:r>
              <a:rPr lang="cs-CZ" sz="1200" dirty="0" smtClean="0"/>
              <a:t>Existují dvě úrovně</a:t>
            </a:r>
            <a:r>
              <a:rPr lang="cs-CZ" sz="1200" baseline="0" dirty="0" smtClean="0"/>
              <a:t> řízení: </a:t>
            </a:r>
            <a:r>
              <a:rPr lang="cs-CZ" sz="1200" b="0" dirty="0" smtClean="0"/>
              <a:t>národní (žlutě) a regionální (oranžově)</a:t>
            </a:r>
          </a:p>
          <a:p>
            <a:r>
              <a:rPr lang="cs-CZ" sz="1200" b="0" dirty="0" smtClean="0"/>
              <a:t>Na</a:t>
            </a:r>
            <a:r>
              <a:rPr lang="cs-CZ" sz="1200" b="0" baseline="0" dirty="0" smtClean="0"/>
              <a:t> národní </a:t>
            </a:r>
            <a:r>
              <a:rPr lang="cs-CZ" sz="1200" b="0" dirty="0" smtClean="0"/>
              <a:t>úrovni: Rada vlády pro ESI fondy, Národní stálá konference (3 komory: komora</a:t>
            </a:r>
            <a:r>
              <a:rPr lang="cs-CZ" sz="1200" b="0" baseline="0" dirty="0" smtClean="0"/>
              <a:t> ITI a IPRÚ, komora CLLD a regionální komora) </a:t>
            </a:r>
            <a:r>
              <a:rPr lang="cs-CZ" sz="1200" b="0" dirty="0" smtClean="0"/>
              <a:t>Rada vlády na pracovní úrovni, NSK (komory), operativní pracovní skupiny NSK</a:t>
            </a:r>
          </a:p>
          <a:p>
            <a:r>
              <a:rPr lang="cs-CZ" sz="1200" b="0" dirty="0" smtClean="0"/>
              <a:t>Na</a:t>
            </a:r>
            <a:r>
              <a:rPr lang="cs-CZ" sz="1200" b="0" baseline="0" dirty="0" smtClean="0"/>
              <a:t> regionální </a:t>
            </a:r>
            <a:r>
              <a:rPr lang="cs-CZ" sz="1200" b="0" dirty="0" smtClean="0"/>
              <a:t>úrovni: jednotlivé RSK v krajích, jednotlivé pracovní skupiny.</a:t>
            </a:r>
          </a:p>
          <a:p>
            <a:r>
              <a:rPr lang="cs-CZ" sz="1200" b="0" dirty="0" smtClean="0"/>
              <a:t>Pracovní</a:t>
            </a:r>
            <a:r>
              <a:rPr lang="cs-CZ" sz="1200" b="0" baseline="0" dirty="0" smtClean="0"/>
              <a:t> skupina pro tvorbu KAP vzdělávání + PS Vzdělávání = Příklad využití RSK pro účely řízení územní dimenze OP.</a:t>
            </a:r>
            <a:endParaRPr lang="cs-CZ" sz="1200" b="0" dirty="0" smtClean="0"/>
          </a:p>
          <a:p>
            <a:endParaRPr lang="cs-CZ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aseline="0" dirty="0" smtClean="0"/>
              <a:t>Za RSK OK je členem NSK hejtman Olomouckého kraje Ing. Jiří Rozbořil, náhradníkem je Bc. Pavel Šoltys, DiS., náměstek hejtmana. </a:t>
            </a:r>
            <a:endParaRPr lang="cs-CZ" sz="1200" dirty="0" smtClean="0"/>
          </a:p>
          <a:p>
            <a:endParaRPr lang="cs-CZ" sz="1200" dirty="0" smtClean="0"/>
          </a:p>
          <a:p>
            <a:pPr marL="0" indent="0">
              <a:buNone/>
            </a:pPr>
            <a:r>
              <a:rPr lang="cs-CZ" sz="1200" dirty="0" smtClean="0"/>
              <a:t>Činnost NSK</a:t>
            </a:r>
          </a:p>
          <a:p>
            <a:pPr marL="540000" lvl="1">
              <a:spcBef>
                <a:spcPts val="300"/>
              </a:spcBef>
              <a:spcAft>
                <a:spcPts val="600"/>
              </a:spcAft>
              <a:defRPr/>
            </a:pPr>
            <a:r>
              <a:rPr lang="cs-CZ" sz="1200" b="0" dirty="0" smtClean="0"/>
              <a:t>Koordinuje územní dimenzi na národní úrovni</a:t>
            </a:r>
          </a:p>
          <a:p>
            <a:pPr marL="540000" lvl="1">
              <a:spcBef>
                <a:spcPts val="300"/>
              </a:spcBef>
              <a:spcAft>
                <a:spcPts val="600"/>
              </a:spcAft>
              <a:defRPr/>
            </a:pPr>
            <a:r>
              <a:rPr lang="cs-CZ" sz="1200" b="0" dirty="0" smtClean="0"/>
              <a:t>Bere na vědomí </a:t>
            </a:r>
            <a:r>
              <a:rPr lang="cs-CZ" sz="1200" b="0" dirty="0" err="1" smtClean="0"/>
              <a:t>RAPy</a:t>
            </a:r>
            <a:r>
              <a:rPr lang="cs-CZ" sz="1200" b="0" dirty="0" smtClean="0"/>
              <a:t> jednotlivých krajů a Akční plán Strategie regionálního rozvoje ČR </a:t>
            </a:r>
          </a:p>
          <a:p>
            <a:pPr marL="540000" lvl="1">
              <a:spcBef>
                <a:spcPts val="300"/>
              </a:spcBef>
              <a:spcAft>
                <a:spcPts val="600"/>
              </a:spcAft>
              <a:defRPr/>
            </a:pPr>
            <a:r>
              <a:rPr lang="cs-CZ" sz="1200" b="0" dirty="0" smtClean="0"/>
              <a:t>Na základě podnětů z RSK doporučuje nastavení harmonogramu specifických výzev z OP ČR</a:t>
            </a:r>
          </a:p>
          <a:p>
            <a:pPr marL="540000" lvl="1">
              <a:spcBef>
                <a:spcPts val="300"/>
              </a:spcBef>
              <a:spcAft>
                <a:spcPts val="600"/>
              </a:spcAft>
              <a:defRPr/>
            </a:pPr>
            <a:r>
              <a:rPr lang="cs-CZ" sz="1200" b="0" dirty="0" smtClean="0"/>
              <a:t>Bere na vědomí schválené strategie integrovaných nástrojů</a:t>
            </a:r>
          </a:p>
          <a:p>
            <a:pPr marL="540000" lvl="1">
              <a:spcBef>
                <a:spcPts val="300"/>
              </a:spcBef>
              <a:spcAft>
                <a:spcPts val="600"/>
              </a:spcAft>
              <a:defRPr/>
            </a:pPr>
            <a:r>
              <a:rPr lang="cs-CZ" sz="1200" b="0" dirty="0" smtClean="0"/>
              <a:t>Sleduje výsledky plnění územní dimenze ve vazbě na Dohodu o partnerství</a:t>
            </a:r>
          </a:p>
          <a:p>
            <a:endParaRPr lang="cs-CZ" sz="1200" dirty="0" smtClean="0"/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cs-CZ" sz="1200" dirty="0" smtClean="0"/>
              <a:t>Zasedání NSK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1200" b="0" dirty="0" smtClean="0"/>
              <a:t>1. zasedání NSK – 23. 1. 2015 (Aktuální stav vyjednávání OP ČR, představení statutu a jednacího řádu, aktuální stav přípravy </a:t>
            </a:r>
            <a:r>
              <a:rPr lang="cs-CZ" sz="1200" b="0" dirty="0" err="1" smtClean="0"/>
              <a:t>RAPů</a:t>
            </a:r>
            <a:r>
              <a:rPr lang="cs-CZ" sz="1200" b="0" dirty="0" smtClean="0"/>
              <a:t> a integrovaných nástrojů   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1200" b="0" dirty="0" smtClean="0"/>
              <a:t>2. zasedání NSK – 27. 3. 2015 (Samostatné jednání 3 komor NSK, společné plenární zasedání NSK, informace o územní dimenzi v jednotlivých OP ČR, schválení statutu a jednacího řádu, informace o přípravě </a:t>
            </a:r>
            <a:r>
              <a:rPr lang="cs-CZ" sz="1200" b="0" dirty="0" err="1" smtClean="0"/>
              <a:t>RAPů</a:t>
            </a:r>
            <a:endParaRPr lang="cs-CZ" sz="1200" b="0" dirty="0" smtClean="0"/>
          </a:p>
        </p:txBody>
      </p:sp>
    </p:spTree>
    <p:extLst>
      <p:ext uri="{BB962C8B-B14F-4D97-AF65-F5344CB8AC3E}">
        <p14:creationId xmlns:p14="http://schemas.microsoft.com/office/powerpoint/2010/main" val="866997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898"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7689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ctr" latinLnBrk="0" hangingPunct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6997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ctr" latinLnBrk="0" hangingPunct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6997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ctr" latinLnBrk="0" hangingPunct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69979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0" dirty="0" smtClean="0"/>
              <a:t>1. zasedání RSK OK – 15. 10. 2014 (Schválení statutu a jednacího řádu, volba místopředsedy, volba zástupce a náhradníka do NSK, ustavení sekretariátu)</a:t>
            </a:r>
            <a:endParaRPr lang="cs-CZ" baseline="0" dirty="0" smtClean="0"/>
          </a:p>
          <a:p>
            <a:r>
              <a:rPr lang="cs-CZ" sz="1200" b="0" dirty="0" smtClean="0"/>
              <a:t>2. zasedání RSK OK – 18. 2. 2015 (Informace z NSK, ustavení pracovních skupin, projednání návrhu Regionálního akčního plánu Olomouckého kraje, sběr významných projektových námětů z území Olomouckého kraje – stále probíhá)</a:t>
            </a:r>
            <a:endParaRPr lang="cs-CZ" baseline="0" dirty="0" smtClean="0"/>
          </a:p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76897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RSK OK</a:t>
            </a:r>
            <a:r>
              <a:rPr lang="cs-CZ" baseline="0" dirty="0" smtClean="0"/>
              <a:t> ustavila </a:t>
            </a:r>
            <a:r>
              <a:rPr lang="cs-CZ" dirty="0" smtClean="0"/>
              <a:t>čtyři pracovní</a:t>
            </a:r>
            <a:r>
              <a:rPr lang="cs-CZ" baseline="0" dirty="0" smtClean="0"/>
              <a:t> skupiny. Jedná se o Pracovní skupinu Vzdělávání, Pracovní skupinu RIS 3, Pracovní skupinu Sociální oblast a Pracovní skupinu Zaměstnanost. Členové RSK OK navrhli a nominovali zástupce do jednotlivých pracovních skupin. Úkolem pracovních skupin je definování absorpční kapacity v Olomouckém kraji, stanovení územní dimenze, projednání pracovního návrhu RAP OK před schválením v RSK OK.</a:t>
            </a:r>
          </a:p>
          <a:p>
            <a:endParaRPr lang="cs-CZ" sz="1200" b="0" dirty="0" smtClean="0"/>
          </a:p>
          <a:p>
            <a:r>
              <a:rPr lang="cs-CZ" sz="1200" b="0" dirty="0" smtClean="0"/>
              <a:t>Program 1. jednání PS RSK OK: činnost RSK, personální obsazení PS, RAP OK, sběr významných projektových námětů, (u PS Vzdělávání i KAP a MAP)</a:t>
            </a:r>
          </a:p>
          <a:p>
            <a:endParaRPr lang="cs-CZ" sz="1200" b="0" baseline="0" dirty="0" smtClean="0"/>
          </a:p>
          <a:p>
            <a:r>
              <a:rPr lang="cs-CZ" sz="1200" b="0" dirty="0" smtClean="0"/>
              <a:t>PS Vzdělávání – 1. jednání: 14. 4. 2015</a:t>
            </a:r>
          </a:p>
          <a:p>
            <a:r>
              <a:rPr lang="cs-CZ" sz="1200" b="0" dirty="0" smtClean="0"/>
              <a:t>PS Zaměstnanost – 1. jednání: 15. 5. 2015</a:t>
            </a:r>
          </a:p>
          <a:p>
            <a:r>
              <a:rPr lang="cs-CZ" sz="1200" b="0" dirty="0" smtClean="0"/>
              <a:t>PS Sociální oblast – 1. jednání: 18. 5. 2015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0" dirty="0" smtClean="0"/>
              <a:t>PS RIS 3</a:t>
            </a:r>
            <a:endParaRPr lang="cs-CZ" sz="1200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7689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3F862-01A0-4BE8-816D-6611BA90740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2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3" y="115888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C237D-4A9F-4F07-B906-6D40D35B598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598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autoři projektu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7" name="Podnadpis 2"/>
          <p:cNvSpPr txBox="1">
            <a:spLocks/>
          </p:cNvSpPr>
          <p:nvPr userDrawn="1"/>
        </p:nvSpPr>
        <p:spPr>
          <a:xfrm>
            <a:off x="1403648" y="3789040"/>
            <a:ext cx="7209184" cy="5760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mtClean="0">
                <a:solidFill>
                  <a:prstClr val="black"/>
                </a:solidFill>
              </a:rPr>
              <a:t>MINISTERSTVO PRO MÍSTNÍ ROZVOJ ČR</a:t>
            </a:r>
          </a:p>
        </p:txBody>
      </p:sp>
      <p:pic>
        <p:nvPicPr>
          <p:cNvPr id="8" name="Obrázek 7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2565000" cy="5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109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4" name="Obrázek 3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704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pic>
        <p:nvPicPr>
          <p:cNvPr id="3" name="Obrázek 2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806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pic>
        <p:nvPicPr>
          <p:cNvPr id="5" name="Obrázek 4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089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3491880" y="6381750"/>
            <a:ext cx="2133600" cy="476250"/>
          </a:xfrm>
        </p:spPr>
        <p:txBody>
          <a:bodyPr/>
          <a:lstStyle>
            <a:lvl1pPr algn="ctr">
              <a:defRPr/>
            </a:lvl1pPr>
          </a:lstStyle>
          <a:p>
            <a:fld id="{57167D27-7101-4338-82A1-62DB34D25E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12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D20E1-4466-4E27-87DE-B0D49EC82FF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644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5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24EE2-3262-49D8-9480-6FD6B078DE0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39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530BF-7845-4DD5-AA4B-0A161B1EA47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84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1AD28-FD34-4F86-94F5-A8EBA202B1D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66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3C4A4-5060-46E1-BDD3-765BDC0EB6A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388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78E0E-A28D-4724-A341-DEEEB9ACC7E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541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9B751-CEED-437F-93AA-430EA0203FC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538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3629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8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1953BCB5-15D9-4407-BFAE-1237D3476102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 descr="podtisk_modry.emf"/>
          <p:cNvPicPr>
            <a:picLocks noChangeAspect="1"/>
          </p:cNvPicPr>
          <p:nvPr/>
        </p:nvPicPr>
        <p:blipFill>
          <a:blip r:embed="rId6" cstate="print"/>
          <a:srcRect l="17008" b="8622"/>
          <a:stretch>
            <a:fillRect/>
          </a:stretch>
        </p:blipFill>
        <p:spPr>
          <a:xfrm>
            <a:off x="2" y="1988841"/>
            <a:ext cx="7908545" cy="4869160"/>
          </a:xfrm>
          <a:prstGeom prst="rect">
            <a:avLst/>
          </a:prstGeom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1"/>
            <a:ext cx="9144000" cy="26064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cs-CZ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cs-CZ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31408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2276872"/>
            <a:ext cx="8208912" cy="1872208"/>
          </a:xfrm>
        </p:spPr>
        <p:txBody>
          <a:bodyPr/>
          <a:lstStyle/>
          <a:p>
            <a:r>
              <a:rPr lang="cs-CZ" sz="4000" dirty="0" smtClean="0">
                <a:solidFill>
                  <a:srgbClr val="FF9900"/>
                </a:solidFill>
              </a:rPr>
              <a:t>Regionální stálá konference pro území Olomouckého kraje</a:t>
            </a:r>
            <a:br>
              <a:rPr lang="cs-CZ" sz="4000" dirty="0" smtClean="0">
                <a:solidFill>
                  <a:srgbClr val="FF9900"/>
                </a:solidFill>
              </a:rPr>
            </a:br>
            <a:r>
              <a:rPr lang="cs-CZ" sz="4000" dirty="0" smtClean="0">
                <a:solidFill>
                  <a:srgbClr val="FF9900"/>
                </a:solidFill>
              </a:rPr>
              <a:t>činnost, pracovní skupiny</a:t>
            </a:r>
            <a:endParaRPr lang="cs-CZ" sz="4000" dirty="0">
              <a:solidFill>
                <a:srgbClr val="FF99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293096"/>
            <a:ext cx="8856984" cy="1346200"/>
          </a:xfrm>
        </p:spPr>
        <p:txBody>
          <a:bodyPr/>
          <a:lstStyle/>
          <a:p>
            <a:endParaRPr lang="cs-CZ" dirty="0"/>
          </a:p>
          <a:p>
            <a:r>
              <a:rPr lang="cs-CZ" sz="2800" dirty="0" smtClean="0">
                <a:solidFill>
                  <a:srgbClr val="003994"/>
                </a:solidFill>
              </a:rPr>
              <a:t>1. jednání Pracovní skupiny Vzdělávání</a:t>
            </a:r>
          </a:p>
          <a:p>
            <a:r>
              <a:rPr lang="cs-CZ" sz="2800" dirty="0" smtClean="0">
                <a:solidFill>
                  <a:srgbClr val="003994"/>
                </a:solidFill>
              </a:rPr>
              <a:t>14. 5. 2015</a:t>
            </a:r>
            <a:endParaRPr lang="cs-CZ" sz="2800" dirty="0">
              <a:solidFill>
                <a:srgbClr val="003994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2276873"/>
            <a:ext cx="7772400" cy="1008112"/>
          </a:xfrm>
        </p:spPr>
        <p:txBody>
          <a:bodyPr/>
          <a:lstStyle/>
          <a:p>
            <a:r>
              <a:rPr lang="cs-CZ" sz="3200" dirty="0" smtClean="0">
                <a:solidFill>
                  <a:srgbClr val="FF9900"/>
                </a:solidFill>
              </a:rPr>
              <a:t>Děkuji za pozornost</a:t>
            </a:r>
            <a:endParaRPr lang="cs-CZ" sz="3200" dirty="0">
              <a:solidFill>
                <a:srgbClr val="FF9900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79512" y="2996952"/>
            <a:ext cx="8784976" cy="3456384"/>
          </a:xfrm>
        </p:spPr>
        <p:txBody>
          <a:bodyPr/>
          <a:lstStyle/>
          <a:p>
            <a:pPr algn="r"/>
            <a:r>
              <a:rPr lang="cs-CZ" sz="2400" dirty="0" smtClean="0">
                <a:solidFill>
                  <a:srgbClr val="003994"/>
                </a:solidFill>
              </a:rPr>
              <a:t>Ing. Marta Novotná</a:t>
            </a:r>
          </a:p>
          <a:p>
            <a:pPr algn="r"/>
            <a:r>
              <a:rPr lang="cs-CZ" sz="2400" dirty="0" smtClean="0">
                <a:solidFill>
                  <a:srgbClr val="003994"/>
                </a:solidFill>
              </a:rPr>
              <a:t>Vedoucí oddělení regionálního rozvoje</a:t>
            </a:r>
          </a:p>
          <a:p>
            <a:pPr algn="r"/>
            <a:r>
              <a:rPr lang="cs-CZ" sz="2400" dirty="0" smtClean="0">
                <a:solidFill>
                  <a:srgbClr val="003994"/>
                </a:solidFill>
              </a:rPr>
              <a:t>Odbor </a:t>
            </a:r>
            <a:r>
              <a:rPr lang="cs-CZ" sz="2400" dirty="0" smtClean="0">
                <a:solidFill>
                  <a:srgbClr val="003994"/>
                </a:solidFill>
              </a:rPr>
              <a:t>strategického rozvoje kraje, </a:t>
            </a:r>
          </a:p>
          <a:p>
            <a:pPr algn="r"/>
            <a:r>
              <a:rPr lang="cs-CZ" sz="2400" dirty="0" smtClean="0">
                <a:solidFill>
                  <a:srgbClr val="003994"/>
                </a:solidFill>
              </a:rPr>
              <a:t>územního plánovaní a stavebního řádu</a:t>
            </a:r>
          </a:p>
          <a:p>
            <a:pPr algn="r"/>
            <a:endParaRPr lang="cs-CZ" sz="2400" dirty="0" smtClean="0">
              <a:solidFill>
                <a:srgbClr val="003994"/>
              </a:solidFill>
            </a:endParaRPr>
          </a:p>
          <a:p>
            <a:pPr algn="r"/>
            <a:endParaRPr lang="cs-CZ" sz="24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49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7338"/>
            <a:ext cx="8362950" cy="4823990"/>
          </a:xfrm>
        </p:spPr>
        <p:txBody>
          <a:bodyPr/>
          <a:lstStyle/>
          <a:p>
            <a:pPr marL="0" indent="0">
              <a:buNone/>
            </a:pPr>
            <a:r>
              <a:rPr lang="cs-CZ" sz="3200" b="0" dirty="0" smtClean="0">
                <a:solidFill>
                  <a:srgbClr val="003994"/>
                </a:solidFill>
              </a:rPr>
              <a:t>Obsah</a:t>
            </a:r>
          </a:p>
          <a:p>
            <a:endParaRPr lang="cs-CZ" sz="3200" b="0" dirty="0" smtClean="0">
              <a:solidFill>
                <a:srgbClr val="003994"/>
              </a:solidFill>
            </a:endParaRPr>
          </a:p>
          <a:p>
            <a:r>
              <a:rPr lang="cs-CZ" sz="3200" b="0" dirty="0" smtClean="0">
                <a:solidFill>
                  <a:srgbClr val="003994"/>
                </a:solidFill>
              </a:rPr>
              <a:t>Regionální stálá konference Olomouckého kraje (RSK OK)</a:t>
            </a:r>
          </a:p>
          <a:p>
            <a:r>
              <a:rPr lang="cs-CZ" sz="3200" b="0" dirty="0" smtClean="0">
                <a:solidFill>
                  <a:srgbClr val="003994"/>
                </a:solidFill>
              </a:rPr>
              <a:t>Pracovní skupiny RSK OK</a:t>
            </a: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987824" y="116632"/>
            <a:ext cx="4681537" cy="1143000"/>
          </a:xfrm>
        </p:spPr>
        <p:txBody>
          <a:bodyPr/>
          <a:lstStyle/>
          <a:p>
            <a:r>
              <a:rPr lang="cs-CZ" dirty="0" smtClean="0"/>
              <a:t>Obsah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290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245869" cy="1143000"/>
          </a:xfrm>
        </p:spPr>
        <p:txBody>
          <a:bodyPr/>
          <a:lstStyle/>
          <a:p>
            <a:r>
              <a:rPr lang="cs-CZ" dirty="0" smtClean="0"/>
              <a:t>Územní dimenze</a:t>
            </a:r>
            <a:endParaRPr 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818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317877" cy="1143000"/>
          </a:xfrm>
        </p:spPr>
        <p:txBody>
          <a:bodyPr/>
          <a:lstStyle/>
          <a:p>
            <a:r>
              <a:rPr lang="cs-CZ" altLang="cs-CZ" dirty="0" smtClean="0"/>
              <a:t>Regionální stálá konference Olomouckého kraje (RSK OK)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340768"/>
            <a:ext cx="8640638" cy="54006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  <a:defRPr/>
            </a:pPr>
            <a:r>
              <a:rPr lang="cs-CZ" sz="3200" dirty="0"/>
              <a:t>Činnost </a:t>
            </a:r>
            <a:r>
              <a:rPr lang="cs-CZ" sz="3200" dirty="0" smtClean="0"/>
              <a:t>RSK OK</a:t>
            </a:r>
            <a:endParaRPr lang="cs-CZ" sz="3200" dirty="0">
              <a:solidFill>
                <a:srgbClr val="003994"/>
              </a:solidFill>
              <a:latin typeface="+mj-lt"/>
              <a:ea typeface="+mj-ea"/>
              <a:cs typeface="+mj-cs"/>
            </a:endParaRP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Sleduje </a:t>
            </a:r>
            <a:r>
              <a:rPr lang="cs-CZ" sz="2800" b="0" dirty="0"/>
              <a:t>a podporuje absorpční kapacitu </a:t>
            </a:r>
            <a:r>
              <a:rPr lang="cs-CZ" sz="2800" b="0" dirty="0" smtClean="0"/>
              <a:t>regionu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Schvaluje </a:t>
            </a:r>
            <a:r>
              <a:rPr lang="cs-CZ" sz="2800" b="0" dirty="0"/>
              <a:t>Regionální akční plán Olomouckého </a:t>
            </a:r>
            <a:r>
              <a:rPr lang="cs-CZ" sz="2800" b="0" dirty="0" smtClean="0"/>
              <a:t>kraje (RAP OK)</a:t>
            </a:r>
            <a:endParaRPr lang="cs-CZ" sz="2800" b="0" dirty="0"/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Přispívá </a:t>
            </a:r>
            <a:r>
              <a:rPr lang="cs-CZ" sz="2800" b="0" dirty="0"/>
              <a:t>ke sladění strategií a </a:t>
            </a:r>
            <a:r>
              <a:rPr lang="cs-CZ" sz="2800" b="0" dirty="0" smtClean="0"/>
              <a:t>integrovaných nástrojů v regionu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/>
              <a:t>Dává doporučení NSK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/>
              <a:t>Podílí se na zpracování podkladů pro ŘO OP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Iniciuje </a:t>
            </a:r>
            <a:r>
              <a:rPr lang="cs-CZ" sz="2800" b="0" dirty="0"/>
              <a:t>sběr dat o dopadech realizovaných </a:t>
            </a:r>
            <a:r>
              <a:rPr lang="cs-CZ" sz="2800" b="0" dirty="0" smtClean="0"/>
              <a:t>opatření</a:t>
            </a:r>
          </a:p>
        </p:txBody>
      </p:sp>
    </p:spTree>
    <p:extLst>
      <p:ext uri="{BB962C8B-B14F-4D97-AF65-F5344CB8AC3E}">
        <p14:creationId xmlns:p14="http://schemas.microsoft.com/office/powerpoint/2010/main" val="409711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245869" cy="114300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362950" cy="5184576"/>
          </a:xfrm>
        </p:spPr>
        <p:txBody>
          <a:bodyPr/>
          <a:lstStyle/>
          <a:p>
            <a:endParaRPr lang="cs-CZ" dirty="0" smtClean="0"/>
          </a:p>
          <a:p>
            <a:endParaRPr lang="cs-CZ" sz="8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5</a:t>
            </a:fld>
            <a:endParaRPr lang="cs-CZ"/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61374"/>
              </p:ext>
            </p:extLst>
          </p:nvPr>
        </p:nvGraphicFramePr>
        <p:xfrm>
          <a:off x="0" y="-65710"/>
          <a:ext cx="9144000" cy="6739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936"/>
                <a:gridCol w="5148064"/>
              </a:tblGrid>
              <a:tr h="316286">
                <a:tc>
                  <a:txBody>
                    <a:bodyPr/>
                    <a:lstStyle/>
                    <a:p>
                      <a:pPr algn="ctr"/>
                      <a:r>
                        <a:rPr lang="cs-CZ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Členská instituce RSK</a:t>
                      </a:r>
                      <a:endParaRPr lang="cs-CZ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>
                          <a:solidFill>
                            <a:schemeClr val="tx1"/>
                          </a:solidFill>
                        </a:rPr>
                        <a:t>Člen</a:t>
                      </a:r>
                      <a:r>
                        <a:rPr lang="cs-CZ" sz="2000" baseline="0" dirty="0" smtClean="0">
                          <a:solidFill>
                            <a:schemeClr val="tx1"/>
                          </a:solidFill>
                        </a:rPr>
                        <a:t> RSK OK</a:t>
                      </a:r>
                      <a:endParaRPr lang="cs-CZ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424545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Zástupci kraje 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Ing. Jiří Rozbořil, </a:t>
                      </a:r>
                      <a:r>
                        <a:rPr lang="cs-CZ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hejtman OK</a:t>
                      </a:r>
                    </a:p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Bc. Pavel Šoltys, </a:t>
                      </a:r>
                      <a:r>
                        <a:rPr lang="cs-CZ" sz="20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</a:t>
                      </a:r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.,</a:t>
                      </a:r>
                      <a:r>
                        <a:rPr lang="cs-CZ" sz="20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20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náměstek hejtmana OK</a:t>
                      </a:r>
                      <a:endParaRPr lang="cs-CZ" sz="20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Bc. Miloslav Petřík, </a:t>
                      </a:r>
                      <a:r>
                        <a:rPr lang="cs-CZ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ředitel TS města Olomouce</a:t>
                      </a:r>
                    </a:p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Ing. Radek Dosoudil, </a:t>
                      </a:r>
                      <a:r>
                        <a:rPr lang="cs-CZ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vedoucí odboru OSR</a:t>
                      </a:r>
                    </a:p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PhDr. Alois Mačák, MBA, </a:t>
                      </a:r>
                      <a:r>
                        <a:rPr lang="cs-CZ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</a:t>
                      </a:r>
                      <a:r>
                        <a:rPr lang="cs-CZ" sz="20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náměstek hejtmana OK</a:t>
                      </a:r>
                      <a:endParaRPr lang="cs-CZ" sz="2000" b="0" dirty="0"/>
                    </a:p>
                  </a:txBody>
                  <a:tcPr/>
                </a:tc>
              </a:tr>
              <a:tr h="607225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statutárních měst zastoupený nositelem ITI/IPRÚ 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RNDr. Ladislav </a:t>
                      </a:r>
                      <a:r>
                        <a:rPr lang="cs-CZ" sz="20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Šnevajs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náměstek primátora statutárního města Olomouc</a:t>
                      </a:r>
                      <a:endParaRPr lang="cs-CZ" sz="2000" dirty="0"/>
                    </a:p>
                  </a:txBody>
                  <a:tcPr/>
                </a:tc>
              </a:tr>
              <a:tr h="1176845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středně velkých měst </a:t>
                      </a:r>
                      <a:endParaRPr lang="cs-CZ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Mgr. Zdeněk Brož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starosta města Šumperk, </a:t>
                      </a:r>
                    </a:p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paní Ivana Dvořáková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starostka města Němčice nad Hanou</a:t>
                      </a:r>
                      <a:endParaRPr lang="cs-CZ" sz="2000" dirty="0"/>
                    </a:p>
                  </a:txBody>
                  <a:tcPr/>
                </a:tc>
              </a:tr>
              <a:tr h="1160615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malých měst 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 Zdeněk </a:t>
                      </a:r>
                      <a:r>
                        <a:rPr lang="cs-CZ" sz="20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Lév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místostarosta obce Střítež nad Ludinou, </a:t>
                      </a:r>
                    </a:p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paní Vlasta Kočí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starostka obce Velká Kraš</a:t>
                      </a:r>
                      <a:endParaRPr lang="cs-CZ" sz="2000" dirty="0"/>
                    </a:p>
                  </a:txBody>
                  <a:tcPr/>
                </a:tc>
              </a:tr>
              <a:tr h="491242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za venkov - SMS ČR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Mgr. Radek Brázda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starosta obce Troubky</a:t>
                      </a:r>
                      <a:endParaRPr lang="cs-CZ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789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245869" cy="114300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362950" cy="5184576"/>
          </a:xfrm>
        </p:spPr>
        <p:txBody>
          <a:bodyPr/>
          <a:lstStyle/>
          <a:p>
            <a:endParaRPr lang="cs-CZ" dirty="0" smtClean="0"/>
          </a:p>
          <a:p>
            <a:endParaRPr lang="cs-CZ" sz="8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6</a:t>
            </a:fld>
            <a:endParaRPr lang="cs-CZ"/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884083"/>
              </p:ext>
            </p:extLst>
          </p:nvPr>
        </p:nvGraphicFramePr>
        <p:xfrm>
          <a:off x="11875" y="-63514"/>
          <a:ext cx="9132125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4061"/>
                <a:gridCol w="5148064"/>
              </a:tblGrid>
              <a:tr h="316286">
                <a:tc>
                  <a:txBody>
                    <a:bodyPr/>
                    <a:lstStyle/>
                    <a:p>
                      <a:pPr algn="ctr"/>
                      <a:r>
                        <a:rPr lang="cs-CZ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Členská instituce RSK</a:t>
                      </a:r>
                      <a:endParaRPr lang="cs-CZ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>
                          <a:solidFill>
                            <a:schemeClr val="tx1"/>
                          </a:solidFill>
                        </a:rPr>
                        <a:t>Člen</a:t>
                      </a:r>
                      <a:r>
                        <a:rPr lang="cs-CZ" sz="2000" baseline="0" dirty="0" smtClean="0">
                          <a:solidFill>
                            <a:schemeClr val="tx1"/>
                          </a:solidFill>
                        </a:rPr>
                        <a:t> RSK OK</a:t>
                      </a:r>
                      <a:endParaRPr lang="cs-CZ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1960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za venkov - SPOV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 Jiří Řezníček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starosta obce Tučín a předseda SPOV Olomouckého kraje</a:t>
                      </a:r>
                      <a:endParaRPr lang="cs-CZ" sz="2000" dirty="0"/>
                    </a:p>
                  </a:txBody>
                  <a:tcPr/>
                </a:tc>
              </a:tr>
              <a:tr h="286164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Strategie inteligentní specializace 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Ing. Jiří </a:t>
                      </a:r>
                      <a:r>
                        <a:rPr lang="cs-CZ" sz="20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Herinek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ředitel VTP UP</a:t>
                      </a:r>
                    </a:p>
                  </a:txBody>
                  <a:tcPr/>
                </a:tc>
              </a:tr>
              <a:tr h="286164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krajské sítě MAS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Mgr. František Kopecký, 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předseda KS MAS</a:t>
                      </a:r>
                      <a:endParaRPr lang="cs-CZ" sz="2000" dirty="0"/>
                    </a:p>
                  </a:txBody>
                  <a:tcPr/>
                </a:tc>
              </a:tr>
              <a:tr h="286164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krajské hospodářské komory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Mgr. Bc. Jitka Janečková </a:t>
                      </a:r>
                      <a:r>
                        <a:rPr lang="cs-CZ" sz="20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Moťková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ředitelka KHK OK</a:t>
                      </a:r>
                      <a:endParaRPr lang="cs-CZ" sz="2000" dirty="0"/>
                    </a:p>
                  </a:txBody>
                  <a:tcPr/>
                </a:tc>
              </a:tr>
              <a:tr h="286164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nestátních neziskových organizací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Ing. Marek Podlaha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předseda UNO</a:t>
                      </a:r>
                      <a:endParaRPr lang="cs-CZ" sz="2000" dirty="0"/>
                    </a:p>
                  </a:txBody>
                  <a:tcPr/>
                </a:tc>
              </a:tr>
              <a:tr h="481960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akademického sektoru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prof. RNDr. Miroslav </a:t>
                      </a:r>
                      <a:r>
                        <a:rPr lang="cs-CZ" sz="20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Mašláň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CSc., prorektor pro transfer technologií UP OL </a:t>
                      </a:r>
                      <a:endParaRPr lang="cs-CZ" sz="2000" dirty="0"/>
                    </a:p>
                  </a:txBody>
                  <a:tcPr/>
                </a:tc>
              </a:tr>
              <a:tr h="481960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Agentury pro sociální začleňování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Ing. Karel Novák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oddělení lokálních koncepcí, </a:t>
                      </a:r>
                      <a:r>
                        <a:rPr lang="cs-CZ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Osoblažsko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Mikulovice</a:t>
                      </a:r>
                      <a:endParaRPr lang="cs-CZ" sz="2000" dirty="0"/>
                    </a:p>
                  </a:txBody>
                  <a:tcPr/>
                </a:tc>
              </a:tr>
              <a:tr h="481960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Zástupce krajské pobočky Úřadu práce ČR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Ing. Jiří Šabata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ředitel ÚP ČR,</a:t>
                      </a:r>
                      <a:r>
                        <a:rPr lang="cs-CZ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krajské pobočky v Olomouci</a:t>
                      </a:r>
                      <a:endParaRPr lang="cs-CZ" sz="2000" dirty="0"/>
                    </a:p>
                  </a:txBody>
                  <a:tcPr/>
                </a:tc>
              </a:tr>
              <a:tr h="286164">
                <a:tc>
                  <a:txBody>
                    <a:bodyPr/>
                    <a:lstStyle/>
                    <a:p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Vlastní výběr dle potřeb regionu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dirty="0" smtClean="0"/>
                        <a:t>René</a:t>
                      </a:r>
                      <a:r>
                        <a:rPr lang="cs-CZ" sz="2000" b="1" baseline="0" dirty="0" smtClean="0"/>
                        <a:t> Bastl</a:t>
                      </a:r>
                      <a:r>
                        <a:rPr lang="cs-CZ" sz="2000" dirty="0" smtClean="0"/>
                        <a:t>, místopředseda OV ČSSD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026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245869" cy="114300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362950" cy="5184576"/>
          </a:xfrm>
        </p:spPr>
        <p:txBody>
          <a:bodyPr/>
          <a:lstStyle/>
          <a:p>
            <a:endParaRPr lang="cs-CZ" dirty="0" smtClean="0"/>
          </a:p>
          <a:p>
            <a:endParaRPr lang="cs-CZ" sz="8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7</a:t>
            </a:fld>
            <a:endParaRPr lang="cs-CZ"/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065847"/>
              </p:ext>
            </p:extLst>
          </p:nvPr>
        </p:nvGraphicFramePr>
        <p:xfrm>
          <a:off x="11875" y="-63514"/>
          <a:ext cx="9132125" cy="482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4061"/>
                <a:gridCol w="5148064"/>
              </a:tblGrid>
              <a:tr h="316286"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>
                          <a:solidFill>
                            <a:schemeClr val="tx1"/>
                          </a:solidFill>
                        </a:rPr>
                        <a:t>Organizace</a:t>
                      </a:r>
                      <a:endParaRPr lang="cs-CZ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>
                          <a:solidFill>
                            <a:schemeClr val="tx1"/>
                          </a:solidFill>
                        </a:rPr>
                        <a:t>Stálý host RSK OK</a:t>
                      </a:r>
                      <a:endParaRPr lang="cs-CZ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1960">
                <a:tc>
                  <a:txBody>
                    <a:bodyPr/>
                    <a:lstStyle/>
                    <a:p>
                      <a:r>
                        <a:rPr lang="cs-CZ" sz="2000" dirty="0" smtClean="0"/>
                        <a:t>MMR ČR, odbor </a:t>
                      </a:r>
                      <a:r>
                        <a:rPr lang="cs-CZ" sz="2000" smtClean="0"/>
                        <a:t>regionální politiky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dirty="0" smtClean="0"/>
                        <a:t>Mgr. Ondřej Pergl</a:t>
                      </a:r>
                      <a:endParaRPr lang="cs-CZ" sz="2000" b="1" dirty="0"/>
                    </a:p>
                  </a:txBody>
                  <a:tcPr/>
                </a:tc>
              </a:tr>
              <a:tr h="286164">
                <a:tc>
                  <a:txBody>
                    <a:bodyPr/>
                    <a:lstStyle/>
                    <a:p>
                      <a:r>
                        <a:rPr lang="cs-CZ" sz="2000" dirty="0" smtClean="0"/>
                        <a:t>Územně příslušný zprostředkující subjekt pro implementaci IROP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Ing. Ivan Matulík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2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6164">
                <a:tc>
                  <a:txBody>
                    <a:bodyPr/>
                    <a:lstStyle/>
                    <a:p>
                      <a:r>
                        <a:rPr lang="cs-CZ" sz="2000" dirty="0" smtClean="0"/>
                        <a:t>Česká biskupská konference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b="1" dirty="0" smtClean="0"/>
                        <a:t>Mgr. Štěpán </a:t>
                      </a:r>
                      <a:r>
                        <a:rPr lang="cs-CZ" sz="2000" b="1" dirty="0" err="1" smtClean="0"/>
                        <a:t>Sittek</a:t>
                      </a:r>
                      <a:endParaRPr lang="cs-CZ" sz="2000" b="1" dirty="0"/>
                    </a:p>
                  </a:txBody>
                  <a:tcPr/>
                </a:tc>
              </a:tr>
              <a:tr h="286164">
                <a:tc>
                  <a:txBody>
                    <a:bodyPr/>
                    <a:lstStyle/>
                    <a:p>
                      <a:r>
                        <a:rPr lang="cs-CZ" sz="2000" dirty="0" smtClean="0"/>
                        <a:t>???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sz="2000" dirty="0"/>
                    </a:p>
                  </a:txBody>
                  <a:tcPr/>
                </a:tc>
              </a:tr>
              <a:tr h="286164">
                <a:tc>
                  <a:txBody>
                    <a:bodyPr/>
                    <a:lstStyle/>
                    <a:p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sz="2000" dirty="0"/>
                    </a:p>
                  </a:txBody>
                  <a:tcPr/>
                </a:tc>
              </a:tr>
              <a:tr h="481960">
                <a:tc>
                  <a:txBody>
                    <a:bodyPr/>
                    <a:lstStyle/>
                    <a:p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sz="2000" dirty="0"/>
                    </a:p>
                  </a:txBody>
                  <a:tcPr/>
                </a:tc>
              </a:tr>
              <a:tr h="481960">
                <a:tc>
                  <a:txBody>
                    <a:bodyPr/>
                    <a:lstStyle/>
                    <a:p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sz="2000" dirty="0"/>
                    </a:p>
                  </a:txBody>
                  <a:tcPr/>
                </a:tc>
              </a:tr>
              <a:tr h="481960">
                <a:tc>
                  <a:txBody>
                    <a:bodyPr/>
                    <a:lstStyle/>
                    <a:p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sz="2000" dirty="0"/>
                    </a:p>
                  </a:txBody>
                  <a:tcPr/>
                </a:tc>
              </a:tr>
              <a:tr h="286164">
                <a:tc>
                  <a:txBody>
                    <a:bodyPr/>
                    <a:lstStyle/>
                    <a:p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sz="20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405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317877" cy="1143000"/>
          </a:xfrm>
        </p:spPr>
        <p:txBody>
          <a:bodyPr/>
          <a:lstStyle/>
          <a:p>
            <a:r>
              <a:rPr lang="cs-CZ" altLang="cs-CZ" dirty="0"/>
              <a:t>Regionální stálá konference Olomouckého kraje (RSK OK)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340768"/>
            <a:ext cx="8928670" cy="54006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  <a:defRPr/>
            </a:pPr>
            <a:r>
              <a:rPr lang="cs-CZ" sz="3200" dirty="0"/>
              <a:t>Zasedání RSK OK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1. zasedání RSK OK – 15. 10. 2014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2. zasedání RSK </a:t>
            </a:r>
            <a:r>
              <a:rPr lang="cs-CZ" sz="2800" b="0" dirty="0"/>
              <a:t>OK – </a:t>
            </a:r>
            <a:r>
              <a:rPr lang="cs-CZ" sz="2800" b="0" dirty="0" smtClean="0"/>
              <a:t>18. 2. 2015</a:t>
            </a:r>
          </a:p>
          <a:p>
            <a:pPr marL="540000" lvl="1">
              <a:spcAft>
                <a:spcPts val="600"/>
              </a:spcAft>
              <a:defRPr/>
            </a:pPr>
            <a:endParaRPr lang="cs-CZ" sz="2800" b="0" dirty="0" smtClean="0"/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3</a:t>
            </a:r>
            <a:r>
              <a:rPr lang="cs-CZ" sz="2800" b="0" dirty="0"/>
              <a:t>. zasedání RSK OK – 1. 6. 2015</a:t>
            </a:r>
          </a:p>
          <a:p>
            <a:pPr marL="540000" lvl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cs-CZ" sz="2800" b="0" dirty="0"/>
              <a:t>Závěry z jednání pracovních </a:t>
            </a:r>
            <a:r>
              <a:rPr lang="cs-CZ" sz="2800" b="0" dirty="0" smtClean="0"/>
              <a:t>skupin, Informace </a:t>
            </a:r>
            <a:r>
              <a:rPr lang="cs-CZ" sz="2800" b="0" dirty="0"/>
              <a:t>o zpracování RAP OK a schválení RAP </a:t>
            </a:r>
            <a:r>
              <a:rPr lang="cs-CZ" sz="2800" b="0" dirty="0" smtClean="0"/>
              <a:t>OK, KAP </a:t>
            </a:r>
            <a:r>
              <a:rPr lang="cs-CZ" sz="2800" b="0" dirty="0"/>
              <a:t>a MAP (zástupce MŠMT</a:t>
            </a:r>
            <a:r>
              <a:rPr lang="cs-CZ" sz="2800" b="0" dirty="0" smtClean="0"/>
              <a:t>), Informace </a:t>
            </a:r>
            <a:r>
              <a:rPr lang="cs-CZ" sz="2800" b="0" dirty="0"/>
              <a:t>o Regionálním kolegiu cestovního ruchu (zástupce </a:t>
            </a:r>
            <a:r>
              <a:rPr lang="cs-CZ" sz="2800" b="0" dirty="0" smtClean="0"/>
              <a:t>MMR)</a:t>
            </a:r>
          </a:p>
          <a:p>
            <a:pPr marL="540000" lvl="1">
              <a:spcAft>
                <a:spcPts val="600"/>
              </a:spcAft>
              <a:defRPr/>
            </a:pPr>
            <a:endParaRPr lang="cs-CZ" sz="2800" b="0" dirty="0" smtClean="0"/>
          </a:p>
          <a:p>
            <a:pPr lvl="1">
              <a:spcAft>
                <a:spcPts val="600"/>
              </a:spcAft>
              <a:defRPr/>
            </a:pPr>
            <a:endParaRPr lang="cs-CZ" sz="2800" b="0" dirty="0" smtClean="0"/>
          </a:p>
        </p:txBody>
      </p:sp>
    </p:spTree>
    <p:extLst>
      <p:ext uri="{BB962C8B-B14F-4D97-AF65-F5344CB8AC3E}">
        <p14:creationId xmlns:p14="http://schemas.microsoft.com/office/powerpoint/2010/main" val="302653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317877" cy="1143000"/>
          </a:xfrm>
        </p:spPr>
        <p:txBody>
          <a:bodyPr/>
          <a:lstStyle/>
          <a:p>
            <a:r>
              <a:rPr lang="cs-CZ" altLang="cs-CZ" dirty="0"/>
              <a:t>Regionální stálá konference Olomouckého kraje (RSK OK)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826" y="1340768"/>
            <a:ext cx="8928670" cy="54006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  <a:defRPr/>
            </a:pPr>
            <a:r>
              <a:rPr lang="cs-CZ" sz="3200" dirty="0" smtClean="0"/>
              <a:t>Pracovní skupiny RSK OK - činnost</a:t>
            </a:r>
            <a:endParaRPr lang="cs-CZ" sz="3200" dirty="0"/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odborná podpora členů RSK OK v daných oblastech (vzdělávání, zaměstnanost, sociální věci) 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spolupráce při zjištění absorpční kapacity na území Olomouckého kraje + sběr projektových námětů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projednání </a:t>
            </a:r>
            <a:r>
              <a:rPr lang="cs-CZ" sz="2800" b="0" dirty="0"/>
              <a:t>pracovního návrhu RAP OK před schválením v RSK </a:t>
            </a:r>
            <a:r>
              <a:rPr lang="cs-CZ" sz="2800" b="0" dirty="0" smtClean="0"/>
              <a:t>OK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předkládání podnětů a námětů na jednání RSK OK</a:t>
            </a:r>
          </a:p>
          <a:p>
            <a:pPr marL="540000" lvl="1">
              <a:spcAft>
                <a:spcPts val="600"/>
              </a:spcAft>
              <a:defRPr/>
            </a:pPr>
            <a:r>
              <a:rPr lang="cs-CZ" sz="2800" b="0" dirty="0" smtClean="0"/>
              <a:t>připomínkování dokumentů z národní úrovně (výzvy OP ČR, dokumenty ŘO OP) </a:t>
            </a:r>
          </a:p>
          <a:p>
            <a:pPr marL="540000" lvl="1">
              <a:spcAft>
                <a:spcPts val="600"/>
              </a:spcAft>
              <a:defRPr/>
            </a:pPr>
            <a:endParaRPr lang="cs-CZ" sz="2800" b="0" dirty="0"/>
          </a:p>
          <a:p>
            <a:pPr marL="254250" lvl="1" indent="0">
              <a:spcAft>
                <a:spcPts val="600"/>
              </a:spcAft>
              <a:buNone/>
              <a:defRPr/>
            </a:pPr>
            <a:endParaRPr lang="cs-CZ" sz="2800" b="0" dirty="0" smtClean="0"/>
          </a:p>
        </p:txBody>
      </p:sp>
    </p:spTree>
    <p:extLst>
      <p:ext uri="{BB962C8B-B14F-4D97-AF65-F5344CB8AC3E}">
        <p14:creationId xmlns:p14="http://schemas.microsoft.com/office/powerpoint/2010/main" val="281139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MR_klas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12461</TotalTime>
  <Words>830</Words>
  <Application>Microsoft Office PowerPoint</Application>
  <PresentationFormat>Předvádění na obrazovce (4:3)</PresentationFormat>
  <Paragraphs>140</Paragraphs>
  <Slides>10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Výchozí návrh</vt:lpstr>
      <vt:lpstr>MMR_klas</vt:lpstr>
      <vt:lpstr>Regionální stálá konference pro území Olomouckého kraje činnost, pracovní skupiny</vt:lpstr>
      <vt:lpstr>Obsah</vt:lpstr>
      <vt:lpstr>Územní dimenze</vt:lpstr>
      <vt:lpstr>Regionální stálá konference Olomouckého kraje (RSK OK)</vt:lpstr>
      <vt:lpstr>Prezentace aplikace PowerPoint</vt:lpstr>
      <vt:lpstr>Prezentace aplikace PowerPoint</vt:lpstr>
      <vt:lpstr>Prezentace aplikace PowerPoint</vt:lpstr>
      <vt:lpstr>Regionální stálá konference Olomouckého kraje (RSK OK)</vt:lpstr>
      <vt:lpstr>Regionální stálá konference Olomouckého kraje (RSK OK)</vt:lpstr>
      <vt:lpstr>Děkuji za pozornost</vt:lpstr>
    </vt:vector>
  </TitlesOfParts>
  <Company>KÚOK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Juránek Jiří RNDr.</dc:creator>
  <cp:lastModifiedBy>Valovičová Leona</cp:lastModifiedBy>
  <cp:revision>540</cp:revision>
  <cp:lastPrinted>2015-05-14T05:57:04Z</cp:lastPrinted>
  <dcterms:created xsi:type="dcterms:W3CDTF">2008-04-28T11:39:29Z</dcterms:created>
  <dcterms:modified xsi:type="dcterms:W3CDTF">2015-05-14T05:59:48Z</dcterms:modified>
</cp:coreProperties>
</file>