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336" r:id="rId4"/>
    <p:sldId id="331" r:id="rId5"/>
    <p:sldId id="328" r:id="rId6"/>
    <p:sldId id="344" r:id="rId7"/>
    <p:sldId id="345" r:id="rId8"/>
    <p:sldId id="324" r:id="rId9"/>
    <p:sldId id="341" r:id="rId10"/>
    <p:sldId id="340" r:id="rId11"/>
    <p:sldId id="338" r:id="rId12"/>
    <p:sldId id="337" r:id="rId13"/>
    <p:sldId id="321" r:id="rId14"/>
    <p:sldId id="339" r:id="rId15"/>
    <p:sldId id="335" r:id="rId16"/>
  </p:sldIdLst>
  <p:sldSz cx="9253538" cy="6948488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629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2583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887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516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314575" algn="l" defTabSz="9258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77490" algn="l" defTabSz="9258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40405" algn="l" defTabSz="9258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703320" algn="l" defTabSz="9258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9">
          <p15:clr>
            <a:srgbClr val="A4A3A4"/>
          </p15:clr>
        </p15:guide>
        <p15:guide id="2" pos="29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33339A"/>
    <a:srgbClr val="FF9900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1" autoAdjust="0"/>
    <p:restoredTop sz="78632" autoAdjust="0"/>
  </p:normalViewPr>
  <p:slideViewPr>
    <p:cSldViewPr>
      <p:cViewPr varScale="1">
        <p:scale>
          <a:sx n="83" d="100"/>
          <a:sy n="83" d="100"/>
        </p:scale>
        <p:origin x="660" y="96"/>
      </p:cViewPr>
      <p:guideLst>
        <p:guide orient="horz" pos="2189"/>
        <p:guide pos="29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242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8242"/>
            <a:ext cx="2946400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80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0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4538"/>
            <a:ext cx="49561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302493" y="4715711"/>
            <a:ext cx="6192688" cy="4466511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242"/>
            <a:ext cx="2946400" cy="496809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8242"/>
            <a:ext cx="2946400" cy="496809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258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2915" algn="l" defTabSz="9258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25830" algn="l" defTabSz="9258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88745" algn="l" defTabSz="9258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51660" algn="l" defTabSz="9258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14575" algn="l" defTabSz="9258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77490" algn="l" defTabSz="9258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40405" algn="l" defTabSz="9258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03320" algn="l" defTabSz="9258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1829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9971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839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7878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839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9234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7689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1838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9245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839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5997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20750" y="744538"/>
            <a:ext cx="495617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341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4016" y="2641069"/>
            <a:ext cx="7865507" cy="1489421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8031" y="4349239"/>
            <a:ext cx="6477477" cy="1363962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10027" y="117417"/>
            <a:ext cx="2115782" cy="608957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62677" y="117417"/>
            <a:ext cx="6193124" cy="608957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20462" y="4641574"/>
            <a:ext cx="7141319" cy="1823953"/>
          </a:xfrm>
          <a:prstGeom prst="rect">
            <a:avLst/>
          </a:prstGeom>
        </p:spPr>
        <p:txBody>
          <a:bodyPr lIns="92583" tIns="46292" rIns="92583" bIns="46292" anchor="b">
            <a:noAutofit/>
          </a:bodyPr>
          <a:lstStyle>
            <a:lvl1pPr marL="0" indent="0" algn="l">
              <a:spcBef>
                <a:spcPts val="1013"/>
              </a:spcBef>
              <a:spcAft>
                <a:spcPts val="1013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6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8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5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14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77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40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0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20463" y="2015082"/>
            <a:ext cx="7370398" cy="1896911"/>
          </a:xfrm>
          <a:prstGeom prst="rect">
            <a:avLst/>
          </a:prstGeom>
        </p:spPr>
        <p:txBody>
          <a:bodyPr lIns="92583" tIns="46292" rIns="92583" bIns="46292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420463" y="3839034"/>
            <a:ext cx="7295544" cy="583665"/>
          </a:xfrm>
          <a:prstGeom prst="rect">
            <a:avLst/>
          </a:prstGeom>
        </p:spPr>
        <p:txBody>
          <a:bodyPr lIns="92583" tIns="46292" rIns="92583" bIns="46292"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mtClean="0">
                <a:solidFill>
                  <a:prstClr val="black"/>
                </a:solidFill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7403" y="701836"/>
            <a:ext cx="2595727" cy="56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109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400274" y="2088040"/>
            <a:ext cx="8390587" cy="4450445"/>
          </a:xfrm>
          <a:prstGeom prst="rect">
            <a:avLst/>
          </a:prstGeom>
        </p:spPr>
        <p:txBody>
          <a:bodyPr lIns="92583" tIns="46292" rIns="92583" bIns="46292">
            <a:normAutofit/>
          </a:bodyPr>
          <a:lstStyle>
            <a:lvl1pPr marL="0" indent="0" algn="l">
              <a:spcBef>
                <a:spcPts val="1013"/>
              </a:spcBef>
              <a:spcAft>
                <a:spcPts val="1013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400274" y="1431417"/>
            <a:ext cx="8390587" cy="510707"/>
          </a:xfrm>
          <a:prstGeom prst="rect">
            <a:avLst/>
          </a:prstGeom>
        </p:spPr>
        <p:txBody>
          <a:bodyPr lIns="92583" tIns="46292" rIns="92583" bIns="46292"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3145" y="628878"/>
            <a:ext cx="2040377" cy="44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70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400274" y="1504375"/>
            <a:ext cx="8390587" cy="5034110"/>
          </a:xfrm>
          <a:prstGeom prst="rect">
            <a:avLst/>
          </a:prstGeom>
        </p:spPr>
        <p:txBody>
          <a:bodyPr lIns="92583" tIns="46292" rIns="92583" bIns="46292">
            <a:normAutofit/>
          </a:bodyPr>
          <a:lstStyle>
            <a:lvl1pPr algn="l">
              <a:spcBef>
                <a:spcPts val="1013"/>
              </a:spcBef>
              <a:spcAft>
                <a:spcPts val="1013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3145" y="628878"/>
            <a:ext cx="2040377" cy="44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806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400274" y="1431417"/>
            <a:ext cx="8390587" cy="510707"/>
          </a:xfrm>
          <a:prstGeom prst="rect">
            <a:avLst/>
          </a:prstGeom>
        </p:spPr>
        <p:txBody>
          <a:bodyPr lIns="92583" tIns="46292" rIns="92583" bIns="46292"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73145" y="2088041"/>
            <a:ext cx="8328184" cy="4450445"/>
          </a:xfrm>
          <a:prstGeom prst="rect">
            <a:avLst/>
          </a:prstGeom>
        </p:spPr>
        <p:txBody>
          <a:bodyPr lIns="92583" tIns="46292" rIns="92583" bIns="46292"/>
          <a:lstStyle>
            <a:lvl1pPr marL="347186" indent="-347186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52237" indent="-289322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57288" indent="-231458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20203" indent="-231458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83118" indent="-231458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73145" y="628878"/>
            <a:ext cx="2040377" cy="44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089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533710" y="6465954"/>
            <a:ext cx="2159159" cy="482534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0966" y="4465047"/>
            <a:ext cx="7865507" cy="1380047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30966" y="2945066"/>
            <a:ext cx="7865507" cy="1519981"/>
          </a:xfrm>
        </p:spPr>
        <p:txBody>
          <a:bodyPr anchor="b"/>
          <a:lstStyle>
            <a:lvl1pPr marL="0" indent="0">
              <a:buNone/>
              <a:defRPr sz="2000"/>
            </a:lvl1pPr>
            <a:lvl2pPr marL="462915" indent="0">
              <a:buNone/>
              <a:defRPr sz="1800"/>
            </a:lvl2pPr>
            <a:lvl3pPr marL="925830" indent="0">
              <a:buNone/>
              <a:defRPr sz="1600"/>
            </a:lvl3pPr>
            <a:lvl4pPr marL="1388745" indent="0">
              <a:buNone/>
              <a:defRPr sz="1400"/>
            </a:lvl4pPr>
            <a:lvl5pPr marL="1851660" indent="0">
              <a:buNone/>
              <a:defRPr sz="1400"/>
            </a:lvl5pPr>
            <a:lvl6pPr marL="2314575" indent="0">
              <a:buNone/>
              <a:defRPr sz="1400"/>
            </a:lvl6pPr>
            <a:lvl7pPr marL="2777490" indent="0">
              <a:buNone/>
              <a:defRPr sz="1400"/>
            </a:lvl7pPr>
            <a:lvl8pPr marL="3240405" indent="0">
              <a:buNone/>
              <a:defRPr sz="1400"/>
            </a:lvl8pPr>
            <a:lvl9pPr marL="370332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2677" y="1577887"/>
            <a:ext cx="4154453" cy="4629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71356" y="1577887"/>
            <a:ext cx="4154453" cy="4629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677" y="278262"/>
            <a:ext cx="8328184" cy="1158081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2677" y="1555368"/>
            <a:ext cx="4088586" cy="6482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2915" indent="0">
              <a:buNone/>
              <a:defRPr sz="2000" b="1"/>
            </a:lvl2pPr>
            <a:lvl3pPr marL="925830" indent="0">
              <a:buNone/>
              <a:defRPr sz="1800" b="1"/>
            </a:lvl3pPr>
            <a:lvl4pPr marL="1388745" indent="0">
              <a:buNone/>
              <a:defRPr sz="1600" b="1"/>
            </a:lvl4pPr>
            <a:lvl5pPr marL="1851660" indent="0">
              <a:buNone/>
              <a:defRPr sz="1600" b="1"/>
            </a:lvl5pPr>
            <a:lvl6pPr marL="2314575" indent="0">
              <a:buNone/>
              <a:defRPr sz="1600" b="1"/>
            </a:lvl6pPr>
            <a:lvl7pPr marL="2777490" indent="0">
              <a:buNone/>
              <a:defRPr sz="1600" b="1"/>
            </a:lvl7pPr>
            <a:lvl8pPr marL="3240405" indent="0">
              <a:buNone/>
              <a:defRPr sz="1600" b="1"/>
            </a:lvl8pPr>
            <a:lvl9pPr marL="370332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677" y="2203572"/>
            <a:ext cx="4088586" cy="40034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700669" y="1555368"/>
            <a:ext cx="4090192" cy="6482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2915" indent="0">
              <a:buNone/>
              <a:defRPr sz="2000" b="1"/>
            </a:lvl2pPr>
            <a:lvl3pPr marL="925830" indent="0">
              <a:buNone/>
              <a:defRPr sz="1800" b="1"/>
            </a:lvl3pPr>
            <a:lvl4pPr marL="1388745" indent="0">
              <a:buNone/>
              <a:defRPr sz="1600" b="1"/>
            </a:lvl4pPr>
            <a:lvl5pPr marL="1851660" indent="0">
              <a:buNone/>
              <a:defRPr sz="1600" b="1"/>
            </a:lvl5pPr>
            <a:lvl6pPr marL="2314575" indent="0">
              <a:buNone/>
              <a:defRPr sz="1600" b="1"/>
            </a:lvl6pPr>
            <a:lvl7pPr marL="2777490" indent="0">
              <a:buNone/>
              <a:defRPr sz="1600" b="1"/>
            </a:lvl7pPr>
            <a:lvl8pPr marL="3240405" indent="0">
              <a:buNone/>
              <a:defRPr sz="1600" b="1"/>
            </a:lvl8pPr>
            <a:lvl9pPr marL="370332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00669" y="2203572"/>
            <a:ext cx="4090192" cy="40034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678" y="276653"/>
            <a:ext cx="3044350" cy="11773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17876" y="276653"/>
            <a:ext cx="5172985" cy="593034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62678" y="1454036"/>
            <a:ext cx="3044350" cy="4752959"/>
          </a:xfrm>
        </p:spPr>
        <p:txBody>
          <a:bodyPr/>
          <a:lstStyle>
            <a:lvl1pPr marL="0" indent="0">
              <a:buNone/>
              <a:defRPr sz="1400"/>
            </a:lvl1pPr>
            <a:lvl2pPr marL="462915" indent="0">
              <a:buNone/>
              <a:defRPr sz="1200"/>
            </a:lvl2pPr>
            <a:lvl3pPr marL="925830" indent="0">
              <a:buNone/>
              <a:defRPr sz="1000"/>
            </a:lvl3pPr>
            <a:lvl4pPr marL="1388745" indent="0">
              <a:buNone/>
              <a:defRPr sz="900"/>
            </a:lvl4pPr>
            <a:lvl5pPr marL="1851660" indent="0">
              <a:buNone/>
              <a:defRPr sz="900"/>
            </a:lvl5pPr>
            <a:lvl6pPr marL="2314575" indent="0">
              <a:buNone/>
              <a:defRPr sz="900"/>
            </a:lvl6pPr>
            <a:lvl7pPr marL="2777490" indent="0">
              <a:buNone/>
              <a:defRPr sz="900"/>
            </a:lvl7pPr>
            <a:lvl8pPr marL="3240405" indent="0">
              <a:buNone/>
              <a:defRPr sz="900"/>
            </a:lvl8pPr>
            <a:lvl9pPr marL="370332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13758" y="4863942"/>
            <a:ext cx="5552123" cy="574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813758" y="620860"/>
            <a:ext cx="5552123" cy="4169093"/>
          </a:xfrm>
        </p:spPr>
        <p:txBody>
          <a:bodyPr/>
          <a:lstStyle>
            <a:lvl1pPr marL="0" indent="0">
              <a:buNone/>
              <a:defRPr sz="3200"/>
            </a:lvl1pPr>
            <a:lvl2pPr marL="462915" indent="0">
              <a:buNone/>
              <a:defRPr sz="2800"/>
            </a:lvl2pPr>
            <a:lvl3pPr marL="925830" indent="0">
              <a:buNone/>
              <a:defRPr sz="2400"/>
            </a:lvl3pPr>
            <a:lvl4pPr marL="1388745" indent="0">
              <a:buNone/>
              <a:defRPr sz="2000"/>
            </a:lvl4pPr>
            <a:lvl5pPr marL="1851660" indent="0">
              <a:buNone/>
              <a:defRPr sz="2000"/>
            </a:lvl5pPr>
            <a:lvl6pPr marL="2314575" indent="0">
              <a:buNone/>
              <a:defRPr sz="2000"/>
            </a:lvl6pPr>
            <a:lvl7pPr marL="2777490" indent="0">
              <a:buNone/>
              <a:defRPr sz="2000"/>
            </a:lvl7pPr>
            <a:lvl8pPr marL="3240405" indent="0">
              <a:buNone/>
              <a:defRPr sz="2000"/>
            </a:lvl8pPr>
            <a:lvl9pPr marL="370332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13758" y="5438157"/>
            <a:ext cx="5552123" cy="815482"/>
          </a:xfrm>
        </p:spPr>
        <p:txBody>
          <a:bodyPr/>
          <a:lstStyle>
            <a:lvl1pPr marL="0" indent="0">
              <a:buNone/>
              <a:defRPr sz="1400"/>
            </a:lvl1pPr>
            <a:lvl2pPr marL="462915" indent="0">
              <a:buNone/>
              <a:defRPr sz="1200"/>
            </a:lvl2pPr>
            <a:lvl3pPr marL="925830" indent="0">
              <a:buNone/>
              <a:defRPr sz="1000"/>
            </a:lvl3pPr>
            <a:lvl4pPr marL="1388745" indent="0">
              <a:buNone/>
              <a:defRPr sz="900"/>
            </a:lvl4pPr>
            <a:lvl5pPr marL="1851660" indent="0">
              <a:buNone/>
              <a:defRPr sz="900"/>
            </a:lvl5pPr>
            <a:lvl6pPr marL="2314575" indent="0">
              <a:buNone/>
              <a:defRPr sz="900"/>
            </a:lvl6pPr>
            <a:lvl7pPr marL="2777490" indent="0">
              <a:buNone/>
              <a:defRPr sz="900"/>
            </a:lvl7pPr>
            <a:lvl8pPr marL="3240405" indent="0">
              <a:buNone/>
              <a:defRPr sz="900"/>
            </a:lvl8pPr>
            <a:lvl9pPr marL="370332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41092" y="117417"/>
            <a:ext cx="4737618" cy="115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83" tIns="46292" rIns="92583" bIns="462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2677" y="1577887"/>
            <a:ext cx="8463132" cy="462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83" tIns="46292" rIns="92583" bIns="462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58390" y="6420918"/>
            <a:ext cx="2159159" cy="482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83" tIns="46292" rIns="92583" bIns="46292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3178" y="6420918"/>
            <a:ext cx="3367260" cy="482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83" tIns="46292" rIns="92583" bIns="46292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71310" y="6420918"/>
            <a:ext cx="2159159" cy="482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83" tIns="46292" rIns="92583" bIns="46292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62915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2583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88745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5166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7186" indent="-347186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52237" indent="-289322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57288" indent="-231458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20203" indent="-231458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83118" indent="-231458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46033" indent="-231458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3008948" indent="-231458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71863" indent="-231458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934778" indent="-231458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2915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2583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8745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14575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7749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0332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3" y="2015083"/>
            <a:ext cx="8003283" cy="4933406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9253538" cy="26408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83" tIns="46292" rIns="92583" bIns="4629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4088"/>
            <a:ext cx="9253538" cy="1459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83" tIns="46292" rIns="92583" bIns="46292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3140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ctr" defTabSz="925830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7186" indent="-347186" algn="l" defTabSz="92583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52237" indent="-289322" algn="l" defTabSz="92583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1458" algn="l" defTabSz="92583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203" indent="-231458" algn="l" defTabSz="92583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3118" indent="-231458" algn="l" defTabSz="92583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033" indent="-231458" algn="l" defTabSz="9258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08948" indent="-231458" algn="l" defTabSz="9258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71863" indent="-231458" algn="l" defTabSz="9258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34778" indent="-231458" algn="l" defTabSz="9258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2915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2583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8745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14575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7749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03320" algn="l" defTabSz="9258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0274" y="1650291"/>
            <a:ext cx="8307248" cy="2334660"/>
          </a:xfrm>
        </p:spPr>
        <p:txBody>
          <a:bodyPr/>
          <a:lstStyle/>
          <a:p>
            <a:r>
              <a:rPr lang="cs-CZ" sz="4100" dirty="0">
                <a:solidFill>
                  <a:srgbClr val="FF9900"/>
                </a:solidFill>
              </a:rPr>
              <a:t>Regionální stálá konference </a:t>
            </a:r>
            <a:br>
              <a:rPr lang="cs-CZ" sz="4100" dirty="0">
                <a:solidFill>
                  <a:srgbClr val="FF9900"/>
                </a:solidFill>
              </a:rPr>
            </a:br>
            <a:r>
              <a:rPr lang="cs-CZ" sz="4100" dirty="0">
                <a:solidFill>
                  <a:srgbClr val="FF9900"/>
                </a:solidFill>
              </a:rPr>
              <a:t>Olomouckého kraje (RSK OK)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1663" y="3984951"/>
            <a:ext cx="8890213" cy="2480576"/>
          </a:xfrm>
        </p:spPr>
        <p:txBody>
          <a:bodyPr/>
          <a:lstStyle/>
          <a:p>
            <a:endParaRPr lang="cs-CZ" dirty="0"/>
          </a:p>
          <a:p>
            <a:r>
              <a:rPr lang="cs-CZ" sz="2800" dirty="0" smtClean="0">
                <a:solidFill>
                  <a:srgbClr val="003994"/>
                </a:solidFill>
              </a:rPr>
              <a:t>Pracovní skupina </a:t>
            </a:r>
            <a:r>
              <a:rPr lang="cs-CZ" sz="2800" dirty="0" smtClean="0">
                <a:solidFill>
                  <a:srgbClr val="003994"/>
                </a:solidFill>
              </a:rPr>
              <a:t>Vzdělávání RSK </a:t>
            </a:r>
            <a:r>
              <a:rPr lang="cs-CZ" sz="2800" dirty="0" smtClean="0">
                <a:solidFill>
                  <a:srgbClr val="003994"/>
                </a:solidFill>
              </a:rPr>
              <a:t>OK</a:t>
            </a:r>
          </a:p>
          <a:p>
            <a:endParaRPr lang="cs-CZ" sz="2000" dirty="0">
              <a:solidFill>
                <a:srgbClr val="003994"/>
              </a:solidFill>
            </a:endParaRPr>
          </a:p>
          <a:p>
            <a:r>
              <a:rPr lang="cs-CZ" sz="2800" dirty="0" smtClean="0">
                <a:solidFill>
                  <a:srgbClr val="003994"/>
                </a:solidFill>
              </a:rPr>
              <a:t>7. </a:t>
            </a:r>
            <a:r>
              <a:rPr lang="cs-CZ" sz="2800" dirty="0" smtClean="0">
                <a:solidFill>
                  <a:srgbClr val="003994"/>
                </a:solidFill>
              </a:rPr>
              <a:t>jednání, </a:t>
            </a:r>
            <a:r>
              <a:rPr lang="cs-CZ" sz="2800" dirty="0" smtClean="0">
                <a:solidFill>
                  <a:srgbClr val="003994"/>
                </a:solidFill>
              </a:rPr>
              <a:t>23. </a:t>
            </a:r>
            <a:r>
              <a:rPr lang="cs-CZ" sz="2800" dirty="0" smtClean="0">
                <a:solidFill>
                  <a:srgbClr val="003994"/>
                </a:solidFill>
              </a:rPr>
              <a:t>2. 2018</a:t>
            </a:r>
            <a:endParaRPr lang="cs-CZ" sz="2800" dirty="0">
              <a:solidFill>
                <a:srgbClr val="003994"/>
              </a:solidFill>
            </a:endParaRPr>
          </a:p>
          <a:p>
            <a:endParaRPr lang="cs-CZ" sz="28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Schůzky sekretariátu se členy RSK OK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339" y="1386012"/>
            <a:ext cx="8931934" cy="5184575"/>
          </a:xfrm>
        </p:spPr>
        <p:txBody>
          <a:bodyPr lIns="91125"/>
          <a:lstStyle/>
          <a:p>
            <a:pPr marL="0" indent="0" algn="just">
              <a:lnSpc>
                <a:spcPct val="90000"/>
              </a:lnSpc>
              <a:spcAft>
                <a:spcPts val="600"/>
              </a:spcAft>
              <a:buNone/>
              <a:defRPr/>
            </a:pPr>
            <a:r>
              <a:rPr lang="cs-CZ" altLang="cs-CZ" sz="3200" dirty="0" smtClean="0"/>
              <a:t>Schůzky sekretariátu RSK OK jednotlivě se členy/stálými hosty RSK OK</a:t>
            </a:r>
            <a:endParaRPr lang="cs-CZ" altLang="cs-CZ" sz="3200" dirty="0"/>
          </a:p>
          <a:p>
            <a:pPr algn="just">
              <a:lnSpc>
                <a:spcPct val="90000"/>
              </a:lnSpc>
              <a:spcBef>
                <a:spcPts val="500"/>
              </a:spcBef>
              <a:spcAft>
                <a:spcPts val="200"/>
              </a:spcAft>
              <a:buFontTx/>
              <a:buChar char="-"/>
              <a:defRPr/>
            </a:pPr>
            <a:r>
              <a:rPr lang="cs-CZ" sz="2800" b="0" dirty="0" smtClean="0">
                <a:solidFill>
                  <a:srgbClr val="003994"/>
                </a:solidFill>
              </a:rPr>
              <a:t>Neformální jednání mezi sekretariátem a členem /hostem RSK OK</a:t>
            </a:r>
          </a:p>
          <a:p>
            <a:pPr algn="just">
              <a:lnSpc>
                <a:spcPct val="90000"/>
              </a:lnSpc>
              <a:spcBef>
                <a:spcPts val="500"/>
              </a:spcBef>
              <a:spcAft>
                <a:spcPts val="200"/>
              </a:spcAft>
              <a:buFontTx/>
              <a:buChar char="-"/>
              <a:defRPr/>
            </a:pPr>
            <a:r>
              <a:rPr lang="cs-CZ" sz="2800" b="0" dirty="0" smtClean="0">
                <a:solidFill>
                  <a:srgbClr val="003994"/>
                </a:solidFill>
              </a:rPr>
              <a:t>Obsah</a:t>
            </a:r>
            <a:r>
              <a:rPr lang="cs-CZ" sz="2800" b="0" dirty="0">
                <a:solidFill>
                  <a:srgbClr val="003994"/>
                </a:solidFill>
              </a:rPr>
              <a:t>: činnost RSK OK, akce pro území kraje, absorpční kapacita OK, Zásobník projektových námětů, Regionální akční plán OK, tzv. „bílá místa“, bariéry čerpání, požadavky na zacílení krajských a národních dotačních </a:t>
            </a:r>
            <a:r>
              <a:rPr lang="cs-CZ" sz="2800" b="0" dirty="0" smtClean="0">
                <a:solidFill>
                  <a:srgbClr val="003994"/>
                </a:solidFill>
              </a:rPr>
              <a:t>titulů</a:t>
            </a:r>
          </a:p>
          <a:p>
            <a:pPr algn="just">
              <a:lnSpc>
                <a:spcPct val="90000"/>
              </a:lnSpc>
              <a:spcBef>
                <a:spcPts val="500"/>
              </a:spcBef>
              <a:spcAft>
                <a:spcPts val="200"/>
              </a:spcAft>
              <a:buFontTx/>
              <a:buChar char="-"/>
              <a:defRPr/>
            </a:pPr>
            <a:r>
              <a:rPr lang="cs-CZ" sz="2800" b="0" dirty="0" smtClean="0">
                <a:solidFill>
                  <a:srgbClr val="003994"/>
                </a:solidFill>
              </a:rPr>
              <a:t>Výstup: </a:t>
            </a:r>
            <a:r>
              <a:rPr lang="cs-CZ" sz="2800" b="0" dirty="0">
                <a:solidFill>
                  <a:srgbClr val="003994"/>
                </a:solidFill>
              </a:rPr>
              <a:t>zápis a nastavení spolupráce pro konkrétní cílovou </a:t>
            </a:r>
            <a:r>
              <a:rPr lang="cs-CZ" sz="2800" b="0" dirty="0" smtClean="0">
                <a:solidFill>
                  <a:srgbClr val="003994"/>
                </a:solidFill>
              </a:rPr>
              <a:t>skupinu</a:t>
            </a:r>
            <a:endParaRPr lang="cs-CZ" sz="32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  <a:defRPr/>
            </a:pPr>
            <a:endParaRPr lang="cs-CZ" sz="32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spcBef>
                <a:spcPts val="304"/>
              </a:spcBef>
              <a:buFont typeface="Arial" panose="020B0604020202020204" pitchFamily="34" charset="0"/>
              <a:buChar char="•"/>
              <a:defRPr/>
            </a:pPr>
            <a:endParaRPr lang="cs-CZ" sz="25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buFontTx/>
              <a:buChar char="-"/>
              <a:defRPr/>
            </a:pPr>
            <a:endParaRPr lang="cs-CZ" sz="26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223662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Zásobník </a:t>
            </a:r>
            <a:br>
              <a:rPr lang="cs-CZ" altLang="cs-CZ" dirty="0" smtClean="0"/>
            </a:br>
            <a:r>
              <a:rPr lang="cs-CZ" altLang="cs-CZ" dirty="0" smtClean="0"/>
              <a:t>projektových námětů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339" y="1504375"/>
            <a:ext cx="8790861" cy="4903675"/>
          </a:xfrm>
        </p:spPr>
        <p:txBody>
          <a:bodyPr lIns="91125"/>
          <a:lstStyle/>
          <a:p>
            <a:pPr marL="0" indent="0" algn="just">
              <a:lnSpc>
                <a:spcPct val="90000"/>
              </a:lnSpc>
              <a:spcAft>
                <a:spcPts val="304"/>
              </a:spcAft>
              <a:buNone/>
              <a:defRPr/>
            </a:pPr>
            <a:r>
              <a:rPr lang="cs-CZ" altLang="cs-CZ" sz="3200" dirty="0"/>
              <a:t>Zásobník projektových námětů (ZPN)</a:t>
            </a:r>
          </a:p>
          <a:p>
            <a:pPr algn="just">
              <a:lnSpc>
                <a:spcPct val="90000"/>
              </a:lnSpc>
              <a:spcAft>
                <a:spcPts val="304"/>
              </a:spcAft>
              <a:buFontTx/>
              <a:buChar char="-"/>
              <a:defRPr/>
            </a:pPr>
            <a:r>
              <a:rPr lang="cs-CZ" sz="3000" b="0" dirty="0">
                <a:solidFill>
                  <a:srgbClr val="003994"/>
                </a:solidFill>
              </a:rPr>
              <a:t>Sběr projektových </a:t>
            </a:r>
            <a:r>
              <a:rPr lang="cs-CZ" sz="3000" b="0" dirty="0" smtClean="0">
                <a:solidFill>
                  <a:srgbClr val="003994"/>
                </a:solidFill>
              </a:rPr>
              <a:t>námětů, k </a:t>
            </a:r>
            <a:r>
              <a:rPr lang="cs-CZ" sz="3000" b="0" dirty="0">
                <a:solidFill>
                  <a:srgbClr val="003994"/>
                </a:solidFill>
              </a:rPr>
              <a:t>tomu </a:t>
            </a:r>
            <a:r>
              <a:rPr lang="cs-CZ" sz="3000" b="0" dirty="0" smtClean="0">
                <a:solidFill>
                  <a:srgbClr val="003994"/>
                </a:solidFill>
              </a:rPr>
              <a:t>poskytované </a:t>
            </a:r>
            <a:r>
              <a:rPr lang="cs-CZ" sz="3000" b="0" dirty="0">
                <a:solidFill>
                  <a:srgbClr val="003994"/>
                </a:solidFill>
              </a:rPr>
              <a:t>konzultační a poradenské </a:t>
            </a:r>
            <a:r>
              <a:rPr lang="cs-CZ" sz="3000" b="0" dirty="0" smtClean="0">
                <a:solidFill>
                  <a:srgbClr val="003994"/>
                </a:solidFill>
              </a:rPr>
              <a:t>služby a informace </a:t>
            </a:r>
            <a:r>
              <a:rPr lang="cs-CZ" sz="3000" b="0" dirty="0">
                <a:solidFill>
                  <a:srgbClr val="003994"/>
                </a:solidFill>
              </a:rPr>
              <a:t>o dotačních titulech na evropské i národní úrovni</a:t>
            </a:r>
          </a:p>
          <a:p>
            <a:pPr algn="just">
              <a:lnSpc>
                <a:spcPct val="90000"/>
              </a:lnSpc>
              <a:spcAft>
                <a:spcPts val="304"/>
              </a:spcAft>
              <a:buFontTx/>
              <a:buChar char="-"/>
              <a:defRPr/>
            </a:pPr>
            <a:r>
              <a:rPr lang="cs-CZ" sz="3000" b="0" dirty="0">
                <a:solidFill>
                  <a:srgbClr val="003994"/>
                </a:solidFill>
              </a:rPr>
              <a:t>Dotazníkové šetření investičních potřeb obcí </a:t>
            </a:r>
            <a:r>
              <a:rPr lang="cs-CZ" sz="3000" b="0" dirty="0" smtClean="0">
                <a:solidFill>
                  <a:srgbClr val="003994"/>
                </a:solidFill>
              </a:rPr>
              <a:t>OK, návratnost 51%, 3631 </a:t>
            </a:r>
            <a:r>
              <a:rPr lang="cs-CZ" sz="3000" b="0" dirty="0">
                <a:solidFill>
                  <a:srgbClr val="003994"/>
                </a:solidFill>
              </a:rPr>
              <a:t>investičních </a:t>
            </a:r>
            <a:r>
              <a:rPr lang="cs-CZ" sz="3000" b="0" dirty="0" smtClean="0">
                <a:solidFill>
                  <a:srgbClr val="003994"/>
                </a:solidFill>
              </a:rPr>
              <a:t>potřeb, náklady přes </a:t>
            </a:r>
            <a:r>
              <a:rPr lang="cs-CZ" sz="3000" b="0" dirty="0">
                <a:solidFill>
                  <a:srgbClr val="003994"/>
                </a:solidFill>
              </a:rPr>
              <a:t>32 miliard </a:t>
            </a:r>
            <a:r>
              <a:rPr lang="cs-CZ" sz="3000" b="0" dirty="0" smtClean="0">
                <a:solidFill>
                  <a:srgbClr val="003994"/>
                </a:solidFill>
              </a:rPr>
              <a:t>Kč, data se týkají </a:t>
            </a:r>
            <a:r>
              <a:rPr lang="cs-CZ" sz="3000" b="0" dirty="0">
                <a:solidFill>
                  <a:srgbClr val="003994"/>
                </a:solidFill>
              </a:rPr>
              <a:t>473 tis. obyvatel, tedy 75 </a:t>
            </a:r>
            <a:r>
              <a:rPr lang="cs-CZ" sz="3000" b="0" dirty="0" smtClean="0">
                <a:solidFill>
                  <a:srgbClr val="003994"/>
                </a:solidFill>
              </a:rPr>
              <a:t>% obyvatel OK</a:t>
            </a:r>
            <a:endParaRPr lang="cs-CZ" sz="30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spcAft>
                <a:spcPts val="304"/>
              </a:spcAft>
              <a:buFontTx/>
              <a:buChar char="-"/>
              <a:defRPr/>
            </a:pPr>
            <a:r>
              <a:rPr lang="cs-CZ" sz="3000" b="0" dirty="0">
                <a:solidFill>
                  <a:srgbClr val="003994"/>
                </a:solidFill>
              </a:rPr>
              <a:t>Zásobník projektových námětů:</a:t>
            </a:r>
            <a:r>
              <a:rPr lang="cs-CZ" sz="3200" b="0" dirty="0">
                <a:solidFill>
                  <a:srgbClr val="003994"/>
                </a:solidFill>
              </a:rPr>
              <a:t> </a:t>
            </a:r>
          </a:p>
          <a:p>
            <a:pPr marL="0" indent="0" algn="ctr">
              <a:lnSpc>
                <a:spcPct val="90000"/>
              </a:lnSpc>
              <a:spcBef>
                <a:spcPts val="1215"/>
              </a:spcBef>
              <a:spcAft>
                <a:spcPts val="304"/>
              </a:spcAft>
              <a:buNone/>
              <a:defRPr/>
            </a:pPr>
            <a:r>
              <a:rPr lang="cs-CZ" sz="3200" u="sng" dirty="0">
                <a:solidFill>
                  <a:srgbClr val="003994"/>
                </a:solidFill>
              </a:rPr>
              <a:t>http://zpn.kr-olomoucky.cz</a:t>
            </a:r>
          </a:p>
          <a:p>
            <a:pPr algn="just">
              <a:lnSpc>
                <a:spcPct val="90000"/>
              </a:lnSpc>
              <a:buFontTx/>
              <a:buChar char="-"/>
              <a:defRPr/>
            </a:pPr>
            <a:endParaRPr lang="cs-CZ" sz="32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  <a:defRPr/>
            </a:pPr>
            <a:endParaRPr lang="cs-CZ" sz="32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spcBef>
                <a:spcPts val="304"/>
              </a:spcBef>
              <a:buFont typeface="Arial" panose="020B0604020202020204" pitchFamily="34" charset="0"/>
              <a:buChar char="•"/>
              <a:defRPr/>
            </a:pPr>
            <a:endParaRPr lang="cs-CZ" sz="25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buFontTx/>
              <a:buChar char="-"/>
              <a:defRPr/>
            </a:pPr>
            <a:endParaRPr lang="cs-CZ" sz="26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7163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/>
              <a:t>Zásobník </a:t>
            </a:r>
            <a:br>
              <a:rPr lang="cs-CZ" altLang="cs-CZ" dirty="0"/>
            </a:br>
            <a:r>
              <a:rPr lang="cs-CZ" altLang="cs-CZ" dirty="0"/>
              <a:t>projektových námětů</a:t>
            </a:r>
            <a:endParaRPr lang="cs-CZ" altLang="cs-CZ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339" y="1312492"/>
            <a:ext cx="8790861" cy="5095558"/>
          </a:xfrm>
        </p:spPr>
        <p:txBody>
          <a:bodyPr lIns="91125"/>
          <a:lstStyle/>
          <a:p>
            <a:pPr algn="just">
              <a:lnSpc>
                <a:spcPct val="90000"/>
              </a:lnSpc>
              <a:buFontTx/>
              <a:buChar char="-"/>
              <a:defRPr/>
            </a:pPr>
            <a:endParaRPr lang="cs-CZ" sz="32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  <a:defRPr/>
            </a:pPr>
            <a:endParaRPr lang="cs-CZ" sz="32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spcBef>
                <a:spcPts val="304"/>
              </a:spcBef>
              <a:buFont typeface="Arial" panose="020B0604020202020204" pitchFamily="34" charset="0"/>
              <a:buChar char="•"/>
              <a:defRPr/>
            </a:pPr>
            <a:endParaRPr lang="cs-CZ" sz="25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buFontTx/>
              <a:buChar char="-"/>
              <a:defRPr/>
            </a:pPr>
            <a:endParaRPr lang="cs-CZ" sz="26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896880"/>
              </p:ext>
            </p:extLst>
          </p:nvPr>
        </p:nvGraphicFramePr>
        <p:xfrm>
          <a:off x="400274" y="1358459"/>
          <a:ext cx="3861816" cy="546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Acrobat Document" r:id="rId4" imgW="8020016" imgH="11344166" progId="AcroExch.Document.11">
                  <p:embed/>
                </p:oleObj>
              </mc:Choice>
              <mc:Fallback>
                <p:oleObj name="Acrobat Document" r:id="rId4" imgW="8020016" imgH="11344166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0274" y="1358459"/>
                        <a:ext cx="3861816" cy="5468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3812048"/>
              </p:ext>
            </p:extLst>
          </p:nvPr>
        </p:nvGraphicFramePr>
        <p:xfrm>
          <a:off x="4699639" y="1358459"/>
          <a:ext cx="3862142" cy="546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Acrobat Document" r:id="rId6" imgW="8020016" imgH="11344166" progId="AcroExch.Document.11">
                  <p:embed/>
                </p:oleObj>
              </mc:Choice>
              <mc:Fallback>
                <p:oleObj name="Acrobat Document" r:id="rId6" imgW="8020016" imgH="11344166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99639" y="1358459"/>
                        <a:ext cx="3862142" cy="5469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201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Dokumenty RSK OK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339" y="1504375"/>
            <a:ext cx="8790861" cy="4903675"/>
          </a:xfrm>
        </p:spPr>
        <p:txBody>
          <a:bodyPr lIns="91125"/>
          <a:lstStyle/>
          <a:p>
            <a:pPr marL="0" indent="0" algn="just">
              <a:lnSpc>
                <a:spcPct val="90000"/>
              </a:lnSpc>
              <a:spcAft>
                <a:spcPts val="304"/>
              </a:spcAft>
              <a:buNone/>
              <a:defRPr/>
            </a:pPr>
            <a:r>
              <a:rPr lang="cs-CZ" altLang="cs-CZ" sz="3200" dirty="0" smtClean="0"/>
              <a:t>Výroční zpráva RSK OK za rok 2017</a:t>
            </a:r>
            <a:endParaRPr lang="cs-CZ" altLang="cs-CZ" sz="3200" dirty="0"/>
          </a:p>
          <a:p>
            <a:pPr algn="just">
              <a:lnSpc>
                <a:spcPct val="90000"/>
              </a:lnSpc>
              <a:spcAft>
                <a:spcPts val="304"/>
              </a:spcAft>
              <a:buFontTx/>
              <a:buChar char="-"/>
              <a:defRPr/>
            </a:pPr>
            <a:r>
              <a:rPr lang="cs-CZ" sz="3000" b="0" dirty="0" smtClean="0">
                <a:solidFill>
                  <a:srgbClr val="003994"/>
                </a:solidFill>
              </a:rPr>
              <a:t>Popis činnosti RSK OK, PS, sekretariátu, příklady dobré praxe, rizika, harmonogram aktivit</a:t>
            </a:r>
          </a:p>
          <a:p>
            <a:pPr marL="0" indent="0" algn="just">
              <a:lnSpc>
                <a:spcPct val="90000"/>
              </a:lnSpc>
              <a:spcAft>
                <a:spcPts val="304"/>
              </a:spcAft>
              <a:buNone/>
              <a:defRPr/>
            </a:pPr>
            <a:r>
              <a:rPr lang="cs-CZ" altLang="cs-CZ" sz="3200" dirty="0" smtClean="0"/>
              <a:t>Zpráva </a:t>
            </a:r>
            <a:r>
              <a:rPr lang="cs-CZ" altLang="cs-CZ" sz="3200" dirty="0"/>
              <a:t>o plnění RAP OK za rok 2017</a:t>
            </a:r>
            <a:endParaRPr lang="cs-CZ" sz="3200" dirty="0"/>
          </a:p>
          <a:p>
            <a:pPr algn="just">
              <a:lnSpc>
                <a:spcPct val="90000"/>
              </a:lnSpc>
              <a:spcAft>
                <a:spcPts val="304"/>
              </a:spcAft>
              <a:buFontTx/>
              <a:buChar char="-"/>
              <a:defRPr/>
            </a:pPr>
            <a:r>
              <a:rPr lang="cs-CZ" sz="3000" b="0" dirty="0" smtClean="0">
                <a:solidFill>
                  <a:srgbClr val="003994"/>
                </a:solidFill>
              </a:rPr>
              <a:t>Analýza využití finančních prostředků z ESIF, územní rozložení alokací v rámci kraje – územní dimenze</a:t>
            </a:r>
          </a:p>
          <a:p>
            <a:pPr marL="0" indent="0" algn="just">
              <a:lnSpc>
                <a:spcPct val="90000"/>
              </a:lnSpc>
              <a:spcAft>
                <a:spcPts val="304"/>
              </a:spcAft>
              <a:buNone/>
              <a:defRPr/>
            </a:pPr>
            <a:r>
              <a:rPr lang="cs-CZ" sz="3000" b="0" dirty="0" smtClean="0">
                <a:solidFill>
                  <a:srgbClr val="003994"/>
                </a:solidFill>
              </a:rPr>
              <a:t>Pracovní verze dokumentů na webu RSK OK, schvalování v RSK OK 20. 3. 2018, odevzdání na MMR 31. 3. 2018</a:t>
            </a:r>
            <a:endParaRPr lang="cs-CZ" sz="32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buFontTx/>
              <a:buChar char="-"/>
              <a:defRPr/>
            </a:pPr>
            <a:endParaRPr lang="cs-CZ" sz="32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spcBef>
                <a:spcPts val="304"/>
              </a:spcBef>
              <a:buFont typeface="Arial" panose="020B0604020202020204" pitchFamily="34" charset="0"/>
              <a:buChar char="•"/>
              <a:defRPr/>
            </a:pPr>
            <a:endParaRPr lang="cs-CZ" sz="25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buFontTx/>
              <a:buChar char="-"/>
              <a:defRPr/>
            </a:pPr>
            <a:endParaRPr lang="cs-CZ" sz="26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124882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Připravované akce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404" y="1431417"/>
            <a:ext cx="8598731" cy="5371909"/>
          </a:xfrm>
        </p:spPr>
        <p:txBody>
          <a:bodyPr lIns="91125"/>
          <a:lstStyle/>
          <a:p>
            <a:pPr marL="0" indent="0">
              <a:buNone/>
            </a:pPr>
            <a:r>
              <a:rPr lang="cs-CZ" altLang="cs-CZ" sz="3200" dirty="0" smtClean="0"/>
              <a:t>Soubor harmonogram práce RSK OK, PS RSK OK a sekretariátu RSK OK</a:t>
            </a:r>
            <a:r>
              <a:rPr lang="cs-CZ" altLang="cs-CZ" sz="2600" dirty="0" smtClean="0"/>
              <a:t> </a:t>
            </a:r>
          </a:p>
          <a:p>
            <a:pPr marL="0" indent="0">
              <a:buNone/>
            </a:pPr>
            <a:r>
              <a:rPr lang="cs-CZ" altLang="cs-CZ" sz="3000" b="0" dirty="0">
                <a:solidFill>
                  <a:srgbClr val="003994"/>
                </a:solidFill>
              </a:rPr>
              <a:t>dokument </a:t>
            </a:r>
            <a:r>
              <a:rPr lang="cs-CZ" altLang="cs-CZ" sz="3000" b="0" dirty="0" err="1">
                <a:solidFill>
                  <a:srgbClr val="003994"/>
                </a:solidFill>
              </a:rPr>
              <a:t>excel</a:t>
            </a:r>
            <a:endParaRPr lang="cs-CZ" altLang="cs-CZ" sz="30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altLang="cs-CZ" sz="2600" dirty="0" smtClean="0"/>
          </a:p>
          <a:p>
            <a:pPr marL="0" indent="0">
              <a:buNone/>
            </a:pPr>
            <a:endParaRPr lang="cs-CZ" altLang="cs-CZ" sz="2600" dirty="0" smtClean="0"/>
          </a:p>
          <a:p>
            <a:pPr marL="0" indent="0">
              <a:buNone/>
            </a:pPr>
            <a:endParaRPr lang="cs-CZ" altLang="cs-CZ" sz="2600" dirty="0"/>
          </a:p>
          <a:p>
            <a:pPr marL="0" indent="0">
              <a:buNone/>
            </a:pPr>
            <a:r>
              <a:rPr lang="cs-CZ" sz="2800" dirty="0"/>
              <a:t>Děkuji za </a:t>
            </a:r>
            <a:r>
              <a:rPr lang="cs-CZ" sz="2800" dirty="0" smtClean="0"/>
              <a:t>pozornost</a:t>
            </a:r>
          </a:p>
          <a:p>
            <a:pPr marL="0" indent="0">
              <a:buNone/>
            </a:pPr>
            <a:endParaRPr lang="cs-CZ" altLang="cs-CZ" sz="2800" dirty="0"/>
          </a:p>
          <a:p>
            <a:pPr marL="0" indent="0" algn="r">
              <a:buNone/>
            </a:pPr>
            <a:r>
              <a:rPr lang="cs-CZ" sz="2800" dirty="0" smtClean="0">
                <a:solidFill>
                  <a:srgbClr val="003994"/>
                </a:solidFill>
              </a:rPr>
              <a:t>Ing</a:t>
            </a:r>
            <a:r>
              <a:rPr lang="cs-CZ" sz="2800" dirty="0">
                <a:solidFill>
                  <a:srgbClr val="003994"/>
                </a:solidFill>
              </a:rPr>
              <a:t>. Leona Valovičová</a:t>
            </a:r>
          </a:p>
          <a:p>
            <a:pPr marL="0" indent="0" algn="r">
              <a:buNone/>
            </a:pPr>
            <a:r>
              <a:rPr lang="cs-CZ" sz="2800" dirty="0">
                <a:solidFill>
                  <a:srgbClr val="003994"/>
                </a:solidFill>
              </a:rPr>
              <a:t>sekretariát RSK OK</a:t>
            </a:r>
            <a:endParaRPr lang="cs-CZ" altLang="cs-CZ" sz="2600" dirty="0"/>
          </a:p>
        </p:txBody>
      </p:sp>
    </p:spTree>
    <p:extLst>
      <p:ext uri="{BB962C8B-B14F-4D97-AF65-F5344CB8AC3E}">
        <p14:creationId xmlns:p14="http://schemas.microsoft.com/office/powerpoint/2010/main" val="97063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41092" y="89868"/>
            <a:ext cx="6393560" cy="1158081"/>
          </a:xfrm>
        </p:spPr>
        <p:txBody>
          <a:bodyPr/>
          <a:lstStyle/>
          <a:p>
            <a:r>
              <a:rPr lang="cs-CZ" altLang="cs-CZ" dirty="0" smtClean="0"/>
              <a:t>Hlavní komunikační nástroje RSK 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8792" y="1285501"/>
            <a:ext cx="9035629" cy="5662987"/>
          </a:xfrm>
        </p:spPr>
        <p:txBody>
          <a:bodyPr/>
          <a:lstStyle/>
          <a:p>
            <a:pPr marL="38728" lvl="1" indent="0">
              <a:spcAft>
                <a:spcPts val="608"/>
              </a:spcAft>
              <a:buNone/>
              <a:tabLst>
                <a:tab pos="453271" algn="l"/>
              </a:tabLst>
              <a:defRPr/>
            </a:pPr>
            <a:endParaRPr lang="cs-CZ" altLang="cs-CZ" sz="3000" b="0" dirty="0" smtClean="0"/>
          </a:p>
          <a:p>
            <a:pPr marL="38728" lvl="1" indent="0" algn="ctr">
              <a:spcAft>
                <a:spcPts val="608"/>
              </a:spcAft>
              <a:buNone/>
              <a:tabLst>
                <a:tab pos="453271" algn="l"/>
              </a:tabLst>
              <a:defRPr/>
            </a:pPr>
            <a:r>
              <a:rPr lang="cs-CZ" altLang="cs-CZ" sz="3200" dirty="0">
                <a:solidFill>
                  <a:srgbClr val="FF9900"/>
                </a:solidFill>
                <a:ea typeface="+mn-ea"/>
                <a:cs typeface="+mn-cs"/>
              </a:rPr>
              <a:t>Hlavní zdroj informací:</a:t>
            </a:r>
          </a:p>
          <a:p>
            <a:pPr marL="38728" lvl="1" indent="0" algn="ctr">
              <a:spcAft>
                <a:spcPts val="608"/>
              </a:spcAft>
              <a:buNone/>
              <a:tabLst>
                <a:tab pos="453271" algn="l"/>
              </a:tabLst>
              <a:defRPr/>
            </a:pPr>
            <a:r>
              <a:rPr lang="cs-CZ" altLang="cs-CZ" sz="4000" dirty="0" smtClean="0"/>
              <a:t>www.kr-olomoucky.cz/partnerstvi</a:t>
            </a:r>
            <a:r>
              <a:rPr lang="cs-CZ" altLang="cs-CZ" sz="3600" dirty="0" smtClean="0"/>
              <a:t> </a:t>
            </a:r>
          </a:p>
          <a:p>
            <a:pPr marL="38728" lvl="1" indent="0" algn="ctr">
              <a:spcAft>
                <a:spcPts val="608"/>
              </a:spcAft>
              <a:buNone/>
              <a:tabLst>
                <a:tab pos="453271" algn="l"/>
              </a:tabLst>
              <a:defRPr/>
            </a:pPr>
            <a:endParaRPr lang="cs-CZ" altLang="cs-CZ" sz="3000" b="0" dirty="0"/>
          </a:p>
          <a:p>
            <a:pPr marL="38728" lvl="1" indent="0" algn="ctr">
              <a:spcAft>
                <a:spcPts val="608"/>
              </a:spcAft>
              <a:buNone/>
              <a:tabLst>
                <a:tab pos="453271" algn="l"/>
              </a:tabLst>
              <a:defRPr/>
            </a:pPr>
            <a:r>
              <a:rPr lang="cs-CZ" altLang="cs-CZ" sz="3200" dirty="0">
                <a:solidFill>
                  <a:srgbClr val="FF9900"/>
                </a:solidFill>
                <a:ea typeface="+mn-ea"/>
                <a:cs typeface="+mn-cs"/>
              </a:rPr>
              <a:t>Hlavní komunikační adresa:</a:t>
            </a:r>
          </a:p>
          <a:p>
            <a:pPr marL="38728" lvl="1" indent="0" algn="ctr">
              <a:spcAft>
                <a:spcPts val="608"/>
              </a:spcAft>
              <a:buNone/>
              <a:tabLst>
                <a:tab pos="453271" algn="l"/>
              </a:tabLst>
              <a:defRPr/>
            </a:pPr>
            <a:r>
              <a:rPr lang="cs-CZ" altLang="cs-CZ" sz="4000" dirty="0" smtClean="0"/>
              <a:t>rsk@kr-olomoucky.cz</a:t>
            </a:r>
            <a:endParaRPr lang="cs-CZ" altLang="cs-CZ" sz="4000" dirty="0"/>
          </a:p>
          <a:p>
            <a:pPr marL="38728" lvl="1" indent="0">
              <a:spcAft>
                <a:spcPts val="608"/>
              </a:spcAft>
              <a:buNone/>
              <a:tabLst>
                <a:tab pos="453271" algn="l"/>
              </a:tabLst>
              <a:defRPr/>
            </a:pPr>
            <a:endParaRPr lang="cs-CZ" altLang="cs-CZ" sz="3000" b="0" dirty="0"/>
          </a:p>
        </p:txBody>
      </p:sp>
    </p:spTree>
    <p:extLst>
      <p:ext uri="{BB962C8B-B14F-4D97-AF65-F5344CB8AC3E}">
        <p14:creationId xmlns:p14="http://schemas.microsoft.com/office/powerpoint/2010/main" val="298660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41092" y="117417"/>
            <a:ext cx="6393560" cy="1158081"/>
          </a:xfrm>
        </p:spPr>
        <p:txBody>
          <a:bodyPr/>
          <a:lstStyle/>
          <a:p>
            <a:r>
              <a:rPr lang="cs-CZ" altLang="cs-CZ" dirty="0" smtClean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8792" y="1285501"/>
            <a:ext cx="9035629" cy="5662987"/>
          </a:xfrm>
        </p:spPr>
        <p:txBody>
          <a:bodyPr/>
          <a:lstStyle/>
          <a:p>
            <a:pPr marL="0" indent="0">
              <a:spcAft>
                <a:spcPts val="608"/>
              </a:spcAft>
              <a:buNone/>
              <a:defRPr/>
            </a:pPr>
            <a:r>
              <a:rPr lang="cs-CZ" sz="3200" dirty="0"/>
              <a:t>Co je to RSK OK?</a:t>
            </a:r>
            <a:endParaRPr lang="cs-CZ" sz="3200" dirty="0">
              <a:solidFill>
                <a:srgbClr val="003994"/>
              </a:solidFill>
              <a:latin typeface="+mj-lt"/>
              <a:ea typeface="+mj-ea"/>
              <a:cs typeface="+mj-cs"/>
            </a:endParaRPr>
          </a:p>
          <a:p>
            <a:pPr marL="328050" lvl="1">
              <a:spcAft>
                <a:spcPts val="608"/>
              </a:spcAft>
              <a:buFont typeface="Arial" panose="020B0604020202020204" pitchFamily="34" charset="0"/>
              <a:buChar char="–"/>
              <a:tabLst>
                <a:tab pos="453271" algn="l"/>
              </a:tabLst>
              <a:defRPr/>
            </a:pPr>
            <a:r>
              <a:rPr lang="cs-CZ" altLang="cs-CZ" sz="3000" b="0" dirty="0"/>
              <a:t>Platforma partnerů z území OK. Členové: kraj, obce, MAS, neziskový a podnikatelský sektor, univerzita, SMO, SMS, SPOV, ITI OA, KHK, Agentura pro sociální začleňování, Úřad </a:t>
            </a:r>
            <a:r>
              <a:rPr lang="cs-CZ" altLang="cs-CZ" sz="3000" b="0" dirty="0" smtClean="0"/>
              <a:t>práce, RIS3 manažer, zástupce za Jesenicko, zástupce za specifickou oblast lázeňství   </a:t>
            </a:r>
            <a:endParaRPr lang="cs-CZ" altLang="cs-CZ" sz="3000" b="0" dirty="0"/>
          </a:p>
          <a:p>
            <a:pPr marL="328050" lvl="1">
              <a:spcAft>
                <a:spcPts val="608"/>
              </a:spcAft>
              <a:buFont typeface="Arial" panose="020B0604020202020204" pitchFamily="34" charset="0"/>
              <a:buChar char="–"/>
              <a:tabLst>
                <a:tab pos="453271" algn="l"/>
              </a:tabLst>
              <a:defRPr/>
            </a:pPr>
            <a:r>
              <a:rPr lang="cs-CZ" altLang="cs-CZ" sz="3000" b="0" dirty="0" smtClean="0"/>
              <a:t>Hosté</a:t>
            </a:r>
            <a:r>
              <a:rPr lang="cs-CZ" altLang="cs-CZ" sz="3000" b="0" dirty="0"/>
              <a:t>: MMR ČR, česká biskupská konference, CRR ČR, Agentura pro podnikání a inovace</a:t>
            </a:r>
          </a:p>
        </p:txBody>
      </p:sp>
    </p:spTree>
    <p:extLst>
      <p:ext uri="{BB962C8B-B14F-4D97-AF65-F5344CB8AC3E}">
        <p14:creationId xmlns:p14="http://schemas.microsoft.com/office/powerpoint/2010/main" val="280099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41092" y="117417"/>
            <a:ext cx="6393560" cy="1158081"/>
          </a:xfrm>
        </p:spPr>
        <p:txBody>
          <a:bodyPr/>
          <a:lstStyle/>
          <a:p>
            <a:r>
              <a:rPr lang="cs-CZ" altLang="cs-CZ" dirty="0" smtClean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8792" y="1285501"/>
            <a:ext cx="9035629" cy="5471858"/>
          </a:xfrm>
        </p:spPr>
        <p:txBody>
          <a:bodyPr/>
          <a:lstStyle/>
          <a:p>
            <a:pPr marL="0" indent="0">
              <a:spcAft>
                <a:spcPts val="304"/>
              </a:spcAft>
              <a:buNone/>
              <a:defRPr/>
            </a:pPr>
            <a:r>
              <a:rPr lang="cs-CZ" sz="3200" dirty="0" smtClean="0"/>
              <a:t>Činnost </a:t>
            </a:r>
            <a:r>
              <a:rPr lang="cs-CZ" sz="3200" dirty="0"/>
              <a:t>RSK OK</a:t>
            </a:r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/>
              <a:t>Sleduje a podporuje úspěšné čerpání finančních prostředků z EU v území </a:t>
            </a:r>
            <a:r>
              <a:rPr lang="cs-CZ" sz="3000" b="0" dirty="0" smtClean="0"/>
              <a:t>kraje</a:t>
            </a:r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 smtClean="0"/>
              <a:t>Hledá a definuje bariéry čerpání v OP ČR</a:t>
            </a:r>
            <a:endParaRPr lang="cs-CZ" sz="3000" b="0" dirty="0"/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 smtClean="0"/>
              <a:t>Pomáhá určit </a:t>
            </a:r>
            <a:r>
              <a:rPr lang="cs-CZ" sz="3000" b="0" dirty="0"/>
              <a:t>tzv. „bílá místa“ v evropských </a:t>
            </a:r>
            <a:r>
              <a:rPr lang="cs-CZ" sz="3000" b="0" dirty="0" smtClean="0"/>
              <a:t>fondech</a:t>
            </a:r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 smtClean="0"/>
              <a:t>Spolupracuje </a:t>
            </a:r>
            <a:r>
              <a:rPr lang="cs-CZ" sz="3000" b="0" dirty="0"/>
              <a:t>s integrovanými nástroji na území kraje: ITI Olomoucké aglomerace a SCLLD</a:t>
            </a:r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 smtClean="0"/>
              <a:t>Předkládá </a:t>
            </a:r>
            <a:r>
              <a:rPr lang="cs-CZ" sz="3000" b="0" dirty="0"/>
              <a:t>požadavky na </a:t>
            </a:r>
            <a:r>
              <a:rPr lang="cs-CZ" sz="3000" b="0" dirty="0" smtClean="0"/>
              <a:t>NSK</a:t>
            </a:r>
            <a:endParaRPr lang="cs-CZ" sz="3000" b="0" dirty="0"/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 smtClean="0"/>
              <a:t>Schvaluje </a:t>
            </a:r>
            <a:r>
              <a:rPr lang="cs-CZ" sz="3000" b="0" dirty="0"/>
              <a:t>Regionální akční plán OK (RAP OK)</a:t>
            </a:r>
          </a:p>
          <a:p>
            <a:pPr marL="364500" lvl="1" indent="-287955" algn="just">
              <a:spcAft>
                <a:spcPts val="304"/>
              </a:spcAft>
              <a:defRPr/>
            </a:pPr>
            <a:endParaRPr lang="cs-CZ" sz="3000" b="0" dirty="0"/>
          </a:p>
          <a:p>
            <a:pPr marL="546750" lvl="1">
              <a:spcAft>
                <a:spcPts val="608"/>
              </a:spcAft>
              <a:defRPr/>
            </a:pPr>
            <a:endParaRPr lang="cs-CZ" sz="2800" b="0" dirty="0"/>
          </a:p>
        </p:txBody>
      </p:sp>
    </p:spTree>
    <p:extLst>
      <p:ext uri="{BB962C8B-B14F-4D97-AF65-F5344CB8AC3E}">
        <p14:creationId xmlns:p14="http://schemas.microsoft.com/office/powerpoint/2010/main" val="319184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41092" y="117417"/>
            <a:ext cx="6393560" cy="1158081"/>
          </a:xfrm>
        </p:spPr>
        <p:txBody>
          <a:bodyPr/>
          <a:lstStyle/>
          <a:p>
            <a:r>
              <a:rPr lang="cs-CZ" altLang="cs-CZ" dirty="0" smtClean="0"/>
              <a:t>Regionální stálá konference Olomouckého kraje (RSK OK)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8792" y="1285501"/>
            <a:ext cx="9035629" cy="5471858"/>
          </a:xfrm>
        </p:spPr>
        <p:txBody>
          <a:bodyPr/>
          <a:lstStyle/>
          <a:p>
            <a:pPr marL="0" indent="0">
              <a:spcAft>
                <a:spcPts val="304"/>
              </a:spcAft>
              <a:buNone/>
              <a:defRPr/>
            </a:pPr>
            <a:r>
              <a:rPr lang="cs-CZ" sz="3200" dirty="0" smtClean="0"/>
              <a:t>Činnost </a:t>
            </a:r>
            <a:r>
              <a:rPr lang="cs-CZ" sz="3200" dirty="0"/>
              <a:t>RSK </a:t>
            </a:r>
            <a:r>
              <a:rPr lang="cs-CZ" sz="3200" dirty="0" smtClean="0"/>
              <a:t>OK nově od cca ½ roku 2017</a:t>
            </a:r>
            <a:endParaRPr lang="cs-CZ" sz="3200" dirty="0"/>
          </a:p>
          <a:p>
            <a:pPr marL="76545" lvl="1" indent="0" algn="just">
              <a:spcAft>
                <a:spcPts val="304"/>
              </a:spcAft>
              <a:buNone/>
              <a:defRPr/>
            </a:pPr>
            <a:r>
              <a:rPr lang="cs-CZ" sz="3000" dirty="0" smtClean="0"/>
              <a:t>Strategie regionálního rozvoje ČR 21+</a:t>
            </a:r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 smtClean="0"/>
              <a:t>Spolupráce na přípravě dokumentu, účast v pracovních skupinách pro přípravu strategie, připomínkování problémové analýzy a návrhové části, včetně kategorizace území</a:t>
            </a:r>
          </a:p>
          <a:p>
            <a:pPr marL="76545" lvl="1" indent="0" algn="just">
              <a:spcAft>
                <a:spcPts val="304"/>
              </a:spcAft>
              <a:buNone/>
              <a:defRPr/>
            </a:pPr>
            <a:r>
              <a:rPr lang="cs-CZ" sz="3000" dirty="0" smtClean="0"/>
              <a:t>Programové období EU po roce 2020</a:t>
            </a:r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 smtClean="0"/>
              <a:t>Příprava ČR na novou kohezní politiku, RSK mají být platformou zapojenou do přípravy programového období EU po roce 2020</a:t>
            </a:r>
          </a:p>
          <a:p>
            <a:pPr marL="76545" lvl="1" indent="0" algn="just">
              <a:spcAft>
                <a:spcPts val="304"/>
              </a:spcAft>
              <a:buNone/>
              <a:defRPr/>
            </a:pPr>
            <a:endParaRPr lang="cs-CZ" sz="3000" dirty="0" smtClean="0"/>
          </a:p>
        </p:txBody>
      </p:sp>
    </p:spTree>
    <p:extLst>
      <p:ext uri="{BB962C8B-B14F-4D97-AF65-F5344CB8AC3E}">
        <p14:creationId xmlns:p14="http://schemas.microsoft.com/office/powerpoint/2010/main" val="15885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41092" y="117417"/>
            <a:ext cx="6393560" cy="1158081"/>
          </a:xfrm>
        </p:spPr>
        <p:txBody>
          <a:bodyPr/>
          <a:lstStyle/>
          <a:p>
            <a:r>
              <a:rPr lang="cs-CZ" altLang="cs-CZ" dirty="0"/>
              <a:t>Pracovní skupiny RSK 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8792" y="1285501"/>
            <a:ext cx="9035629" cy="5471858"/>
          </a:xfrm>
        </p:spPr>
        <p:txBody>
          <a:bodyPr/>
          <a:lstStyle/>
          <a:p>
            <a:pPr marL="0" indent="0">
              <a:spcAft>
                <a:spcPts val="304"/>
              </a:spcAft>
              <a:buNone/>
              <a:defRPr/>
            </a:pPr>
            <a:r>
              <a:rPr lang="cs-CZ" sz="3200" dirty="0" smtClean="0"/>
              <a:t>Pracovní skupiny RSK </a:t>
            </a:r>
            <a:r>
              <a:rPr lang="cs-CZ" sz="3200" dirty="0"/>
              <a:t>OK</a:t>
            </a:r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/>
              <a:t>Pracovní skupiny jsou odbornou platformou pro řešení témat, které si RSK OK stanovila jako důležitá. </a:t>
            </a:r>
            <a:endParaRPr lang="cs-CZ" sz="3000" b="0" dirty="0" smtClean="0"/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 smtClean="0"/>
              <a:t>5 PS: PS </a:t>
            </a:r>
            <a:r>
              <a:rPr lang="cs-CZ" sz="3000" b="0" dirty="0"/>
              <a:t>Vzdělávání, PS Sociální oblast, PS  Zaměstnanost, PS Cestovní ruch, PS RIS </a:t>
            </a:r>
            <a:r>
              <a:rPr lang="cs-CZ" sz="3000" b="0" dirty="0" smtClean="0"/>
              <a:t>3</a:t>
            </a:r>
          </a:p>
          <a:p>
            <a:pPr marL="364500" lvl="1" indent="-287955" algn="just">
              <a:spcAft>
                <a:spcPts val="304"/>
              </a:spcAft>
              <a:defRPr/>
            </a:pPr>
            <a:r>
              <a:rPr lang="cs-CZ" sz="3000" b="0" dirty="0" smtClean="0">
                <a:solidFill>
                  <a:srgbClr val="003994"/>
                </a:solidFill>
              </a:rPr>
              <a:t>PS </a:t>
            </a:r>
            <a:r>
              <a:rPr lang="cs-CZ" sz="3000" b="0" dirty="0" smtClean="0">
                <a:solidFill>
                  <a:srgbClr val="003994"/>
                </a:solidFill>
              </a:rPr>
              <a:t>V: KAP, IKAP, MAP, MAP II, </a:t>
            </a:r>
            <a:r>
              <a:rPr lang="cs-CZ" sz="3000" b="0" dirty="0" smtClean="0"/>
              <a:t>Seznam </a:t>
            </a:r>
            <a:r>
              <a:rPr lang="cs-CZ" sz="3000" b="0" dirty="0"/>
              <a:t>investičních záměrů KAP Olomouckého </a:t>
            </a:r>
            <a:r>
              <a:rPr lang="cs-CZ" sz="3000" b="0" dirty="0" smtClean="0"/>
              <a:t>kraje, </a:t>
            </a:r>
            <a:r>
              <a:rPr lang="cs-CZ" sz="3000" b="0" dirty="0" smtClean="0">
                <a:solidFill>
                  <a:srgbClr val="003994"/>
                </a:solidFill>
              </a:rPr>
              <a:t>(analýza </a:t>
            </a:r>
            <a:r>
              <a:rPr lang="cs-CZ" sz="3000" b="0" dirty="0" smtClean="0">
                <a:solidFill>
                  <a:srgbClr val="003994"/>
                </a:solidFill>
              </a:rPr>
              <a:t>čerpání z OP ČR, RAP OK, mezikrajské srovnání)  </a:t>
            </a:r>
            <a:endParaRPr lang="cs-CZ" sz="3000" b="0" dirty="0">
              <a:solidFill>
                <a:srgbClr val="003994"/>
              </a:solidFill>
            </a:endParaRPr>
          </a:p>
          <a:p>
            <a:pPr marL="364500" lvl="1" indent="-287955" algn="just">
              <a:spcAft>
                <a:spcPts val="304"/>
              </a:spcAft>
              <a:defRPr/>
            </a:pPr>
            <a:endParaRPr lang="cs-CZ" sz="3000" b="0" dirty="0" smtClean="0"/>
          </a:p>
          <a:p>
            <a:pPr marL="364500" lvl="1" indent="-287955" algn="just">
              <a:spcAft>
                <a:spcPts val="304"/>
              </a:spcAft>
              <a:defRPr/>
            </a:pPr>
            <a:endParaRPr lang="cs-CZ" sz="3000" b="0" dirty="0" smtClean="0"/>
          </a:p>
        </p:txBody>
      </p:sp>
    </p:spTree>
    <p:extLst>
      <p:ext uri="{BB962C8B-B14F-4D97-AF65-F5344CB8AC3E}">
        <p14:creationId xmlns:p14="http://schemas.microsoft.com/office/powerpoint/2010/main" val="254161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Sekretariát RSK OK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339" y="1312492"/>
            <a:ext cx="8790861" cy="5444867"/>
          </a:xfrm>
        </p:spPr>
        <p:txBody>
          <a:bodyPr lIns="91125"/>
          <a:lstStyle/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cs-CZ" sz="3200" dirty="0" smtClean="0"/>
              <a:t>Sekretariát RSK OK: </a:t>
            </a:r>
            <a:r>
              <a:rPr lang="cs-CZ" altLang="cs-CZ" sz="2800" b="0" dirty="0" smtClean="0">
                <a:solidFill>
                  <a:srgbClr val="003994"/>
                </a:solidFill>
              </a:rPr>
              <a:t>Ing</a:t>
            </a:r>
            <a:r>
              <a:rPr lang="cs-CZ" altLang="cs-CZ" sz="2800" b="0" dirty="0">
                <a:solidFill>
                  <a:srgbClr val="003994"/>
                </a:solidFill>
              </a:rPr>
              <a:t>. Leona </a:t>
            </a:r>
            <a:r>
              <a:rPr lang="cs-CZ" altLang="cs-CZ" sz="2800" b="0" dirty="0" smtClean="0">
                <a:solidFill>
                  <a:srgbClr val="003994"/>
                </a:solidFill>
              </a:rPr>
              <a:t>Valovičová, 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cs-CZ" altLang="cs-CZ" sz="2800" b="0" dirty="0" smtClean="0">
                <a:solidFill>
                  <a:srgbClr val="003994"/>
                </a:solidFill>
              </a:rPr>
              <a:t>Ing. Petr </a:t>
            </a:r>
            <a:r>
              <a:rPr lang="cs-CZ" altLang="cs-CZ" sz="2800" b="0" dirty="0" err="1" smtClean="0">
                <a:solidFill>
                  <a:srgbClr val="003994"/>
                </a:solidFill>
              </a:rPr>
              <a:t>Smička</a:t>
            </a:r>
            <a:r>
              <a:rPr lang="cs-CZ" altLang="cs-CZ" sz="2800" b="0" dirty="0" smtClean="0">
                <a:solidFill>
                  <a:srgbClr val="003994"/>
                </a:solidFill>
              </a:rPr>
              <a:t>, Ing</a:t>
            </a:r>
            <a:r>
              <a:rPr lang="cs-CZ" altLang="cs-CZ" sz="2800" b="0" dirty="0">
                <a:solidFill>
                  <a:srgbClr val="003994"/>
                </a:solidFill>
              </a:rPr>
              <a:t>. Petr </a:t>
            </a:r>
            <a:r>
              <a:rPr lang="cs-CZ" altLang="cs-CZ" sz="2800" b="0" dirty="0" err="1">
                <a:solidFill>
                  <a:srgbClr val="003994"/>
                </a:solidFill>
              </a:rPr>
              <a:t>Heinisch</a:t>
            </a:r>
            <a:r>
              <a:rPr lang="cs-CZ" altLang="cs-CZ" sz="2800" b="0" dirty="0">
                <a:solidFill>
                  <a:srgbClr val="003994"/>
                </a:solidFill>
              </a:rPr>
              <a:t> </a:t>
            </a:r>
            <a:r>
              <a:rPr lang="cs-CZ" altLang="cs-CZ" sz="2800" b="0" dirty="0" smtClean="0">
                <a:solidFill>
                  <a:srgbClr val="003994"/>
                </a:solidFill>
              </a:rPr>
              <a:t> </a:t>
            </a:r>
          </a:p>
          <a:p>
            <a:pPr marL="0" indent="0" algn="just">
              <a:lnSpc>
                <a:spcPct val="90000"/>
              </a:lnSpc>
              <a:spcAft>
                <a:spcPts val="304"/>
              </a:spcAft>
              <a:buNone/>
              <a:defRPr/>
            </a:pPr>
            <a:endParaRPr lang="cs-CZ" altLang="cs-CZ" sz="1400" dirty="0" smtClean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spcAft>
                <a:spcPts val="304"/>
              </a:spcAft>
              <a:buNone/>
              <a:defRPr/>
            </a:pPr>
            <a:r>
              <a:rPr lang="cs-CZ" altLang="cs-CZ" sz="2800" dirty="0" smtClean="0">
                <a:solidFill>
                  <a:srgbClr val="003994"/>
                </a:solidFill>
              </a:rPr>
              <a:t>Činnost:</a:t>
            </a:r>
            <a:r>
              <a:rPr lang="cs-CZ" altLang="cs-CZ" sz="2800" b="0" dirty="0" smtClean="0">
                <a:solidFill>
                  <a:srgbClr val="003994"/>
                </a:solidFill>
              </a:rPr>
              <a:t> </a:t>
            </a:r>
          </a:p>
          <a:p>
            <a:pPr algn="just">
              <a:lnSpc>
                <a:spcPct val="90000"/>
              </a:lnSpc>
              <a:spcAft>
                <a:spcPts val="304"/>
              </a:spcAft>
              <a:defRPr/>
            </a:pPr>
            <a:r>
              <a:rPr lang="cs-CZ" sz="2800" b="0" dirty="0">
                <a:solidFill>
                  <a:srgbClr val="003994"/>
                </a:solidFill>
              </a:rPr>
              <a:t>organizace zasedání a jednání RSK OK a PS </a:t>
            </a:r>
            <a:endParaRPr lang="cs-CZ" sz="28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spcAft>
                <a:spcPts val="304"/>
              </a:spcAft>
              <a:defRPr/>
            </a:pPr>
            <a:r>
              <a:rPr lang="cs-CZ" sz="2800" b="0" dirty="0" smtClean="0">
                <a:solidFill>
                  <a:srgbClr val="003994"/>
                </a:solidFill>
              </a:rPr>
              <a:t>zpracování </a:t>
            </a:r>
            <a:r>
              <a:rPr lang="cs-CZ" sz="2800" b="0" dirty="0">
                <a:solidFill>
                  <a:srgbClr val="003994"/>
                </a:solidFill>
              </a:rPr>
              <a:t>a aktualizace RAP </a:t>
            </a:r>
            <a:r>
              <a:rPr lang="cs-CZ" sz="2800" b="0" dirty="0" smtClean="0">
                <a:solidFill>
                  <a:srgbClr val="003994"/>
                </a:solidFill>
              </a:rPr>
              <a:t>OK</a:t>
            </a:r>
          </a:p>
          <a:p>
            <a:pPr algn="just">
              <a:lnSpc>
                <a:spcPct val="90000"/>
              </a:lnSpc>
              <a:spcAft>
                <a:spcPts val="304"/>
              </a:spcAft>
              <a:defRPr/>
            </a:pPr>
            <a:r>
              <a:rPr lang="cs-CZ" sz="2800" b="0" dirty="0" smtClean="0">
                <a:solidFill>
                  <a:srgbClr val="003994"/>
                </a:solidFill>
              </a:rPr>
              <a:t>příprava </a:t>
            </a:r>
            <a:r>
              <a:rPr lang="cs-CZ" sz="2800" b="0" dirty="0">
                <a:solidFill>
                  <a:srgbClr val="003994"/>
                </a:solidFill>
              </a:rPr>
              <a:t>podnětů za RSK OK na </a:t>
            </a:r>
            <a:r>
              <a:rPr lang="cs-CZ" sz="2800" b="0" dirty="0" smtClean="0">
                <a:solidFill>
                  <a:srgbClr val="003994"/>
                </a:solidFill>
              </a:rPr>
              <a:t>NSK, účast na NSK </a:t>
            </a:r>
            <a:endParaRPr lang="cs-CZ" sz="28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spcAft>
                <a:spcPts val="304"/>
              </a:spcAft>
              <a:defRPr/>
            </a:pPr>
            <a:r>
              <a:rPr lang="cs-CZ" sz="2800" b="0" dirty="0" smtClean="0">
                <a:solidFill>
                  <a:srgbClr val="003994"/>
                </a:solidFill>
              </a:rPr>
              <a:t>spolupráce </a:t>
            </a:r>
            <a:r>
              <a:rPr lang="cs-CZ" sz="2800" b="0" dirty="0">
                <a:solidFill>
                  <a:srgbClr val="003994"/>
                </a:solidFill>
              </a:rPr>
              <a:t>s </a:t>
            </a:r>
            <a:r>
              <a:rPr lang="cs-CZ" sz="2800" b="0" dirty="0" smtClean="0">
                <a:solidFill>
                  <a:srgbClr val="003994"/>
                </a:solidFill>
              </a:rPr>
              <a:t>MMR – jednání sekretariátů RSK</a:t>
            </a:r>
          </a:p>
          <a:p>
            <a:pPr algn="just">
              <a:lnSpc>
                <a:spcPct val="90000"/>
              </a:lnSpc>
              <a:spcAft>
                <a:spcPts val="304"/>
              </a:spcAft>
              <a:defRPr/>
            </a:pPr>
            <a:r>
              <a:rPr lang="cs-CZ" sz="2800" b="0" dirty="0" smtClean="0">
                <a:solidFill>
                  <a:srgbClr val="003994"/>
                </a:solidFill>
              </a:rPr>
              <a:t>realizace projektů „</a:t>
            </a:r>
            <a:r>
              <a:rPr lang="cs-CZ" altLang="cs-CZ" sz="2800" b="0" dirty="0" smtClean="0">
                <a:solidFill>
                  <a:srgbClr val="003994"/>
                </a:solidFill>
              </a:rPr>
              <a:t>Rozvoj </a:t>
            </a:r>
            <a:r>
              <a:rPr lang="cs-CZ" altLang="cs-CZ" sz="2800" b="0" dirty="0">
                <a:solidFill>
                  <a:srgbClr val="003994"/>
                </a:solidFill>
              </a:rPr>
              <a:t>regionálního partnerství v programovém období EU </a:t>
            </a:r>
            <a:r>
              <a:rPr lang="cs-CZ" altLang="cs-CZ" sz="2800" b="0" dirty="0" smtClean="0">
                <a:solidFill>
                  <a:srgbClr val="003994"/>
                </a:solidFill>
              </a:rPr>
              <a:t>2014-2020“ v OP TP na zajištění chodu RSK OK a sekretariátu</a:t>
            </a:r>
            <a:endParaRPr lang="cs-CZ" altLang="cs-CZ" sz="28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  <a:spcAft>
                <a:spcPts val="304"/>
              </a:spcAft>
              <a:defRPr/>
            </a:pPr>
            <a:endParaRPr lang="cs-CZ" sz="3000" b="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40369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38537" y="89868"/>
            <a:ext cx="4737618" cy="1158081"/>
          </a:xfrm>
        </p:spPr>
        <p:txBody>
          <a:bodyPr/>
          <a:lstStyle/>
          <a:p>
            <a:pPr eaLnBrk="1" hangingPunct="1"/>
            <a:r>
              <a:rPr lang="cs-CZ" altLang="cs-CZ" dirty="0" smtClean="0"/>
              <a:t>Akce se členy RSK OK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339" y="1504375"/>
            <a:ext cx="8790861" cy="4903675"/>
          </a:xfrm>
        </p:spPr>
        <p:txBody>
          <a:bodyPr lIns="91125"/>
          <a:lstStyle/>
          <a:p>
            <a:pPr marL="0" indent="0" algn="just">
              <a:lnSpc>
                <a:spcPct val="90000"/>
              </a:lnSpc>
              <a:spcAft>
                <a:spcPts val="304"/>
              </a:spcAft>
              <a:buNone/>
              <a:defRPr/>
            </a:pPr>
            <a:r>
              <a:rPr lang="cs-CZ" altLang="cs-CZ" sz="3200" dirty="0" smtClean="0"/>
              <a:t>Odborné semináře ve spolupráci se členy RSK OK</a:t>
            </a:r>
            <a:endParaRPr lang="cs-CZ" altLang="cs-CZ" sz="3200" dirty="0"/>
          </a:p>
          <a:p>
            <a:pPr algn="just">
              <a:lnSpc>
                <a:spcPct val="90000"/>
              </a:lnSpc>
              <a:spcAft>
                <a:spcPts val="304"/>
              </a:spcAft>
              <a:buFontTx/>
              <a:buChar char="-"/>
              <a:defRPr/>
            </a:pPr>
            <a:r>
              <a:rPr lang="cs-CZ" sz="3000" b="0" dirty="0" smtClean="0">
                <a:solidFill>
                  <a:srgbClr val="003994"/>
                </a:solidFill>
              </a:rPr>
              <a:t>Akce připravená ve spolupráci sekretariátu RSK OK se členem RSK OK a věcně příslušným odborem KÚOK</a:t>
            </a:r>
          </a:p>
          <a:p>
            <a:pPr algn="just">
              <a:lnSpc>
                <a:spcPct val="90000"/>
              </a:lnSpc>
              <a:spcAft>
                <a:spcPts val="304"/>
              </a:spcAft>
              <a:buFontTx/>
              <a:buChar char="-"/>
              <a:defRPr/>
            </a:pPr>
            <a:r>
              <a:rPr lang="cs-CZ" sz="3000" b="0" dirty="0" smtClean="0">
                <a:solidFill>
                  <a:srgbClr val="003994"/>
                </a:solidFill>
              </a:rPr>
              <a:t>Př. Seminář „Rizikové faktory malých obcí v kontextu sociálního vyloučení“ pro obce Olomouckého kraje ve spolupráci s ASZ a OSV KÚOK  </a:t>
            </a: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410157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Akce s ŘO OP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1339" y="1504375"/>
            <a:ext cx="8790861" cy="4903675"/>
          </a:xfrm>
        </p:spPr>
        <p:txBody>
          <a:bodyPr lIns="91125"/>
          <a:lstStyle/>
          <a:p>
            <a:pPr marL="0" indent="0" algn="just">
              <a:lnSpc>
                <a:spcPct val="90000"/>
              </a:lnSpc>
              <a:spcAft>
                <a:spcPts val="304"/>
              </a:spcAft>
              <a:buNone/>
              <a:defRPr/>
            </a:pPr>
            <a:r>
              <a:rPr lang="cs-CZ" altLang="cs-CZ" sz="3200" dirty="0" smtClean="0"/>
              <a:t>Semináře pro potenciální žadatele a příjemce podpory z OP ČR</a:t>
            </a:r>
            <a:endParaRPr lang="cs-CZ" altLang="cs-CZ" sz="3200" dirty="0"/>
          </a:p>
          <a:p>
            <a:pPr algn="just">
              <a:lnSpc>
                <a:spcPct val="90000"/>
              </a:lnSpc>
              <a:spcAft>
                <a:spcPts val="304"/>
              </a:spcAft>
              <a:buFontTx/>
              <a:buChar char="-"/>
              <a:defRPr/>
            </a:pPr>
            <a:r>
              <a:rPr lang="cs-CZ" sz="3000" b="0" dirty="0" smtClean="0">
                <a:solidFill>
                  <a:srgbClr val="003994"/>
                </a:solidFill>
              </a:rPr>
              <a:t>Akce ŘO OP pro žadatele a příjemce z Olomouckého kraje realizované přímo v Olomouci</a:t>
            </a:r>
          </a:p>
          <a:p>
            <a:pPr algn="just">
              <a:lnSpc>
                <a:spcPct val="90000"/>
              </a:lnSpc>
              <a:spcAft>
                <a:spcPts val="304"/>
              </a:spcAft>
              <a:buFontTx/>
              <a:buChar char="-"/>
              <a:defRPr/>
            </a:pPr>
            <a:r>
              <a:rPr lang="cs-CZ" sz="3000" b="0" dirty="0" smtClean="0">
                <a:solidFill>
                  <a:srgbClr val="003994"/>
                </a:solidFill>
              </a:rPr>
              <a:t>Př. Akce s ŘO OP Z k tématu dětských skupin. Nejprve kulatý stůl s příjemci podpory jako podnět pro nastavení nové výzvy, úprava výzvy a nastavení podmínek, seminář pro žadatele v nové výzvě – vše v Olomouci</a:t>
            </a:r>
          </a:p>
          <a:p>
            <a:pPr algn="just">
              <a:lnSpc>
                <a:spcPct val="90000"/>
              </a:lnSpc>
              <a:buFontTx/>
              <a:buChar char="-"/>
              <a:defRPr/>
            </a:pPr>
            <a:endParaRPr lang="cs-CZ" sz="32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spcBef>
                <a:spcPts val="304"/>
              </a:spcBef>
              <a:buFont typeface="Arial" panose="020B0604020202020204" pitchFamily="34" charset="0"/>
              <a:buChar char="•"/>
              <a:defRPr/>
            </a:pPr>
            <a:endParaRPr lang="cs-CZ" sz="2500" b="0" dirty="0">
              <a:solidFill>
                <a:srgbClr val="003994"/>
              </a:solidFill>
            </a:endParaRPr>
          </a:p>
          <a:p>
            <a:pPr marL="364500" algn="just">
              <a:lnSpc>
                <a:spcPct val="90000"/>
              </a:lnSpc>
              <a:buFontTx/>
              <a:buChar char="-"/>
              <a:defRPr/>
            </a:pPr>
            <a:endParaRPr lang="cs-CZ" sz="2600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9264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13481</TotalTime>
  <Words>738</Words>
  <Application>Microsoft Office PowerPoint</Application>
  <PresentationFormat>Vlastní</PresentationFormat>
  <Paragraphs>98</Paragraphs>
  <Slides>14</Slides>
  <Notes>14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9" baseType="lpstr">
      <vt:lpstr>Arial</vt:lpstr>
      <vt:lpstr>Wingdings</vt:lpstr>
      <vt:lpstr>Výchozí návrh</vt:lpstr>
      <vt:lpstr>MMR_klas</vt:lpstr>
      <vt:lpstr>Acrobat Document</vt:lpstr>
      <vt:lpstr>Regionální stálá konference  Olomouckého kraje (RSK OK)</vt:lpstr>
      <vt:lpstr>Hlavní komunikační nástroje RSK OK</vt:lpstr>
      <vt:lpstr>Regionální stálá konference Olomouckého kraje (RSK OK)</vt:lpstr>
      <vt:lpstr>Regionální stálá konference Olomouckého kraje (RSK OK)</vt:lpstr>
      <vt:lpstr>Regionální stálá konference Olomouckého kraje (RSK OK)</vt:lpstr>
      <vt:lpstr>Pracovní skupiny RSK OK</vt:lpstr>
      <vt:lpstr>Sekretariát RSK OK</vt:lpstr>
      <vt:lpstr>Akce se členy RSK OK</vt:lpstr>
      <vt:lpstr>Akce s ŘO OP</vt:lpstr>
      <vt:lpstr>Schůzky sekretariátu se členy RSK OK</vt:lpstr>
      <vt:lpstr>Zásobník  projektových námětů</vt:lpstr>
      <vt:lpstr>Zásobník  projektových námětů</vt:lpstr>
      <vt:lpstr>Dokumenty RSK OK</vt:lpstr>
      <vt:lpstr>Připravované akce</vt:lpstr>
    </vt:vector>
  </TitlesOfParts>
  <Company>KÚOK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Valovičová Leona</cp:lastModifiedBy>
  <cp:revision>593</cp:revision>
  <cp:lastPrinted>2018-02-20T13:31:52Z</cp:lastPrinted>
  <dcterms:created xsi:type="dcterms:W3CDTF">2008-04-28T11:39:29Z</dcterms:created>
  <dcterms:modified xsi:type="dcterms:W3CDTF">2018-02-21T13:20:13Z</dcterms:modified>
</cp:coreProperties>
</file>