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6" r:id="rId3"/>
    <p:sldId id="304" r:id="rId4"/>
    <p:sldId id="269" r:id="rId5"/>
    <p:sldId id="305" r:id="rId6"/>
    <p:sldId id="307" r:id="rId7"/>
    <p:sldId id="299" r:id="rId8"/>
    <p:sldId id="302" r:id="rId9"/>
    <p:sldId id="270" r:id="rId10"/>
    <p:sldId id="280" r:id="rId11"/>
    <p:sldId id="279" r:id="rId12"/>
    <p:sldId id="275" r:id="rId13"/>
    <p:sldId id="282" r:id="rId14"/>
    <p:sldId id="281" r:id="rId15"/>
    <p:sldId id="283" r:id="rId16"/>
    <p:sldId id="290" r:id="rId17"/>
    <p:sldId id="288" r:id="rId18"/>
    <p:sldId id="285" r:id="rId19"/>
    <p:sldId id="294" r:id="rId20"/>
    <p:sldId id="292" r:id="rId21"/>
    <p:sldId id="286" r:id="rId22"/>
    <p:sldId id="291" r:id="rId23"/>
    <p:sldId id="293" r:id="rId24"/>
    <p:sldId id="297" r:id="rId25"/>
    <p:sldId id="287" r:id="rId26"/>
    <p:sldId id="296" r:id="rId27"/>
    <p:sldId id="295" r:id="rId28"/>
    <p:sldId id="298" r:id="rId29"/>
  </p:sldIdLst>
  <p:sldSz cx="9144000" cy="6858000" type="screen4x3"/>
  <p:notesSz cx="6735763" cy="98694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714" autoAdjust="0"/>
  </p:normalViewPr>
  <p:slideViewPr>
    <p:cSldViewPr>
      <p:cViewPr varScale="1">
        <p:scale>
          <a:sx n="82" d="100"/>
          <a:sy n="82" d="100"/>
        </p:scale>
        <p:origin x="-6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muži</c:v>
                </c:pt>
              </c:strCache>
            </c:strRef>
          </c:tx>
          <c:dLbls>
            <c:dLbl>
              <c:idx val="0"/>
              <c:layout>
                <c:manualLayout>
                  <c:x val="2.314814814814815E-2"/>
                  <c:y val="0.18042926767119583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/>
                </a:pPr>
                <a:endParaRPr lang="cs-CZ"/>
              </a:p>
            </c:txPr>
            <c:showVal val="1"/>
          </c:dLbls>
          <c:cat>
            <c:strRef>
              <c:f>List1!$A$2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92.2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ženy</c:v>
                </c:pt>
              </c:strCache>
            </c:strRef>
          </c:tx>
          <c:dLbls>
            <c:dLbl>
              <c:idx val="0"/>
              <c:layout>
                <c:manualLayout>
                  <c:x val="2.7777777777777943E-2"/>
                  <c:y val="0.24154240672111674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Val val="1"/>
          </c:dLbls>
          <c:cat>
            <c:strRef>
              <c:f>List1!$A$2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97.4</c:v>
                </c:pt>
              </c:numCache>
            </c:numRef>
          </c:val>
        </c:ser>
        <c:dLbls>
          <c:showVal val="1"/>
        </c:dLbls>
        <c:shape val="cylinder"/>
        <c:axId val="181729152"/>
        <c:axId val="181745536"/>
        <c:axId val="0"/>
      </c:bar3DChart>
      <c:catAx>
        <c:axId val="181729152"/>
        <c:scaling>
          <c:orientation val="minMax"/>
        </c:scaling>
        <c:axPos val="b"/>
        <c:tickLblPos val="nextTo"/>
        <c:crossAx val="181745536"/>
        <c:crosses val="autoZero"/>
        <c:auto val="1"/>
        <c:lblAlgn val="ctr"/>
        <c:lblOffset val="100"/>
      </c:catAx>
      <c:valAx>
        <c:axId val="181745536"/>
        <c:scaling>
          <c:orientation val="minMax"/>
        </c:scaling>
        <c:axPos val="l"/>
        <c:majorGridlines/>
        <c:numFmt formatCode="General" sourceLinked="1"/>
        <c:tickLblPos val="nextTo"/>
        <c:crossAx val="1817291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cs-CZ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plotArea>
      <c:layout/>
      <c:barChart>
        <c:barDir val="col"/>
        <c:grouping val="percentStacked"/>
        <c:ser>
          <c:idx val="0"/>
          <c:order val="0"/>
          <c:tx>
            <c:strRef>
              <c:f>List1!$B$1</c:f>
              <c:strCache>
                <c:ptCount val="1"/>
                <c:pt idx="0">
                  <c:v>Počet nastoup. 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dLblPos val="ctr"/>
            <c:showVal val="1"/>
          </c:dLbls>
          <c:cat>
            <c:strRef>
              <c:f>List1!$A$2:$A$11</c:f>
              <c:strCache>
                <c:ptCount val="10"/>
                <c:pt idx="0">
                  <c:v>PRÁCE S E-LEARNINGEM </c:v>
                </c:pt>
                <c:pt idx="1">
                  <c:v>ICT PRO ŘEDITELE </c:v>
                </c:pt>
                <c:pt idx="2">
                  <c:v>POKROČILÁ PRÁCE S INTERNETEM </c:v>
                </c:pt>
                <c:pt idx="3">
                  <c:v>ŽIVOTNÍ PROSTŘEDÍ </c:v>
                </c:pt>
                <c:pt idx="4">
                  <c:v>PŘÍPRAVA NA ECDL </c:v>
                </c:pt>
                <c:pt idx="5">
                  <c:v>TVORBA WEBU </c:v>
                </c:pt>
                <c:pt idx="6">
                  <c:v>PRÁCE S GRAFIKOU </c:v>
                </c:pt>
                <c:pt idx="7">
                  <c:v>MS EXCEL </c:v>
                </c:pt>
                <c:pt idx="8">
                  <c:v>MS WORD </c:v>
                </c:pt>
                <c:pt idx="9">
                  <c:v>MS POWERPOINT </c:v>
                </c:pt>
              </c:strCache>
            </c:strRef>
          </c:cat>
          <c:val>
            <c:numRef>
              <c:f>List1!$B$2:$B$11</c:f>
              <c:numCache>
                <c:formatCode>General</c:formatCode>
                <c:ptCount val="10"/>
                <c:pt idx="0">
                  <c:v>2</c:v>
                </c:pt>
                <c:pt idx="1">
                  <c:v>5</c:v>
                </c:pt>
                <c:pt idx="2">
                  <c:v>6</c:v>
                </c:pt>
                <c:pt idx="3">
                  <c:v>10</c:v>
                </c:pt>
                <c:pt idx="4">
                  <c:v>12</c:v>
                </c:pt>
                <c:pt idx="5">
                  <c:v>37</c:v>
                </c:pt>
                <c:pt idx="6">
                  <c:v>81</c:v>
                </c:pt>
                <c:pt idx="7">
                  <c:v>125</c:v>
                </c:pt>
                <c:pt idx="8">
                  <c:v>175</c:v>
                </c:pt>
                <c:pt idx="9">
                  <c:v>240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Počet úspěšných 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Val val="1"/>
          </c:dLbls>
          <c:cat>
            <c:strRef>
              <c:f>List1!$A$2:$A$11</c:f>
              <c:strCache>
                <c:ptCount val="10"/>
                <c:pt idx="0">
                  <c:v>PRÁCE S E-LEARNINGEM </c:v>
                </c:pt>
                <c:pt idx="1">
                  <c:v>ICT PRO ŘEDITELE </c:v>
                </c:pt>
                <c:pt idx="2">
                  <c:v>POKROČILÁ PRÁCE S INTERNETEM </c:v>
                </c:pt>
                <c:pt idx="3">
                  <c:v>ŽIVOTNÍ PROSTŘEDÍ </c:v>
                </c:pt>
                <c:pt idx="4">
                  <c:v>PŘÍPRAVA NA ECDL </c:v>
                </c:pt>
                <c:pt idx="5">
                  <c:v>TVORBA WEBU </c:v>
                </c:pt>
                <c:pt idx="6">
                  <c:v>PRÁCE S GRAFIKOU </c:v>
                </c:pt>
                <c:pt idx="7">
                  <c:v>MS EXCEL </c:v>
                </c:pt>
                <c:pt idx="8">
                  <c:v>MS WORD </c:v>
                </c:pt>
                <c:pt idx="9">
                  <c:v>MS POWERPOINT </c:v>
                </c:pt>
              </c:strCache>
            </c:strRef>
          </c:cat>
          <c:val>
            <c:numRef>
              <c:f>List1!$C$2:$C$11</c:f>
              <c:numCache>
                <c:formatCode>General</c:formatCode>
                <c:ptCount val="10"/>
                <c:pt idx="0">
                  <c:v>2</c:v>
                </c:pt>
                <c:pt idx="1">
                  <c:v>5</c:v>
                </c:pt>
                <c:pt idx="2">
                  <c:v>6</c:v>
                </c:pt>
                <c:pt idx="3">
                  <c:v>10</c:v>
                </c:pt>
                <c:pt idx="4">
                  <c:v>12</c:v>
                </c:pt>
                <c:pt idx="5">
                  <c:v>33</c:v>
                </c:pt>
                <c:pt idx="6">
                  <c:v>80</c:v>
                </c:pt>
                <c:pt idx="7">
                  <c:v>120</c:v>
                </c:pt>
                <c:pt idx="8">
                  <c:v>171</c:v>
                </c:pt>
                <c:pt idx="9">
                  <c:v>230</c:v>
                </c:pt>
              </c:numCache>
            </c:numRef>
          </c:val>
        </c:ser>
        <c:dLbls>
          <c:showVal val="1"/>
        </c:dLbls>
        <c:overlap val="100"/>
        <c:axId val="195409024"/>
        <c:axId val="195410560"/>
      </c:barChart>
      <c:catAx>
        <c:axId val="195409024"/>
        <c:scaling>
          <c:orientation val="minMax"/>
        </c:scaling>
        <c:axPos val="b"/>
        <c:tickLblPos val="nextTo"/>
        <c:crossAx val="195410560"/>
        <c:crosses val="autoZero"/>
        <c:auto val="1"/>
        <c:lblAlgn val="ctr"/>
        <c:lblOffset val="100"/>
      </c:catAx>
      <c:valAx>
        <c:axId val="195410560"/>
        <c:scaling>
          <c:orientation val="minMax"/>
        </c:scaling>
        <c:axPos val="l"/>
        <c:majorGridlines/>
        <c:numFmt formatCode="0%" sourceLinked="1"/>
        <c:tickLblPos val="nextTo"/>
        <c:crossAx val="19540902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2000"/>
          </a:pPr>
          <a:endParaRPr lang="cs-CZ"/>
        </a:p>
      </c:txPr>
    </c:legend>
    <c:plotVisOnly val="1"/>
  </c:chart>
  <c:txPr>
    <a:bodyPr/>
    <a:lstStyle/>
    <a:p>
      <a:pPr>
        <a:defRPr sz="1000"/>
      </a:pPr>
      <a:endParaRPr lang="cs-CZ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771525" y="9483725"/>
            <a:ext cx="5192713" cy="385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83725"/>
            <a:ext cx="771525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6245225" y="9374188"/>
            <a:ext cx="4889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BB8A1E6-52F8-488B-A13F-8089F7E9B65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pic>
        <p:nvPicPr>
          <p:cNvPr id="30725" name="Obrázek 5" descr="Quido-small.gif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139700" y="0"/>
            <a:ext cx="14033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1946275" y="693738"/>
            <a:ext cx="4394200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900">
                <a:latin typeface="Verdana" pitchFamily="34" charset="0"/>
              </a:rPr>
              <a:t>INVESTICE DO ROZVOJE VZDĚLÁVÁNÍ</a:t>
            </a:r>
          </a:p>
        </p:txBody>
      </p:sp>
      <p:pic>
        <p:nvPicPr>
          <p:cNvPr id="30727" name="Obrázek 8" descr="loga ESF+MŠMT+OPVK+PS-sm-č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84338" y="0"/>
            <a:ext cx="48990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98D5A2-2607-4CEA-9FDE-C145BDBBDADE}" type="datetimeFigureOut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Tento projekt je spolufinancován Evropskýcm sociálním fondem a státním rozpočtem ČR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715431-7F3A-4368-A081-12AD0C80F6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DA74A4-A5E0-49C3-9996-2148CDFBD5A8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  <p:sp>
        <p:nvSpPr>
          <p:cNvPr id="17413" name="Zástupný symbol pro záhlaví 5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8436" name="Zástupný symbol pro záhlaví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18437" name="Zástupný symbol pro číslo snímku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E9E8B6-2442-45BA-BDA2-BE5D699D6129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cs-CZ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smtClean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13405C-5EF0-4A45-B986-366211A314C0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15431-7F3A-4368-A081-12AD0C80F62D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15431-7F3A-4368-A081-12AD0C80F62D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15431-7F3A-4368-A081-12AD0C80F62D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Informace o ukončeném projektu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Tento projekt je spolufinancován Evropskýcm sociálním fondem a státním rozpočtem ČR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15431-7F3A-4368-A081-12AD0C80F62D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úhlý trojúhelník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Skupina 16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Volný tvar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Přímá spojovací čára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Obrázek 24" descr="loga ESF+MŠMT+OPVK+PS-big.gi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409" y="188640"/>
            <a:ext cx="764200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ovéPole 12"/>
          <p:cNvSpPr txBox="1"/>
          <p:nvPr/>
        </p:nvSpPr>
        <p:spPr>
          <a:xfrm>
            <a:off x="1566475" y="1124744"/>
            <a:ext cx="58578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1200" dirty="0">
                <a:latin typeface="Verdana" pitchFamily="34" charset="0"/>
              </a:rPr>
              <a:t>INVESTICE DO ROZVOJE VZDĚLÁVÁNÍ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00063" y="6143625"/>
            <a:ext cx="8215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1400">
                <a:latin typeface="Verdana" pitchFamily="34" charset="0"/>
              </a:rPr>
              <a:t>TENTO PROJEKT JE SPOLUFINANCOVÁN EVROPSKÝM SOCIÁLNÍM FONDEM A STÁTNÍM ROZPOČTEM ČESKÉ REPUBLIKY</a:t>
            </a:r>
          </a:p>
        </p:txBody>
      </p:sp>
      <p:grpSp>
        <p:nvGrpSpPr>
          <p:cNvPr id="16" name="Group 12"/>
          <p:cNvGrpSpPr>
            <a:grpSpLocks/>
          </p:cNvGrpSpPr>
          <p:nvPr userDrawn="1"/>
        </p:nvGrpSpPr>
        <p:grpSpPr bwMode="auto">
          <a:xfrm rot="10800000">
            <a:off x="0" y="3427413"/>
            <a:ext cx="9144000" cy="73025"/>
            <a:chOff x="-64" y="4360845"/>
            <a:chExt cx="9144000" cy="124648"/>
          </a:xfrm>
        </p:grpSpPr>
        <p:sp>
          <p:nvSpPr>
            <p:cNvPr id="18" name="Rectangle 13"/>
            <p:cNvSpPr/>
            <p:nvPr userDrawn="1"/>
          </p:nvSpPr>
          <p:spPr>
            <a:xfrm rot="10800000">
              <a:off x="-64" y="4360845"/>
              <a:ext cx="9144000" cy="124648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19" name="Group 14"/>
            <p:cNvGrpSpPr>
              <a:grpSpLocks/>
            </p:cNvGrpSpPr>
            <p:nvPr/>
          </p:nvGrpSpPr>
          <p:grpSpPr bwMode="auto">
            <a:xfrm rot="10800000">
              <a:off x="669865" y="4360848"/>
              <a:ext cx="3257549" cy="127358"/>
              <a:chOff x="5431079" y="1211037"/>
              <a:chExt cx="3611631" cy="73027"/>
            </a:xfrm>
          </p:grpSpPr>
          <p:sp>
            <p:nvSpPr>
              <p:cNvPr id="20" name="Rectangle 15"/>
              <p:cNvSpPr/>
              <p:nvPr userDrawn="1"/>
            </p:nvSpPr>
            <p:spPr>
              <a:xfrm>
                <a:off x="6629677" y="1212591"/>
                <a:ext cx="1216197" cy="71473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21" name="Rectangle 16"/>
              <p:cNvSpPr/>
              <p:nvPr userDrawn="1"/>
            </p:nvSpPr>
            <p:spPr>
              <a:xfrm>
                <a:off x="7828273" y="1211037"/>
                <a:ext cx="1214437" cy="71473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22" name="Rectangle 17"/>
              <p:cNvSpPr/>
              <p:nvPr userDrawn="1"/>
            </p:nvSpPr>
            <p:spPr>
              <a:xfrm>
                <a:off x="5431079" y="1212591"/>
                <a:ext cx="1214437" cy="71473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829761"/>
          </a:xfr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3600" b="1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dirty="0" smtClean="0"/>
              <a:t>Klepnutím lze upravit styl předlohy nadpisů.</a:t>
            </a:r>
            <a:endParaRPr lang="en-US" dirty="0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>
            <a:normAutofit/>
          </a:bodyPr>
          <a:lstStyle>
            <a:lvl1pPr marL="0" marR="64008" indent="0" algn="r">
              <a:buNone/>
              <a:defRPr sz="28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3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extLst/>
          </a:lstStyle>
          <a:p>
            <a:pPr>
              <a:defRPr/>
            </a:pPr>
            <a:fld id="{497AE87E-A4BC-427C-B053-FDADBAE2914E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24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8F0F4"/>
                </a:solidFill>
              </a:defRPr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25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extLst/>
          </a:lstStyle>
          <a:p>
            <a:pPr>
              <a:defRPr/>
            </a:pPr>
            <a:fld id="{8476402D-6270-4FEB-92DB-E2101FC6DB0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 userDrawn="1"/>
        </p:nvGrpSpPr>
        <p:grpSpPr bwMode="auto">
          <a:xfrm rot="10800000">
            <a:off x="0" y="1500188"/>
            <a:ext cx="9144000" cy="73025"/>
            <a:chOff x="-64" y="4357694"/>
            <a:chExt cx="9144000" cy="124636"/>
          </a:xfrm>
        </p:grpSpPr>
        <p:sp>
          <p:nvSpPr>
            <p:cNvPr id="5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 rot="10800000">
              <a:off x="642873" y="4398325"/>
              <a:ext cx="3286125" cy="151731"/>
              <a:chOff x="5429321" y="1175566"/>
              <a:chExt cx="3643311" cy="87002"/>
            </a:xfrm>
          </p:grpSpPr>
          <p:sp>
            <p:nvSpPr>
              <p:cNvPr id="7" name="Rectangle 15"/>
              <p:cNvSpPr/>
              <p:nvPr userDrawn="1"/>
            </p:nvSpPr>
            <p:spPr>
              <a:xfrm>
                <a:off x="6643758" y="1191102"/>
                <a:ext cx="1214437" cy="7146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8" name="Rectangle 16"/>
              <p:cNvSpPr/>
              <p:nvPr userDrawn="1"/>
            </p:nvSpPr>
            <p:spPr>
              <a:xfrm>
                <a:off x="7858195" y="1175566"/>
                <a:ext cx="1214437" cy="71466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9" name="Rectangle 17"/>
              <p:cNvSpPr/>
              <p:nvPr userDrawn="1"/>
            </p:nvSpPr>
            <p:spPr>
              <a:xfrm>
                <a:off x="5429321" y="1191102"/>
                <a:ext cx="1214437" cy="71466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714488"/>
            <a:ext cx="8229600" cy="4152912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BED991-32A4-49DE-BD5A-9E603B07B797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B1D411-9394-4AF2-B287-240E3D03C7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 userDrawn="1"/>
        </p:nvGrpSpPr>
        <p:grpSpPr bwMode="auto">
          <a:xfrm rot="-5400000">
            <a:off x="2108201" y="2249487"/>
            <a:ext cx="9144000" cy="73025"/>
            <a:chOff x="-64" y="4357694"/>
            <a:chExt cx="9144000" cy="124636"/>
          </a:xfrm>
        </p:grpSpPr>
        <p:sp>
          <p:nvSpPr>
            <p:cNvPr id="5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 rot="10800000">
              <a:off x="642872" y="4357688"/>
              <a:ext cx="3286125" cy="124637"/>
              <a:chOff x="5429322" y="1214396"/>
              <a:chExt cx="3643311" cy="71466"/>
            </a:xfrm>
          </p:grpSpPr>
          <p:sp>
            <p:nvSpPr>
              <p:cNvPr id="7" name="Rectangle 15"/>
              <p:cNvSpPr/>
              <p:nvPr userDrawn="1"/>
            </p:nvSpPr>
            <p:spPr>
              <a:xfrm>
                <a:off x="6643759" y="1214396"/>
                <a:ext cx="1214437" cy="7146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8" name="Rectangle 16"/>
              <p:cNvSpPr/>
              <p:nvPr userDrawn="1"/>
            </p:nvSpPr>
            <p:spPr>
              <a:xfrm>
                <a:off x="7858196" y="1214396"/>
                <a:ext cx="1214437" cy="71466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9" name="Rectangle 17"/>
              <p:cNvSpPr/>
              <p:nvPr userDrawn="1"/>
            </p:nvSpPr>
            <p:spPr>
              <a:xfrm>
                <a:off x="5429322" y="1214396"/>
                <a:ext cx="1214437" cy="71466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43626" cy="5592760"/>
          </a:xfrm>
        </p:spPr>
        <p:txBody>
          <a:bodyPr vert="eaVert"/>
          <a:lstStyle>
            <a:extLst/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858000" y="6408738"/>
            <a:ext cx="1717675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AA7F2C-D5DC-4D93-B1A1-9497C348168A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149725" y="6429375"/>
            <a:ext cx="23510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B56049-A21B-4748-BED6-2B95338D4C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 userDrawn="1"/>
        </p:nvGrpSpPr>
        <p:grpSpPr bwMode="auto">
          <a:xfrm rot="10800000">
            <a:off x="0" y="1549400"/>
            <a:ext cx="9144000" cy="73025"/>
            <a:chOff x="-64" y="4394901"/>
            <a:chExt cx="9144000" cy="124662"/>
          </a:xfrm>
        </p:grpSpPr>
        <p:sp>
          <p:nvSpPr>
            <p:cNvPr id="5" name="Rectangle 13"/>
            <p:cNvSpPr/>
            <p:nvPr userDrawn="1"/>
          </p:nvSpPr>
          <p:spPr>
            <a:xfrm rot="10800000">
              <a:off x="-64" y="4394901"/>
              <a:ext cx="9144000" cy="124662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 rot="10800000">
              <a:off x="642873" y="4397603"/>
              <a:ext cx="3286125" cy="127374"/>
              <a:chOff x="5429321" y="1189949"/>
              <a:chExt cx="3643311" cy="73036"/>
            </a:xfrm>
          </p:grpSpPr>
          <p:sp>
            <p:nvSpPr>
              <p:cNvPr id="8" name="Rectangle 15"/>
              <p:cNvSpPr/>
              <p:nvPr userDrawn="1"/>
            </p:nvSpPr>
            <p:spPr>
              <a:xfrm>
                <a:off x="6643758" y="1191504"/>
                <a:ext cx="1214437" cy="71481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9" name="Rectangle 16"/>
              <p:cNvSpPr/>
              <p:nvPr userDrawn="1"/>
            </p:nvSpPr>
            <p:spPr>
              <a:xfrm>
                <a:off x="7858195" y="1189949"/>
                <a:ext cx="1214437" cy="71481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0" name="Rectangle 17"/>
              <p:cNvSpPr/>
              <p:nvPr userDrawn="1"/>
            </p:nvSpPr>
            <p:spPr>
              <a:xfrm>
                <a:off x="5429321" y="1191504"/>
                <a:ext cx="1214437" cy="71481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buClr>
                <a:srgbClr val="002060"/>
              </a:buClr>
              <a:buSzPct val="100000"/>
              <a:defRPr/>
            </a:lvl1pPr>
            <a:lvl2pPr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Pct val="120000"/>
              <a:buFont typeface="Verdana" pitchFamily="34" charset="0"/>
              <a:buChar char="•"/>
              <a:defRPr/>
            </a:lvl2pPr>
            <a:lvl3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lvl3pPr>
            <a:lvl4pPr>
              <a:spcBef>
                <a:spcPts val="0"/>
              </a:spcBef>
              <a:spcAft>
                <a:spcPts val="1200"/>
              </a:spcAft>
              <a:defRPr/>
            </a:lvl4pPr>
            <a:lvl5pPr>
              <a:spcBef>
                <a:spcPts val="0"/>
              </a:spcBef>
              <a:spcAft>
                <a:spcPts val="1200"/>
              </a:spcAft>
              <a:defRPr/>
            </a:lvl5pPr>
            <a:extLst/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7072313" y="6408738"/>
            <a:ext cx="1574800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pPr>
              <a:defRPr/>
            </a:pPr>
            <a:fld id="{8F0D4D28-5BCF-4593-B02C-496BC8624D97}" type="datetime1">
              <a:rPr lang="cs-CZ"/>
              <a:pPr>
                <a:defRPr/>
              </a:pPr>
              <a:t>29.11.2011</a:t>
            </a:fld>
            <a:endParaRPr lang="cs-CZ" dirty="0"/>
          </a:p>
        </p:txBody>
      </p:sp>
      <p:sp>
        <p:nvSpPr>
          <p:cNvPr id="12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692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3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1063" y="6408738"/>
            <a:ext cx="512762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203932-7B05-4346-867E-3A9E7CC275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5" name="TextovéPole 14"/>
          <p:cNvSpPr txBox="1"/>
          <p:nvPr userDrawn="1"/>
        </p:nvSpPr>
        <p:spPr>
          <a:xfrm>
            <a:off x="251520" y="1254596"/>
            <a:ext cx="2428875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900" dirty="0">
                <a:latin typeface="Verdana" pitchFamily="34" charset="0"/>
                <a:ea typeface="Verdana" pitchFamily="34" charset="0"/>
                <a:cs typeface="Verdana" pitchFamily="34" charset="0"/>
              </a:rPr>
              <a:t>CZ.1.07/1.3.13/01.0045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vojitá šipk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vojitá šipk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12"/>
          <p:cNvGrpSpPr>
            <a:grpSpLocks/>
          </p:cNvGrpSpPr>
          <p:nvPr userDrawn="1"/>
        </p:nvGrpSpPr>
        <p:grpSpPr bwMode="auto">
          <a:xfrm rot="10800000">
            <a:off x="0" y="3500438"/>
            <a:ext cx="9144000" cy="73025"/>
            <a:chOff x="-64" y="4357694"/>
            <a:chExt cx="9144000" cy="124636"/>
          </a:xfrm>
        </p:grpSpPr>
        <p:sp>
          <p:nvSpPr>
            <p:cNvPr id="7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8" name="Group 14"/>
            <p:cNvGrpSpPr>
              <a:grpSpLocks/>
            </p:cNvGrpSpPr>
            <p:nvPr/>
          </p:nvGrpSpPr>
          <p:grpSpPr bwMode="auto">
            <a:xfrm rot="10800000">
              <a:off x="650812" y="4371245"/>
              <a:ext cx="3302000" cy="151731"/>
              <a:chOff x="5402919" y="1191093"/>
              <a:chExt cx="3660912" cy="87002"/>
            </a:xfrm>
          </p:grpSpPr>
          <p:sp>
            <p:nvSpPr>
              <p:cNvPr id="9" name="Rectangle 15"/>
              <p:cNvSpPr/>
              <p:nvPr userDrawn="1"/>
            </p:nvSpPr>
            <p:spPr>
              <a:xfrm>
                <a:off x="6634957" y="1206629"/>
                <a:ext cx="1214437" cy="7146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0" name="Rectangle 16"/>
              <p:cNvSpPr/>
              <p:nvPr userDrawn="1"/>
            </p:nvSpPr>
            <p:spPr>
              <a:xfrm>
                <a:off x="7849394" y="1191093"/>
                <a:ext cx="1214437" cy="71466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1" name="Rectangle 17"/>
              <p:cNvSpPr/>
              <p:nvPr userDrawn="1"/>
            </p:nvSpPr>
            <p:spPr>
              <a:xfrm>
                <a:off x="5402919" y="1206629"/>
                <a:ext cx="1214437" cy="71466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159" y="1485562"/>
            <a:ext cx="7772400" cy="1828800"/>
          </a:xfr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dirty="0" smtClean="0"/>
              <a:t>Klepnutím lze upravit styl předlohy nadpisů.</a:t>
            </a:r>
            <a:endParaRPr lang="en-US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000496" y="3929066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DE726F-1ACF-4899-AD2B-341E397F195A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4CA91C-B647-49BF-B114-A3371DDE25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 userDrawn="1"/>
        </p:nvGrpSpPr>
        <p:grpSpPr bwMode="auto">
          <a:xfrm rot="10800000">
            <a:off x="0" y="1571625"/>
            <a:ext cx="9144000" cy="73025"/>
            <a:chOff x="-64" y="4357694"/>
            <a:chExt cx="9144000" cy="124636"/>
          </a:xfrm>
        </p:grpSpPr>
        <p:sp>
          <p:nvSpPr>
            <p:cNvPr id="6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7" name="Group 14"/>
            <p:cNvGrpSpPr>
              <a:grpSpLocks/>
            </p:cNvGrpSpPr>
            <p:nvPr/>
          </p:nvGrpSpPr>
          <p:grpSpPr bwMode="auto">
            <a:xfrm rot="10800000">
              <a:off x="642873" y="4398327"/>
              <a:ext cx="3286125" cy="151731"/>
              <a:chOff x="5429321" y="1175565"/>
              <a:chExt cx="3643311" cy="87002"/>
            </a:xfrm>
          </p:grpSpPr>
          <p:sp>
            <p:nvSpPr>
              <p:cNvPr id="9" name="Rectangle 15"/>
              <p:cNvSpPr/>
              <p:nvPr userDrawn="1"/>
            </p:nvSpPr>
            <p:spPr>
              <a:xfrm>
                <a:off x="6643758" y="1191101"/>
                <a:ext cx="1214437" cy="7146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0" name="Rectangle 16"/>
              <p:cNvSpPr/>
              <p:nvPr userDrawn="1"/>
            </p:nvSpPr>
            <p:spPr>
              <a:xfrm>
                <a:off x="7858195" y="1175565"/>
                <a:ext cx="1214437" cy="71466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1" name="Rectangle 17"/>
              <p:cNvSpPr/>
              <p:nvPr userDrawn="1"/>
            </p:nvSpPr>
            <p:spPr>
              <a:xfrm>
                <a:off x="5429321" y="1191101"/>
                <a:ext cx="1214437" cy="71466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38600" cy="429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14488"/>
            <a:ext cx="4038600" cy="429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2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579066-8C4F-4CD2-9CB2-A39B31F2EB62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3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4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E8FFD9-CAD1-4BAC-AB90-51F63A6F5D7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15" descr="Quido-small.gif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357188"/>
            <a:ext cx="18462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2"/>
          <p:cNvGrpSpPr>
            <a:grpSpLocks/>
          </p:cNvGrpSpPr>
          <p:nvPr userDrawn="1"/>
        </p:nvGrpSpPr>
        <p:grpSpPr bwMode="auto">
          <a:xfrm rot="10800000">
            <a:off x="0" y="1500188"/>
            <a:ext cx="9144000" cy="73025"/>
            <a:chOff x="-64" y="4357694"/>
            <a:chExt cx="9144000" cy="124636"/>
          </a:xfrm>
        </p:grpSpPr>
        <p:sp>
          <p:nvSpPr>
            <p:cNvPr id="9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 rot="10800000">
              <a:off x="642873" y="4398325"/>
              <a:ext cx="3286125" cy="151731"/>
              <a:chOff x="5429321" y="1175566"/>
              <a:chExt cx="3643311" cy="87002"/>
            </a:xfrm>
          </p:grpSpPr>
          <p:sp>
            <p:nvSpPr>
              <p:cNvPr id="11" name="Rectangle 15"/>
              <p:cNvSpPr/>
              <p:nvPr userDrawn="1"/>
            </p:nvSpPr>
            <p:spPr>
              <a:xfrm>
                <a:off x="6643758" y="1191102"/>
                <a:ext cx="1214437" cy="7146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2" name="Rectangle 16"/>
              <p:cNvSpPr/>
              <p:nvPr userDrawn="1"/>
            </p:nvSpPr>
            <p:spPr>
              <a:xfrm>
                <a:off x="7858195" y="1175566"/>
                <a:ext cx="1214437" cy="71466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3" name="Rectangle 17"/>
              <p:cNvSpPr/>
              <p:nvPr userDrawn="1"/>
            </p:nvSpPr>
            <p:spPr>
              <a:xfrm>
                <a:off x="5429321" y="1191102"/>
                <a:ext cx="1214437" cy="71466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46" y="273050"/>
            <a:ext cx="6472254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643050"/>
            <a:ext cx="4040188" cy="374300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041775" cy="374300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803FCA-8E88-401B-91A7-CC3BBB386350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5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6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BE6C4E-4A59-400C-8B24-5B02622CCA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716016" y="6448251"/>
            <a:ext cx="2880319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Workshop - Olomouc, 21. 6. 2011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388424" y="6408738"/>
            <a:ext cx="625401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17B404-33B6-4A2B-B98B-03FEBB9655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4F92-C873-4939-A4A7-D8A599BB820C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2C488-F251-43E5-97F6-A3A7D6C62E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15" descr="Quido-small.gif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357188"/>
            <a:ext cx="18462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1285860"/>
            <a:ext cx="7479792" cy="35604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5C6557-62C3-4583-A180-17E57B0D7CC7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B83DC8-F96A-41A8-92E0-92B11CA0B9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olný tvar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Volný tvar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Pravoúhlý trojúhelník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vojitá šipk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vojitá šipk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" name="Group 12"/>
          <p:cNvGrpSpPr>
            <a:grpSpLocks/>
          </p:cNvGrpSpPr>
          <p:nvPr userDrawn="1"/>
        </p:nvGrpSpPr>
        <p:grpSpPr bwMode="auto">
          <a:xfrm rot="10800000">
            <a:off x="0" y="4714875"/>
            <a:ext cx="9144000" cy="73025"/>
            <a:chOff x="-64" y="4357694"/>
            <a:chExt cx="9144000" cy="124636"/>
          </a:xfrm>
        </p:grpSpPr>
        <p:sp>
          <p:nvSpPr>
            <p:cNvPr id="12" name="Rectangle 13"/>
            <p:cNvSpPr/>
            <p:nvPr userDrawn="1"/>
          </p:nvSpPr>
          <p:spPr>
            <a:xfrm rot="10800000">
              <a:off x="-64" y="4357694"/>
              <a:ext cx="9144000" cy="124636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grpSp>
          <p:nvGrpSpPr>
            <p:cNvPr id="13" name="Group 14"/>
            <p:cNvGrpSpPr>
              <a:grpSpLocks/>
            </p:cNvGrpSpPr>
            <p:nvPr/>
          </p:nvGrpSpPr>
          <p:grpSpPr bwMode="auto">
            <a:xfrm rot="10800000">
              <a:off x="642873" y="4371243"/>
              <a:ext cx="3286125" cy="151730"/>
              <a:chOff x="5429321" y="1191090"/>
              <a:chExt cx="3643311" cy="87001"/>
            </a:xfrm>
          </p:grpSpPr>
          <p:sp>
            <p:nvSpPr>
              <p:cNvPr id="14" name="Rectangle 15"/>
              <p:cNvSpPr/>
              <p:nvPr userDrawn="1"/>
            </p:nvSpPr>
            <p:spPr>
              <a:xfrm>
                <a:off x="6643758" y="1206626"/>
                <a:ext cx="1214437" cy="71465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5" name="Rectangle 16"/>
              <p:cNvSpPr/>
              <p:nvPr userDrawn="1"/>
            </p:nvSpPr>
            <p:spPr>
              <a:xfrm>
                <a:off x="7858195" y="1191090"/>
                <a:ext cx="1214437" cy="71465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  <p:sp>
            <p:nvSpPr>
              <p:cNvPr id="16" name="Rectangle 17"/>
              <p:cNvSpPr/>
              <p:nvPr userDrawn="1"/>
            </p:nvSpPr>
            <p:spPr>
              <a:xfrm>
                <a:off x="5429321" y="1206626"/>
                <a:ext cx="1214437" cy="71465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/>
              </a:p>
            </p:txBody>
          </p:sp>
        </p:grpSp>
      </p:grp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48E84D-AFEA-4B6A-AF8C-FEDC191874F1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18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9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4C0438B-BB61-4F74-BAC3-ABACE811D6C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2057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extLst/>
          </a:lstStyle>
          <a:p>
            <a:pPr>
              <a:defRPr/>
            </a:pPr>
            <a:fld id="{76640DB4-F1EC-4663-A61A-4485862871F6}" type="datetime1">
              <a:rPr lang="cs-CZ"/>
              <a:pPr>
                <a:defRPr/>
              </a:pPr>
              <a:t>29.11.2011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Workshop - Olomouc, 21. 6. 2011</a:t>
            </a: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extLst/>
          </a:lstStyle>
          <a:p>
            <a:pPr>
              <a:defRPr/>
            </a:pPr>
            <a:fld id="{E91F3DDA-0293-4433-83E0-4ABC4FB62D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2061" name="Obrázek 10" descr="Quido-small.gif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357188"/>
            <a:ext cx="18462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83" r:id="rId7"/>
    <p:sldLayoutId id="2147483890" r:id="rId8"/>
    <p:sldLayoutId id="2147483891" r:id="rId9"/>
    <p:sldLayoutId id="2147483892" r:id="rId10"/>
    <p:sldLayoutId id="2147483893" r:id="rId11"/>
  </p:sldLayoutIdLst>
  <p:transition spd="med">
    <p:random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227A8F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27A8F"/>
          </a:solidFill>
          <a:latin typeface="Verdana" pitchFamily="34" charset="0"/>
          <a:ea typeface="Verdana" pitchFamily="34" charset="0"/>
          <a:cs typeface="Verdana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Projekt QUIDO – Zdokonalení kompetencí v ICT a ŽP u pedagogů v Olomouckém </a:t>
            </a:r>
            <a:r>
              <a:rPr lang="cs-CZ" dirty="0" smtClean="0"/>
              <a:t>kraji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Informace o ukončeném projektu</a:t>
            </a:r>
            <a:endParaRPr lang="cs-CZ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ÚSPĚŠNOST KURZŮ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03932-7B05-4346-867E-3A9E7CC2757B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</p:nvPr>
        </p:nvGraphicFramePr>
        <p:xfrm>
          <a:off x="0" y="2060848"/>
          <a:ext cx="8229600" cy="436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Mrak 6"/>
          <p:cNvSpPr/>
          <p:nvPr/>
        </p:nvSpPr>
        <p:spPr>
          <a:xfrm rot="707083">
            <a:off x="4901463" y="1361867"/>
            <a:ext cx="3888432" cy="1512168"/>
          </a:xfrm>
          <a:prstGeom prst="cloud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5400" b="1" dirty="0" smtClean="0">
                <a:solidFill>
                  <a:sysClr val="windowText" lastClr="000000"/>
                </a:solidFill>
              </a:rPr>
              <a:t>96,5 %</a:t>
            </a:r>
            <a:endParaRPr lang="cs-CZ" sz="54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06480" cy="1143000"/>
          </a:xfrm>
        </p:spPr>
        <p:txBody>
          <a:bodyPr/>
          <a:lstStyle/>
          <a:p>
            <a:pPr>
              <a:defRPr/>
            </a:pPr>
            <a:r>
              <a:rPr lang="cs-CZ" sz="3200" dirty="0" smtClean="0"/>
              <a:t>Porovnání počtu nastoupených a úspěšných účastníků </a:t>
            </a:r>
            <a:endParaRPr lang="cs-CZ" sz="3200" dirty="0"/>
          </a:p>
        </p:txBody>
      </p:sp>
      <p:sp>
        <p:nvSpPr>
          <p:cNvPr id="21509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6D96E9-9BDF-4731-8095-65B9EEA4D5A6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s-CZ" smtClean="0">
              <a:cs typeface="Arial" charset="0"/>
            </a:endParaRP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</p:nvPr>
        </p:nvGraphicFramePr>
        <p:xfrm>
          <a:off x="457200" y="1643063"/>
          <a:ext cx="8229600" cy="4882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858000" cy="1143000"/>
          </a:xfrm>
        </p:spPr>
        <p:txBody>
          <a:bodyPr/>
          <a:lstStyle/>
          <a:p>
            <a:pPr>
              <a:defRPr/>
            </a:pPr>
            <a:r>
              <a:rPr lang="cs-CZ" sz="2800" dirty="0" smtClean="0"/>
              <a:t>PŘEHLED ŠKOL, KTERÉ SE ZAPOJILI DO PROJEKTU - 1/4</a:t>
            </a:r>
            <a:endParaRPr lang="cs-CZ" sz="2800" dirty="0"/>
          </a:p>
        </p:txBody>
      </p:sp>
      <p:sp>
        <p:nvSpPr>
          <p:cNvPr id="1029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DF1B63-7DB5-40B8-BE14-53E67C39680B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cs-CZ" smtClean="0">
              <a:cs typeface="Arial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882294"/>
          </a:xfrm>
        </p:spPr>
        <p:txBody>
          <a:bodyPr/>
          <a:lstStyle/>
          <a:p>
            <a:r>
              <a:rPr lang="cs-CZ" sz="2600" dirty="0" smtClean="0"/>
              <a:t>Gymnázium </a:t>
            </a:r>
            <a:r>
              <a:rPr lang="cs-CZ" sz="2600" dirty="0" err="1" smtClean="0"/>
              <a:t>Hejčín</a:t>
            </a:r>
            <a:r>
              <a:rPr lang="cs-CZ" sz="2600" dirty="0" smtClean="0"/>
              <a:t>, Olomouc</a:t>
            </a:r>
          </a:p>
          <a:p>
            <a:r>
              <a:rPr lang="cs-CZ" sz="2600" dirty="0" smtClean="0"/>
              <a:t>ZŠ a MŠ, Svatoplukova 11, Olomouc</a:t>
            </a:r>
          </a:p>
          <a:p>
            <a:r>
              <a:rPr lang="pt-BR" sz="2600" dirty="0" smtClean="0"/>
              <a:t>SOŠ obchodu a služeb, </a:t>
            </a:r>
            <a:r>
              <a:rPr lang="cs-CZ" sz="2600" dirty="0" smtClean="0"/>
              <a:t>Š</a:t>
            </a:r>
            <a:r>
              <a:rPr lang="pt-BR" sz="2600" dirty="0" smtClean="0"/>
              <a:t>tursova 14, Olomouc</a:t>
            </a:r>
            <a:endParaRPr lang="cs-CZ" sz="2600" dirty="0" smtClean="0"/>
          </a:p>
          <a:p>
            <a:r>
              <a:rPr lang="cs-CZ" sz="2600" dirty="0" smtClean="0"/>
              <a:t>SŠOG Praktik s.r.o. Olomouc</a:t>
            </a:r>
          </a:p>
          <a:p>
            <a:r>
              <a:rPr lang="cs-CZ" sz="2600" dirty="0" smtClean="0"/>
              <a:t>SŠ Technická a obchodní, Kosinova, Olomouc</a:t>
            </a:r>
          </a:p>
          <a:p>
            <a:r>
              <a:rPr lang="cs-CZ" sz="2600" dirty="0" smtClean="0"/>
              <a:t>ZŠ Holečkova Olomouc</a:t>
            </a:r>
          </a:p>
          <a:p>
            <a:r>
              <a:rPr lang="cs-CZ" sz="2600" dirty="0" smtClean="0"/>
              <a:t>SOU Polytechnické, Olomouc</a:t>
            </a:r>
          </a:p>
          <a:p>
            <a:r>
              <a:rPr lang="cs-CZ" sz="2600" dirty="0" smtClean="0"/>
              <a:t>ZŠ nám. Svobody, Šternberk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800" dirty="0" smtClean="0"/>
              <a:t>PŘEHLED ŠKOL, KTERÉ SE ZAPOJILI DO PROJEKTU - 2/4</a:t>
            </a:r>
            <a:endParaRPr lang="cs-CZ" sz="2800" dirty="0"/>
          </a:p>
        </p:txBody>
      </p:sp>
      <p:sp>
        <p:nvSpPr>
          <p:cNvPr id="1029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DF1B63-7DB5-40B8-BE14-53E67C39680B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cs-CZ" smtClean="0">
              <a:cs typeface="Arial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323528" y="1643050"/>
            <a:ext cx="8280920" cy="4882294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cs-CZ" sz="2400" dirty="0" smtClean="0"/>
              <a:t>ZŠ a MŠ Jana Železného, Prostějov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ZŠ, </a:t>
            </a:r>
            <a:r>
              <a:rPr lang="cs-CZ" sz="2400" dirty="0" err="1" smtClean="0"/>
              <a:t>E.Valenty</a:t>
            </a:r>
            <a:r>
              <a:rPr lang="cs-CZ" sz="2400" dirty="0" smtClean="0"/>
              <a:t> 52, Prostějov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Gymnázium </a:t>
            </a:r>
            <a:r>
              <a:rPr lang="cs-CZ" sz="2400" dirty="0" err="1" smtClean="0"/>
              <a:t>Čajkovského</a:t>
            </a:r>
            <a:r>
              <a:rPr lang="cs-CZ" sz="2400" dirty="0" smtClean="0"/>
              <a:t>, Olomouc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ZŠ a MŠ </a:t>
            </a:r>
            <a:r>
              <a:rPr lang="cs-CZ" sz="2400" dirty="0" err="1" smtClean="0"/>
              <a:t>Melantrichova</a:t>
            </a:r>
            <a:r>
              <a:rPr lang="cs-CZ" sz="2400" dirty="0" smtClean="0"/>
              <a:t> 60, Prostějov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ART ECON-SŠ Prostějov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ZŠ Za Mlýnem 1, Přerov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ZŠ B. Němcové, Přerov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VOŠ Živnostenská, Přerov </a:t>
            </a:r>
          </a:p>
          <a:p>
            <a:pPr>
              <a:spcAft>
                <a:spcPts val="1000"/>
              </a:spcAft>
            </a:pPr>
            <a:r>
              <a:rPr lang="cs-CZ" sz="2400" dirty="0" smtClean="0"/>
              <a:t>SOSŠ Živnostenská Přerov</a:t>
            </a:r>
            <a:endParaRPr lang="cs-CZ" sz="2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SOU Potravinářské, Jeseník</a:t>
            </a:r>
          </a:p>
          <a:p>
            <a:r>
              <a:rPr lang="cs-CZ" dirty="0" smtClean="0"/>
              <a:t>ZŠ Zlaté Hory</a:t>
            </a:r>
          </a:p>
          <a:p>
            <a:r>
              <a:rPr lang="cs-CZ" dirty="0" smtClean="0"/>
              <a:t>ZŠ Fučíkova, Jeseník</a:t>
            </a:r>
          </a:p>
          <a:p>
            <a:r>
              <a:rPr lang="cs-CZ" dirty="0" smtClean="0"/>
              <a:t>ZŠ Vápenná</a:t>
            </a:r>
          </a:p>
          <a:p>
            <a:r>
              <a:rPr lang="cs-CZ" dirty="0" smtClean="0"/>
              <a:t>ZŠ Nábřežní 28/413, Jeseník</a:t>
            </a:r>
          </a:p>
          <a:p>
            <a:r>
              <a:rPr lang="cs-CZ" dirty="0" smtClean="0"/>
              <a:t>SOŠG Jeseník</a:t>
            </a:r>
          </a:p>
          <a:p>
            <a:r>
              <a:rPr lang="cs-CZ" dirty="0" smtClean="0"/>
              <a:t>SSOŠ Hranice s.r.o. </a:t>
            </a:r>
          </a:p>
          <a:p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PŘEHLED ŠKOL, KTERÉ SE ZAPOJILI DO PROJEKTU - 3/4</a:t>
            </a:r>
            <a:endParaRPr lang="cs-CZ" sz="28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03932-7B05-4346-867E-3A9E7CC2757B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ZŠ a MŠ </a:t>
            </a:r>
            <a:r>
              <a:rPr lang="cs-CZ" dirty="0" err="1" smtClean="0"/>
              <a:t>Struhovsko</a:t>
            </a:r>
            <a:r>
              <a:rPr lang="cs-CZ" dirty="0" smtClean="0"/>
              <a:t>, Hranice</a:t>
            </a:r>
          </a:p>
          <a:p>
            <a:r>
              <a:rPr lang="cs-CZ" dirty="0" smtClean="0"/>
              <a:t>ZŠ Nová Hranice</a:t>
            </a:r>
          </a:p>
          <a:p>
            <a:r>
              <a:rPr lang="cs-CZ" dirty="0" smtClean="0"/>
              <a:t>OU </a:t>
            </a:r>
            <a:r>
              <a:rPr lang="cs-CZ" dirty="0" err="1" smtClean="0"/>
              <a:t>Křenovice</a:t>
            </a:r>
            <a:r>
              <a:rPr lang="cs-CZ" dirty="0" smtClean="0"/>
              <a:t>, Kojetín</a:t>
            </a:r>
          </a:p>
          <a:p>
            <a:r>
              <a:rPr lang="cs-CZ" dirty="0" smtClean="0"/>
              <a:t>ZŠ Česká Ves</a:t>
            </a:r>
          </a:p>
          <a:p>
            <a:r>
              <a:rPr lang="cs-CZ" dirty="0" smtClean="0"/>
              <a:t>Švehlova střední škola, Prostějov</a:t>
            </a:r>
          </a:p>
          <a:p>
            <a:r>
              <a:rPr lang="cs-CZ" dirty="0" smtClean="0"/>
              <a:t>ZŠ a MŠ Olomouc Svatý Kopeček</a:t>
            </a:r>
          </a:p>
          <a:p>
            <a:r>
              <a:rPr lang="cs-CZ" dirty="0" smtClean="0"/>
              <a:t>VŠLG o.p.s. Přerov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PŘEHLED ŠKOL, KTERÉ SE ZAPOJILI DO PROJEKTU - 4/4</a:t>
            </a:r>
            <a:endParaRPr lang="cs-CZ" sz="28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03932-7B05-4346-867E-3A9E7CC2757B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HEJČÍN-04-2010 (9)-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HEJČÍN-04-2010 (18)-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Gymnázium </a:t>
            </a:r>
            <a:r>
              <a:rPr lang="cs-CZ" sz="3600" b="1" dirty="0" err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Hejčín</a:t>
            </a:r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Olomouc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PW-OL-25-10-2010 (2)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PW-OL-25-10-2010 (6)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971600" y="537321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ZŠ Svatoplukova, Olomouc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PW-OL-2-11-09 (4)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PW-ZŠ ŠTERN-21-10-2010 (14)sm.JPG"/>
          <p:cNvPicPr>
            <a:picLocks noGrp="1" noChangeAspect="1"/>
          </p:cNvPicPr>
          <p:nvPr isPhoto="1"/>
        </p:nvPicPr>
        <p:blipFill>
          <a:blip r:embed="rId3" cstate="print"/>
          <a:stretch>
            <a:fillRect/>
          </a:stretch>
        </p:blipFill>
        <p:spPr>
          <a:xfrm>
            <a:off x="4914901" y="2057400"/>
            <a:ext cx="3657598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619672" y="5445224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SOŠ Praktik Olomouc</a:t>
            </a:r>
          </a:p>
          <a:p>
            <a:endParaRPr lang="cs-CZ" sz="3600" b="1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WORD-W8-JESENÍK-11-11-2010-06.jpg"/>
          <p:cNvPicPr>
            <a:picLocks noGrp="1" noChangeAspect="1"/>
          </p:cNvPicPr>
          <p:nvPr isPhoto="1"/>
        </p:nvPicPr>
        <p:blipFill>
          <a:blip r:embed="rId3" cstate="print"/>
          <a:stretch>
            <a:fillRect/>
          </a:stretch>
        </p:blipFill>
        <p:spPr>
          <a:xfrm>
            <a:off x="3429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W-10-KŘENOVICE-12-2010 (3).jpg"/>
          <p:cNvPicPr>
            <a:picLocks noGrp="1" noChangeAspect="1"/>
          </p:cNvPicPr>
          <p:nvPr isPhoto="1"/>
        </p:nvPicPr>
        <p:blipFill>
          <a:blip r:embed="rId4" cstate="print"/>
          <a:stretch>
            <a:fillRect/>
          </a:stretch>
        </p:blipFill>
        <p:spPr>
          <a:xfrm>
            <a:off x="4691472" y="2060848"/>
            <a:ext cx="410445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157192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SŠ technická a obchodní, Kosinova, Olomouc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sah 1"/>
          <p:cNvSpPr>
            <a:spLocks noGrp="1"/>
          </p:cNvSpPr>
          <p:nvPr>
            <p:ph idx="1"/>
          </p:nvPr>
        </p:nvSpPr>
        <p:spPr>
          <a:xfrm>
            <a:off x="179388" y="1628775"/>
            <a:ext cx="8643937" cy="48831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cs-CZ" b="1" smtClean="0"/>
              <a:t>Doba realizace:</a:t>
            </a:r>
          </a:p>
          <a:p>
            <a:pPr lvl="1" eaLnBrk="1" hangingPunct="1">
              <a:spcBef>
                <a:spcPct val="0"/>
              </a:spcBef>
            </a:pPr>
            <a:r>
              <a:rPr lang="cs-CZ" smtClean="0"/>
              <a:t> 9. února 2009 - 31. července 2011</a:t>
            </a:r>
          </a:p>
          <a:p>
            <a:pPr eaLnBrk="1" hangingPunct="1">
              <a:spcBef>
                <a:spcPct val="0"/>
              </a:spcBef>
            </a:pPr>
            <a:r>
              <a:rPr lang="cs-CZ" b="1" smtClean="0"/>
              <a:t>Cíl projektu:</a:t>
            </a:r>
          </a:p>
          <a:p>
            <a:pPr lvl="1" eaLnBrk="1" hangingPunct="1">
              <a:spcBef>
                <a:spcPct val="0"/>
              </a:spcBef>
            </a:pPr>
            <a:r>
              <a:rPr lang="cs-CZ" sz="2600" smtClean="0"/>
              <a:t>Zvýšení kompetencí pedagogických pracovníků v oblasti ICT a ŽP a to v takovém rozsahu a zaměření, aby umožnila praktické využití ve výuce na základních, středních a speciálních školách a v přípravě na ni.</a:t>
            </a:r>
          </a:p>
          <a:p>
            <a:pPr lvl="1" eaLnBrk="1" hangingPunct="1">
              <a:spcBef>
                <a:spcPct val="0"/>
              </a:spcBef>
            </a:pPr>
            <a:r>
              <a:rPr lang="cs-CZ" sz="2600" smtClean="0">
                <a:solidFill>
                  <a:srgbClr val="FF0000"/>
                </a:solidFill>
              </a:rPr>
              <a:t>Celkem pro </a:t>
            </a:r>
            <a:r>
              <a:rPr lang="cs-CZ" sz="2600" b="1" smtClean="0">
                <a:solidFill>
                  <a:srgbClr val="FF0000"/>
                </a:solidFill>
              </a:rPr>
              <a:t>600</a:t>
            </a:r>
            <a:r>
              <a:rPr lang="cs-CZ" sz="2600" smtClean="0">
                <a:solidFill>
                  <a:srgbClr val="FF0000"/>
                </a:solidFill>
              </a:rPr>
              <a:t> pedagogických pracovníků</a:t>
            </a:r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2E1A96-BEE7-4C26-93A7-08B7309286EA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 smtClean="0">
              <a:cs typeface="Arial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PROJEKT QUIDO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cs-CZ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</a:rPr>
              <a:t>- zdokonalení kompetencí v oblasti ICT a ŽP u pedagogů Olomouckého kraje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WORD-ŠTERNBERK-29-04-2010 (10)-sm.jpg"/>
          <p:cNvPicPr>
            <a:picLocks noGrp="1" noChangeAspect="1"/>
          </p:cNvPicPr>
          <p:nvPr isPhoto="1"/>
        </p:nvPicPr>
        <p:blipFill>
          <a:blip r:embed="rId2" cstate="print"/>
          <a:stretch>
            <a:fillRect/>
          </a:stretch>
        </p:blipFill>
        <p:spPr>
          <a:xfrm>
            <a:off x="342900" y="2057400"/>
            <a:ext cx="4114799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WORD-SOU ŠTURS-OL-10-05-2010 (4)-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SOU </a:t>
            </a:r>
            <a:r>
              <a:rPr lang="cs-CZ" sz="3600" b="1" dirty="0" err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Štursova</a:t>
            </a:r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Olomouc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PW-ZŠ ŠTERN-21-10-2010 (5)sm.JPG"/>
          <p:cNvPicPr>
            <a:picLocks noGrp="1" noChangeAspect="1"/>
          </p:cNvPicPr>
          <p:nvPr isPhoto="1"/>
        </p:nvPicPr>
        <p:blipFill>
          <a:blip r:embed="rId2" cstate="print"/>
          <a:stretch>
            <a:fillRect/>
          </a:stretch>
        </p:blipFill>
        <p:spPr>
          <a:xfrm>
            <a:off x="3429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PW-9-ZŠ ŽELEZNÉHO PV-02-11-2010-02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22920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ZŠ Jana Železného, Prostějov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HEJČÍN-04-2010 (4)-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WORD-ŠTERNBERK-29-04-2010 (3)-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ZŠ Šternberk, Nám. Svobody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JE-WORD-SOU POTR-28-04-2010 (4)-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2638"/>
            <a:ext cx="4114800" cy="2752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JE-WORD-SOU POTR-28-04-2010 (6)-sm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SOU Potravinářské Jeseník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EXCEL-E-7-SZŠ-11-2010 (2)sm.JPG"/>
          <p:cNvPicPr>
            <a:picLocks noGrp="1" noChangeAspect="1"/>
          </p:cNvPicPr>
          <p:nvPr isPhoto="1"/>
        </p:nvPicPr>
        <p:blipFill>
          <a:blip r:embed="rId2" cstate="print"/>
          <a:stretch>
            <a:fillRect/>
          </a:stretch>
        </p:blipFill>
        <p:spPr>
          <a:xfrm>
            <a:off x="3429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EXCEL-E9-JESENÍK-10-2010-02sm.jpg"/>
          <p:cNvPicPr>
            <a:picLocks noGrp="1" noChangeAspect="1"/>
          </p:cNvPicPr>
          <p:nvPr isPhoto="1"/>
        </p:nvPicPr>
        <p:blipFill>
          <a:blip r:embed="rId3" cstate="print"/>
          <a:stretch>
            <a:fillRect/>
          </a:stretch>
        </p:blipFill>
        <p:spPr>
          <a:xfrm>
            <a:off x="46863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ZŠ Česká Ves, Jeseník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PW-9-ZŠ ŽELEZNÉHO PV-02-11-2010-09sm.jpg"/>
          <p:cNvPicPr>
            <a:picLocks noGrp="1" noChangeAspect="1"/>
          </p:cNvPicPr>
          <p:nvPr isPhoto="1"/>
        </p:nvPicPr>
        <p:blipFill>
          <a:blip r:embed="rId2" cstate="print"/>
          <a:stretch>
            <a:fillRect/>
          </a:stretch>
        </p:blipFill>
        <p:spPr>
          <a:xfrm>
            <a:off x="342900" y="2057700"/>
            <a:ext cx="4114800" cy="274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PW-13-SŠ ODĚVNÍ PV-10-2010-04sm.jpg"/>
          <p:cNvPicPr>
            <a:picLocks noGrp="1" noChangeAspect="1"/>
          </p:cNvPicPr>
          <p:nvPr isPhoto="1"/>
        </p:nvPicPr>
        <p:blipFill>
          <a:blip r:embed="rId3" cstate="print"/>
          <a:stretch>
            <a:fillRect/>
          </a:stretch>
        </p:blipFill>
        <p:spPr>
          <a:xfrm>
            <a:off x="46863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SŠOŠ Hranice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EXCEL-E4-ZŠ NOVÁ-10-2010-001sm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7400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EXCEL-E-5-SOU ŠTURSOVA-12-2010-06sm.jpg"/>
          <p:cNvPicPr>
            <a:picLocks noGrp="1" noChangeAspect="1"/>
          </p:cNvPicPr>
          <p:nvPr isPhoto="1"/>
        </p:nvPicPr>
        <p:blipFill>
          <a:blip r:embed="rId3" cstate="print"/>
          <a:stretch>
            <a:fillRect/>
          </a:stretch>
        </p:blipFill>
        <p:spPr>
          <a:xfrm>
            <a:off x="4686300" y="2057400"/>
            <a:ext cx="41148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907704" y="544522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ZŠ Nová, Hranice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Q-ŽP-1-PV-04-2011 (11)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2055813"/>
            <a:ext cx="4114800" cy="2744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ek 2" descr="Q-EXCEL-VŠLG-PŘEROV-10-2010-05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2049463"/>
            <a:ext cx="4114800" cy="2757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FOTO Z REALIZACE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54452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VŠLG Přerov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7B404-33B6-4A2B-B98B-03FEBB96550C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216024" y="2492896"/>
            <a:ext cx="8748464" cy="32400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3200" b="1" dirty="0" smtClean="0">
                <a:solidFill>
                  <a:srgbClr val="227A8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kumimoji="0" lang="cs-CZ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7A8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nformace</a:t>
            </a: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7A8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o projektu najdete</a:t>
            </a:r>
            <a:r>
              <a:rPr kumimoji="0" lang="cs-CZ" sz="3200" b="1" i="0" u="none" strike="noStrike" kern="1200" cap="none" spc="0" normalizeH="0" noProof="0" dirty="0" smtClean="0">
                <a:ln>
                  <a:noFill/>
                </a:ln>
                <a:solidFill>
                  <a:srgbClr val="227A8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na: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3600" b="1" baseline="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www.CENTRUM-</a:t>
            </a:r>
            <a:r>
              <a:rPr lang="cs-CZ" sz="3600" b="1" baseline="0" dirty="0" err="1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VZDELAVANI.cz</a:t>
            </a:r>
            <a:r>
              <a:rPr lang="cs-CZ" sz="36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3600" b="1" dirty="0" smtClean="0">
                <a:solidFill>
                  <a:srgbClr val="227A8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v sekci </a:t>
            </a:r>
            <a:r>
              <a:rPr lang="cs-CZ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Projekty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51520" y="1484784"/>
            <a:ext cx="86711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cs-CZ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DĚKUJEME VÁM ZA POZORNOST</a:t>
            </a:r>
            <a:endParaRPr lang="cs-CZ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sah 1"/>
          <p:cNvSpPr>
            <a:spLocks noGrp="1"/>
          </p:cNvSpPr>
          <p:nvPr>
            <p:ph idx="1"/>
          </p:nvPr>
        </p:nvSpPr>
        <p:spPr>
          <a:xfrm>
            <a:off x="142875" y="1928813"/>
            <a:ext cx="9786938" cy="43640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cs-CZ" b="1" smtClean="0"/>
              <a:t>Realizátor projektu:</a:t>
            </a:r>
            <a:endParaRPr lang="cs-CZ" smtClean="0"/>
          </a:p>
          <a:p>
            <a:pPr lvl="1" eaLnBrk="1" hangingPunct="1">
              <a:spcBef>
                <a:spcPct val="0"/>
              </a:spcBef>
            </a:pPr>
            <a:r>
              <a:rPr lang="cs-CZ" sz="2400" b="1" smtClean="0">
                <a:solidFill>
                  <a:srgbClr val="39639D"/>
                </a:solidFill>
              </a:rPr>
              <a:t>Počítačová služba s.r.o., Olomouc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 3" pitchFamily="18" charset="2"/>
              <a:buNone/>
            </a:pPr>
            <a:endParaRPr lang="cs-CZ" sz="800" b="1" smtClean="0"/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cs-CZ" b="1" smtClean="0"/>
              <a:t>Partneři projektu:</a:t>
            </a:r>
            <a:endParaRPr lang="cs-CZ" smtClean="0"/>
          </a:p>
          <a:p>
            <a:pPr lvl="1" eaLnBrk="1" hangingPunct="1">
              <a:spcBef>
                <a:spcPct val="0"/>
              </a:spcBef>
            </a:pPr>
            <a:r>
              <a:rPr lang="cs-CZ" sz="2400" b="1" smtClean="0">
                <a:solidFill>
                  <a:srgbClr val="39639D"/>
                </a:solidFill>
              </a:rPr>
              <a:t>Vysoká škola logistiky, o.p.s.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</a:pPr>
            <a:r>
              <a:rPr lang="cs-CZ" sz="2400" b="1" smtClean="0">
                <a:solidFill>
                  <a:srgbClr val="39639D"/>
                </a:solidFill>
              </a:rPr>
              <a:t>Soukromá střední odborná škola Hranice, s.r.o. 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</a:pPr>
            <a:endParaRPr lang="cs-CZ" b="1" smtClean="0">
              <a:solidFill>
                <a:srgbClr val="39639D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Realizátor a partneři projektu</a:t>
            </a:r>
          </a:p>
        </p:txBody>
      </p:sp>
      <p:sp>
        <p:nvSpPr>
          <p:cNvPr id="17413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393E4D-0067-43BE-B4A2-432E485E8227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 smtClean="0"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sah 1"/>
          <p:cNvSpPr>
            <a:spLocks noGrp="1"/>
          </p:cNvSpPr>
          <p:nvPr>
            <p:ph idx="1"/>
          </p:nvPr>
        </p:nvSpPr>
        <p:spPr>
          <a:xfrm>
            <a:off x="468313" y="1628800"/>
            <a:ext cx="8675687" cy="47386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s-CZ" sz="2700" dirty="0" smtClean="0"/>
              <a:t>Projekt QUIDO byl spolufinancován z Evropského sociálního fondu a rozpočtu ČR.</a:t>
            </a:r>
          </a:p>
          <a:p>
            <a:pPr>
              <a:spcBef>
                <a:spcPct val="0"/>
              </a:spcBef>
            </a:pPr>
            <a:r>
              <a:rPr lang="cs-CZ" sz="2700" dirty="0" smtClean="0"/>
              <a:t>V únoru 2009 započal analýzou potřeb cílové skupiny.</a:t>
            </a:r>
          </a:p>
          <a:p>
            <a:pPr>
              <a:spcBef>
                <a:spcPct val="0"/>
              </a:spcBef>
            </a:pPr>
            <a:r>
              <a:rPr lang="cs-CZ" sz="2700" dirty="0" smtClean="0"/>
              <a:t>V průběhu letních měsíců byly postupně vyvinuty studijní materiály pro pilotní školení </a:t>
            </a:r>
          </a:p>
          <a:p>
            <a:pPr>
              <a:spcBef>
                <a:spcPct val="0"/>
              </a:spcBef>
            </a:pPr>
            <a:r>
              <a:rPr lang="cs-CZ" sz="2700" dirty="0" smtClean="0"/>
              <a:t>Byl spuštěn E-</a:t>
            </a:r>
            <a:r>
              <a:rPr lang="cs-CZ" sz="2700" dirty="0" err="1" smtClean="0"/>
              <a:t>learningový</a:t>
            </a:r>
            <a:r>
              <a:rPr lang="cs-CZ" sz="2700" dirty="0" smtClean="0"/>
              <a:t> portál,který nabízel účastníkům školení mimo jiné možnost, zpracování výukových úkolů odkudkoli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CO BYLO ZREALIZOVÁNO</a:t>
            </a:r>
            <a:endParaRPr lang="cs-CZ" sz="3200" dirty="0"/>
          </a:p>
        </p:txBody>
      </p:sp>
      <p:sp>
        <p:nvSpPr>
          <p:cNvPr id="14341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C7F643-8708-4E25-AB2C-48FAFF425508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 smtClean="0"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sah 1"/>
          <p:cNvSpPr>
            <a:spLocks noGrp="1"/>
          </p:cNvSpPr>
          <p:nvPr>
            <p:ph idx="1"/>
          </p:nvPr>
        </p:nvSpPr>
        <p:spPr>
          <a:xfrm>
            <a:off x="285750" y="1628775"/>
            <a:ext cx="8572500" cy="436403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cs-CZ" dirty="0" smtClean="0"/>
              <a:t>Bylo akreditováno celkem 10 modulů DVPP MŠMT ČR – </a:t>
            </a:r>
            <a:r>
              <a:rPr lang="cs-CZ" dirty="0" smtClean="0">
                <a:solidFill>
                  <a:srgbClr val="FF0000"/>
                </a:solidFill>
              </a:rPr>
              <a:t>úspěšní absolventi kurzů získali platné Osvědčení DVPP</a:t>
            </a:r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cs-CZ" sz="1100" dirty="0" smtClean="0"/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cs-CZ" dirty="0" smtClean="0"/>
              <a:t>Z toho:</a:t>
            </a:r>
          </a:p>
          <a:p>
            <a:pPr lvl="1" eaLnBrk="1" hangingPunct="1">
              <a:spcBef>
                <a:spcPct val="0"/>
              </a:spcBef>
            </a:pPr>
            <a:r>
              <a:rPr lang="cs-CZ" sz="2400" dirty="0" smtClean="0"/>
              <a:t>9 modulů bylo zaměřeno na práci s výpočetní technikou a programy MS Office 2007 a dalšími programy (</a:t>
            </a:r>
            <a:r>
              <a:rPr lang="cs-CZ" sz="2400" dirty="0" err="1" smtClean="0"/>
              <a:t>Zoner</a:t>
            </a:r>
            <a:r>
              <a:rPr lang="cs-CZ" sz="2400" dirty="0" smtClean="0"/>
              <a:t> </a:t>
            </a:r>
            <a:r>
              <a:rPr lang="cs-CZ" sz="2400" dirty="0" err="1" smtClean="0"/>
              <a:t>Photostudio</a:t>
            </a:r>
            <a:r>
              <a:rPr lang="cs-CZ" sz="2400" dirty="0" smtClean="0"/>
              <a:t> 12, … )</a:t>
            </a:r>
          </a:p>
          <a:p>
            <a:pPr lvl="1" eaLnBrk="1" hangingPunct="1">
              <a:spcBef>
                <a:spcPct val="0"/>
              </a:spcBef>
            </a:pPr>
            <a:r>
              <a:rPr lang="cs-CZ" sz="2400" dirty="0" smtClean="0"/>
              <a:t>1 modul byl zaměřen na oblast životního prostředí</a:t>
            </a:r>
          </a:p>
          <a:p>
            <a:pPr eaLnBrk="1" hangingPunct="1">
              <a:spcBef>
                <a:spcPct val="0"/>
              </a:spcBef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CO BYLO REALIZOVÁNO</a:t>
            </a:r>
            <a:endParaRPr lang="cs-CZ" dirty="0"/>
          </a:p>
        </p:txBody>
      </p:sp>
      <p:sp>
        <p:nvSpPr>
          <p:cNvPr id="18437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0A485C-D9F1-4EB6-A2E2-1A30F400D63C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cs-CZ" smtClean="0"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sah 1"/>
          <p:cNvSpPr>
            <a:spLocks noGrp="1"/>
          </p:cNvSpPr>
          <p:nvPr>
            <p:ph idx="1"/>
          </p:nvPr>
        </p:nvSpPr>
        <p:spPr>
          <a:xfrm>
            <a:off x="428625" y="1628800"/>
            <a:ext cx="8247831" cy="4364038"/>
          </a:xfrm>
        </p:spPr>
        <p:txBody>
          <a:bodyPr/>
          <a:lstStyle/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Textový editor MS WORD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Tabulkový editor MS EXCEL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Tvorba prezentací v MS </a:t>
            </a:r>
            <a:r>
              <a:rPr lang="cs-CZ" sz="2100" dirty="0" err="1" smtClean="0"/>
              <a:t>Powerpoint</a:t>
            </a:r>
            <a:r>
              <a:rPr lang="cs-CZ" sz="2100" dirty="0" smtClean="0"/>
              <a:t> a jejich využití ve výuce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Tvorba webu (učitelské stránky)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Grafika - práce s fotografií (</a:t>
            </a:r>
            <a:r>
              <a:rPr lang="cs-CZ" sz="2100" dirty="0" err="1" smtClean="0"/>
              <a:t>Zoner</a:t>
            </a:r>
            <a:r>
              <a:rPr lang="cs-CZ" sz="2100" dirty="0" smtClean="0"/>
              <a:t> </a:t>
            </a:r>
            <a:r>
              <a:rPr lang="cs-CZ" sz="2100" dirty="0" err="1" smtClean="0"/>
              <a:t>Photostudio</a:t>
            </a:r>
            <a:r>
              <a:rPr lang="cs-CZ" sz="2100" dirty="0" smtClean="0"/>
              <a:t> 12)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Pokročilá práce s internetem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Příprava na zkoušky mezinárodního certifikátu ECDL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Seznámení s e-</a:t>
            </a:r>
            <a:r>
              <a:rPr lang="cs-CZ" sz="2100" dirty="0" err="1" smtClean="0"/>
              <a:t>learningem</a:t>
            </a:r>
            <a:r>
              <a:rPr lang="cs-CZ" sz="2100" dirty="0" smtClean="0"/>
              <a:t> a jeho využití ve výuce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ICT v práci ředitele školy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r>
              <a:rPr lang="cs-CZ" sz="2100" dirty="0" smtClean="0"/>
              <a:t>ŽP - ekologická rizika</a:t>
            </a:r>
          </a:p>
          <a:p>
            <a:pPr marL="565150" indent="-457200" eaLnBrk="1" hangingPunct="1">
              <a:spcBef>
                <a:spcPct val="0"/>
              </a:spcBef>
              <a:spcAft>
                <a:spcPts val="600"/>
              </a:spcAft>
              <a:buFont typeface="Lucida Sans Unicode" pitchFamily="34" charset="0"/>
              <a:buAutoNum type="arabicPeriod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858000" cy="1143000"/>
          </a:xfrm>
        </p:spPr>
        <p:txBody>
          <a:bodyPr/>
          <a:lstStyle/>
          <a:p>
            <a:pPr eaLnBrk="1" hangingPunct="1"/>
            <a:r>
              <a:rPr lang="cs-CZ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PŘEHLED MODULŮ</a:t>
            </a:r>
          </a:p>
        </p:txBody>
      </p:sp>
      <p:sp>
        <p:nvSpPr>
          <p:cNvPr id="19461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F70593-89CF-4242-999C-AEF85DF529FB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cs-CZ" smtClean="0"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801063"/>
            <a:ext cx="8229600" cy="4364241"/>
          </a:xfrm>
        </p:spPr>
        <p:txBody>
          <a:bodyPr/>
          <a:lstStyle/>
          <a:p>
            <a:pPr lvl="0"/>
            <a:r>
              <a:rPr lang="cs-CZ" dirty="0" smtClean="0"/>
              <a:t>Každý ICT modul á 40 hodin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(25 </a:t>
            </a:r>
            <a:r>
              <a:rPr lang="cs-CZ" dirty="0" smtClean="0"/>
              <a:t>hod prezenční formy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 smtClean="0"/>
              <a:t>15hod e-</a:t>
            </a:r>
            <a:r>
              <a:rPr lang="cs-CZ" dirty="0" err="1" smtClean="0"/>
              <a:t>learningovou</a:t>
            </a:r>
            <a:r>
              <a:rPr lang="cs-CZ" dirty="0" smtClean="0"/>
              <a:t> formou) </a:t>
            </a:r>
          </a:p>
          <a:p>
            <a:r>
              <a:rPr lang="cs-CZ" dirty="0" smtClean="0"/>
              <a:t>Účastníci školení získali tištěné učebnice</a:t>
            </a:r>
          </a:p>
          <a:p>
            <a:r>
              <a:rPr lang="cs-CZ" dirty="0" smtClean="0"/>
              <a:t>Každý úspěšný účastník získal certifikát dokládající absolvování kurzu</a:t>
            </a:r>
          </a:p>
          <a:p>
            <a:r>
              <a:rPr lang="cs-CZ" dirty="0" smtClean="0"/>
              <a:t>Do projektu se zapojilo </a:t>
            </a:r>
            <a:r>
              <a:rPr lang="cs-CZ" dirty="0" smtClean="0">
                <a:solidFill>
                  <a:srgbClr val="FF0000"/>
                </a:solidFill>
              </a:rPr>
              <a:t>31 </a:t>
            </a:r>
            <a:r>
              <a:rPr lang="cs-CZ" dirty="0" smtClean="0"/>
              <a:t>škol </a:t>
            </a:r>
          </a:p>
          <a:p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DALŠÍ INFORMACE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03932-7B05-4346-867E-3A9E7CC2757B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  <p:transition spd="med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získané zpětné vazby byly kurzy ze strany pedagogů hodnoceny velmi kladně</a:t>
            </a:r>
          </a:p>
          <a:p>
            <a:r>
              <a:rPr lang="cs-CZ" dirty="0" smtClean="0"/>
              <a:t>Většina se vyjádřila, že školení pro ně bylo přínosné a získané informace nadále v praxi využijí při výuce a přípravě na ni</a:t>
            </a:r>
          </a:p>
          <a:p>
            <a:r>
              <a:rPr lang="cs-CZ" dirty="0" smtClean="0"/>
              <a:t>Sdílení zkušeností bylo o to bohatší, když se sešli v jednom kurzu pedagogové z více typů škol a společně se jim dařilo nalézt i nové nápady pro výuku.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Zpětná vazba účastníků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03932-7B05-4346-867E-3A9E7CC2757B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79388" y="1773238"/>
          <a:ext cx="8784972" cy="4505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40360"/>
                <a:gridCol w="1080120"/>
                <a:gridCol w="792088"/>
                <a:gridCol w="936104"/>
                <a:gridCol w="936104"/>
                <a:gridCol w="864096"/>
                <a:gridCol w="9361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Typ</a:t>
                      </a:r>
                      <a:r>
                        <a:rPr lang="cs-CZ" sz="1100" baseline="0" dirty="0" smtClean="0"/>
                        <a:t> kurzu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Počet </a:t>
                      </a:r>
                      <a:r>
                        <a:rPr lang="cs-CZ" sz="1100" dirty="0" err="1" smtClean="0"/>
                        <a:t>nastoup</a:t>
                      </a:r>
                      <a:r>
                        <a:rPr lang="cs-CZ" sz="1100" dirty="0" smtClean="0"/>
                        <a:t>.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Z toho muži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Z toho ženy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Počet úspěšných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Z toho muži</a:t>
                      </a:r>
                      <a:endParaRPr lang="cs-CZ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 dirty="0" smtClean="0"/>
                        <a:t>Z toho ženy</a:t>
                      </a:r>
                      <a:endParaRPr lang="cs-CZ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MS EXCEL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b="1" kern="1200" dirty="0" smtClean="0"/>
                        <a:t>125</a:t>
                      </a:r>
                      <a:endParaRPr kumimoji="0" lang="cs-CZ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kern="1200" dirty="0" smtClean="0"/>
                        <a:t>15</a:t>
                      </a:r>
                      <a:endParaRPr kumimoji="0"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kern="1200" dirty="0" smtClean="0"/>
                        <a:t>110</a:t>
                      </a:r>
                      <a:endParaRPr kumimoji="0"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b="1" kern="1200" dirty="0" smtClean="0"/>
                        <a:t>120</a:t>
                      </a:r>
                      <a:endParaRPr kumimoji="0" lang="cs-CZ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kern="1200" dirty="0" smtClean="0"/>
                        <a:t>14</a:t>
                      </a:r>
                      <a:endParaRPr kumimoji="0"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1400" kern="1200" dirty="0" smtClean="0"/>
                        <a:t>106</a:t>
                      </a:r>
                      <a:endParaRPr kumimoji="0"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PRÁCE S GRAFIKOU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81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9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72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80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8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72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MS POWERPOINT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240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39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201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/>
                        <a:t>230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34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196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POKROČILÁ</a:t>
                      </a:r>
                      <a:r>
                        <a:rPr lang="cs-CZ" sz="1400" baseline="0" dirty="0" smtClean="0"/>
                        <a:t> PRÁCE S INTERNETEM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6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PŘÍPRAVA NA ECDL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12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12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TVORBA WEBU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37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11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26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33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10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23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MS WORD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175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27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148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171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26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145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ICT PRO ŘEDITELE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5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1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5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/>
                        <a:t>4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1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ŽIVOTNÍ PROSTŘEDÍ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/>
                        <a:t>10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/>
                        <a:t>10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/>
                        <a:t>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PRÁCE S E-LEARNINGEM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cs-CZ" sz="1400" b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cs-CZ" sz="1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cs-CZ" sz="1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cs-CZ" sz="1400" b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cs-CZ" sz="1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cs-CZ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cs-CZ" sz="1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solidFill>
                            <a:schemeClr val="bg1"/>
                          </a:solidFill>
                        </a:rPr>
                        <a:t>CELKEM</a:t>
                      </a:r>
                      <a:endParaRPr lang="cs-CZ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693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116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577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669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107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562</a:t>
                      </a:r>
                      <a:endParaRPr lang="cs-CZ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78613" cy="1143000"/>
          </a:xfrm>
        </p:spPr>
        <p:txBody>
          <a:bodyPr/>
          <a:lstStyle/>
          <a:p>
            <a:r>
              <a:rPr lang="cs-CZ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PŘEHLED REALIZOVANÝCH KURZŮ</a:t>
            </a:r>
          </a:p>
        </p:txBody>
      </p:sp>
      <p:sp>
        <p:nvSpPr>
          <p:cNvPr id="20590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E7124A-F9BD-414D-9DA8-35BA07613D5B}" type="slidenum">
              <a:rPr lang="cs-CZ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s-CZ" smtClean="0"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987</TotalTime>
  <Words>893</Words>
  <Application>Microsoft Office PowerPoint</Application>
  <PresentationFormat>Předvádění na obrazovce (4:3)</PresentationFormat>
  <Paragraphs>235</Paragraphs>
  <Slides>28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29" baseType="lpstr">
      <vt:lpstr>Shluk</vt:lpstr>
      <vt:lpstr>Projekt QUIDO – Zdokonalení kompetencí v ICT a ŽP u pedagogů v Olomouckém kraji</vt:lpstr>
      <vt:lpstr>PROJEKT QUIDO - zdokonalení kompetencí v oblasti ICT a ŽP u pedagogů Olomouckého kraje</vt:lpstr>
      <vt:lpstr>Realizátor a partneři projektu</vt:lpstr>
      <vt:lpstr>CO BYLO ZREALIZOVÁNO</vt:lpstr>
      <vt:lpstr>CO BYLO REALIZOVÁNO</vt:lpstr>
      <vt:lpstr>PŘEHLED MODULŮ</vt:lpstr>
      <vt:lpstr> DALŠÍ INFORMACE</vt:lpstr>
      <vt:lpstr>Zpětná vazba účastníků</vt:lpstr>
      <vt:lpstr>PŘEHLED REALIZOVANÝCH KURZŮ</vt:lpstr>
      <vt:lpstr>ÚSPĚŠNOST KURZŮ</vt:lpstr>
      <vt:lpstr>Porovnání počtu nastoupených a úspěšných účastníků </vt:lpstr>
      <vt:lpstr>PŘEHLED ŠKOL, KTERÉ SE ZAPOJILI DO PROJEKTU - 1/4</vt:lpstr>
      <vt:lpstr>PŘEHLED ŠKOL, KTERÉ SE ZAPOJILI DO PROJEKTU - 2/4</vt:lpstr>
      <vt:lpstr>PŘEHLED ŠKOL, KTERÉ SE ZAPOJILI DO PROJEKTU - 3/4</vt:lpstr>
      <vt:lpstr>PŘEHLED ŠKOL, KTERÉ SE ZAPOJILI DO PROJEKTU - 4/4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FOTO Z REALIZACE</vt:lpstr>
      <vt:lpstr>Snímek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Lenka Podmolíková</dc:creator>
  <cp:lastModifiedBy>Ing. Lenka Podmolíková</cp:lastModifiedBy>
  <cp:revision>136</cp:revision>
  <dcterms:created xsi:type="dcterms:W3CDTF">2009-08-11T15:01:23Z</dcterms:created>
  <dcterms:modified xsi:type="dcterms:W3CDTF">2011-11-29T13:12:41Z</dcterms:modified>
</cp:coreProperties>
</file>