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11"/>
  </p:notesMasterIdLst>
  <p:sldIdLst>
    <p:sldId id="256" r:id="rId5"/>
    <p:sldId id="257" r:id="rId6"/>
    <p:sldId id="259" r:id="rId7"/>
    <p:sldId id="258" r:id="rId8"/>
    <p:sldId id="260" r:id="rId9"/>
    <p:sldId id="261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54" autoAdjust="0"/>
    <p:restoredTop sz="89277" autoAdjust="0"/>
  </p:normalViewPr>
  <p:slideViewPr>
    <p:cSldViewPr>
      <p:cViewPr varScale="1">
        <p:scale>
          <a:sx n="121" d="100"/>
          <a:sy n="121" d="100"/>
        </p:scale>
        <p:origin x="1738" y="91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tableStyles" Target="tableStyle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3B485-81AF-4CDB-9C01-BD96489CE8C1}" type="datetimeFigureOut">
              <a:rPr lang="en-US" smtClean="0"/>
              <a:t>11/8/2023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6875B07-7B32-4C01-A8D7-BD825825E3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45333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otes Placeholder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6575" y="503238"/>
            <a:ext cx="3140075" cy="2354262"/>
          </a:xfr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otes Placeholder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6575" y="503238"/>
            <a:ext cx="3140075" cy="2354262"/>
          </a:xfrm>
        </p:spPr>
      </p:sp>
    </p:spTree>
    <p:extLst>
      <p:ext uri="{BB962C8B-B14F-4D97-AF65-F5344CB8AC3E}">
        <p14:creationId xmlns:p14="http://schemas.microsoft.com/office/powerpoint/2010/main" val="37588103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otes Placeholder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6575" y="503238"/>
            <a:ext cx="3140075" cy="2354262"/>
          </a:xfrm>
        </p:spPr>
      </p:sp>
    </p:spTree>
    <p:extLst>
      <p:ext uri="{BB962C8B-B14F-4D97-AF65-F5344CB8AC3E}">
        <p14:creationId xmlns:p14="http://schemas.microsoft.com/office/powerpoint/2010/main" val="130605622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otes Placeholder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6575" y="503238"/>
            <a:ext cx="3140075" cy="2354262"/>
          </a:xfrm>
        </p:spPr>
      </p:sp>
    </p:spTree>
    <p:extLst>
      <p:ext uri="{BB962C8B-B14F-4D97-AF65-F5344CB8AC3E}">
        <p14:creationId xmlns:p14="http://schemas.microsoft.com/office/powerpoint/2010/main" val="77112048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otes Placeholder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6575" y="503238"/>
            <a:ext cx="3140075" cy="2354262"/>
          </a:xfrm>
        </p:spPr>
      </p:sp>
    </p:spTree>
    <p:extLst>
      <p:ext uri="{BB962C8B-B14F-4D97-AF65-F5344CB8AC3E}">
        <p14:creationId xmlns:p14="http://schemas.microsoft.com/office/powerpoint/2010/main" val="185134263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Notes Placeholder 8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400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/>
          </p:nvPr>
        </p:nvSpPr>
        <p:spPr>
          <a:xfrm>
            <a:off x="536575" y="503238"/>
            <a:ext cx="3140075" cy="2354262"/>
          </a:xfrm>
        </p:spPr>
      </p:sp>
    </p:spTree>
    <p:extLst>
      <p:ext uri="{BB962C8B-B14F-4D97-AF65-F5344CB8AC3E}">
        <p14:creationId xmlns:p14="http://schemas.microsoft.com/office/powerpoint/2010/main" val="3802691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/>
              <a:t>Kliknutím můžete upravit styl předlohy.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1BEC73-49AA-45BC-B16C-50B32D0D6DD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11/8/2023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82040C-D3B1-42F1-A452-9128C48DC3A7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/>
              <a:t>Kliknutím lze upravit styl.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/>
              <a:t>Po kliknutí můžete upravovat styly textu v předloze.</a:t>
            </a:r>
          </a:p>
          <a:p>
            <a:pPr lvl="1"/>
            <a:r>
              <a:rPr lang="cs-CZ"/>
              <a:t>Druhá úroveň</a:t>
            </a:r>
          </a:p>
          <a:p>
            <a:pPr lvl="2"/>
            <a:r>
              <a:rPr lang="cs-CZ"/>
              <a:t>Třetí úroveň</a:t>
            </a:r>
          </a:p>
          <a:p>
            <a:pPr lvl="3"/>
            <a:r>
              <a:rPr lang="cs-CZ"/>
              <a:t>Čtvrtá úroveň</a:t>
            </a:r>
          </a:p>
          <a:p>
            <a:pPr lvl="4"/>
            <a:r>
              <a:rPr lang="cs-CZ"/>
              <a:t>Pátá úroveň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1BEC73-49AA-45BC-B16C-50B32D0D6DD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/>
              <a:t>11/8/2023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82040C-D3B1-42F1-A452-9128C48DC3A7}" type="slidenum">
              <a:rPr lang="en-US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9054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>
    <p:fad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gjs.cz/skolni-poradenske-pracoviste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10000">
              <a:schemeClr val="bg1">
                <a:lumMod val="95000"/>
              </a:schemeClr>
            </a:gs>
            <a:gs pos="99000">
              <a:schemeClr val="bg1">
                <a:lumMod val="65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876437" y="0"/>
            <a:ext cx="7560840" cy="2768797"/>
          </a:xfrm>
          <a:prstGeom prst="rect">
            <a:avLst/>
          </a:prstGeom>
          <a:effectLst>
            <a:reflection blurRad="6350" stA="50000" endA="300" endPos="55000" dir="5400000" sy="-100000" algn="bl" rotWithShape="0"/>
          </a:effectLst>
        </p:spPr>
      </p:pic>
      <p:sp>
        <p:nvSpPr>
          <p:cNvPr id="7" name="TextBox 6"/>
          <p:cNvSpPr txBox="1"/>
          <p:nvPr/>
        </p:nvSpPr>
        <p:spPr>
          <a:xfrm>
            <a:off x="111041" y="2492896"/>
            <a:ext cx="8352928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cs-CZ" sz="4200" spc="100" dirty="0">
                <a:solidFill>
                  <a:srgbClr val="C00000">
                    <a:alpha val="88000"/>
                  </a:srgbClr>
                </a:solidFill>
                <a:effectLst>
                  <a:reflection blurRad="6350" stA="60000" endA="900" endPos="58000" dir="5400000" sy="-100000" algn="bl" rotWithShape="0"/>
                </a:effectLst>
                <a:latin typeface="Impact" pitchFamily="34" charset="0"/>
              </a:rPr>
              <a:t>Gymnázium Jakuba Škody Přerov</a:t>
            </a:r>
          </a:p>
        </p:txBody>
      </p:sp>
      <p:sp>
        <p:nvSpPr>
          <p:cNvPr id="2" name="TextovéPole 1">
            <a:extLst>
              <a:ext uri="{FF2B5EF4-FFF2-40B4-BE49-F238E27FC236}">
                <a16:creationId xmlns:a16="http://schemas.microsoft.com/office/drawing/2014/main" id="{058B52E5-58D9-4F94-B3D5-E5FEFE70D481}"/>
              </a:ext>
            </a:extLst>
          </p:cNvPr>
          <p:cNvSpPr txBox="1"/>
          <p:nvPr/>
        </p:nvSpPr>
        <p:spPr>
          <a:xfrm>
            <a:off x="1043608" y="4472972"/>
            <a:ext cx="7393669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latin typeface="Impact" panose="020B0806030902050204" pitchFamily="34" charset="0"/>
              </a:rPr>
              <a:t>KAP OK III				    9. listopad 2023</a:t>
            </a:r>
          </a:p>
          <a:p>
            <a:r>
              <a:rPr lang="cs-CZ" sz="3200" dirty="0">
                <a:latin typeface="Impact" panose="020B0806030902050204" pitchFamily="34" charset="0"/>
              </a:rPr>
              <a:t>Příprava přijímacího řízení na střední školy</a:t>
            </a:r>
          </a:p>
          <a:p>
            <a:endParaRPr lang="cs-CZ" sz="2800" dirty="0">
              <a:latin typeface="Impact" panose="020B0806030902050204" pitchFamily="34" charset="0"/>
            </a:endParaRPr>
          </a:p>
          <a:p>
            <a:r>
              <a:rPr lang="cs-CZ" sz="2000" dirty="0">
                <a:latin typeface="Impact" panose="020B0806030902050204" pitchFamily="34" charset="0"/>
              </a:rPr>
              <a:t>Jan Raška, ředitel GJŠ Přerov</a:t>
            </a:r>
          </a:p>
          <a:p>
            <a:endParaRPr lang="cs-CZ" dirty="0"/>
          </a:p>
        </p:txBody>
      </p:sp>
      <p:pic>
        <p:nvPicPr>
          <p:cNvPr id="6" name="Obrázek 5">
            <a:extLst>
              <a:ext uri="{FF2B5EF4-FFF2-40B4-BE49-F238E27FC236}">
                <a16:creationId xmlns:a16="http://schemas.microsoft.com/office/drawing/2014/main" id="{14E94466-34B1-46C9-8F74-CEAB7D0BD4FB}"/>
              </a:ext>
            </a:extLst>
          </p:cNvPr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3824900"/>
            <a:ext cx="1872208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735827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058B52E5-58D9-4F94-B3D5-E5FEFE70D481}"/>
              </a:ext>
            </a:extLst>
          </p:cNvPr>
          <p:cNvSpPr txBox="1"/>
          <p:nvPr/>
        </p:nvSpPr>
        <p:spPr>
          <a:xfrm>
            <a:off x="875165" y="3545792"/>
            <a:ext cx="7393669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latin typeface="Impact" panose="020B0806030902050204" pitchFamily="34" charset="0"/>
              </a:rPr>
              <a:t>14 gymnázií -  krajských</a:t>
            </a:r>
          </a:p>
          <a:p>
            <a:r>
              <a:rPr lang="cs-CZ" sz="2000" dirty="0">
                <a:latin typeface="Impact" panose="020B0806030902050204" pitchFamily="34" charset="0"/>
              </a:rPr>
              <a:t>Olomouc 3, Přerov 2, Prostějov, Šternberk, Litovel, Šumperk, Zábřeh, Jeseník, Uničov, Hranice, Kojetín</a:t>
            </a:r>
          </a:p>
          <a:p>
            <a:endParaRPr lang="cs-CZ" sz="1000" dirty="0">
              <a:latin typeface="Impact" panose="020B0806030902050204" pitchFamily="34" charset="0"/>
            </a:endParaRPr>
          </a:p>
          <a:p>
            <a:r>
              <a:rPr lang="cs-CZ" sz="2800" dirty="0">
                <a:latin typeface="Impact" panose="020B0806030902050204" pitchFamily="34" charset="0"/>
              </a:rPr>
              <a:t>3 gymnázia – obecní</a:t>
            </a:r>
          </a:p>
          <a:p>
            <a:r>
              <a:rPr lang="cs-CZ" sz="2000" dirty="0">
                <a:latin typeface="Impact" panose="020B0806030902050204" pitchFamily="34" charset="0"/>
              </a:rPr>
              <a:t>Lipník, Prostějov, Konice </a:t>
            </a:r>
          </a:p>
          <a:p>
            <a:endParaRPr lang="cs-CZ" sz="1000" dirty="0">
              <a:latin typeface="Impact" panose="020B0806030902050204" pitchFamily="34" charset="0"/>
            </a:endParaRPr>
          </a:p>
          <a:p>
            <a:r>
              <a:rPr lang="cs-CZ" sz="2800" dirty="0">
                <a:latin typeface="Impact" panose="020B0806030902050204" pitchFamily="34" charset="0"/>
              </a:rPr>
              <a:t>2 gymnázia – církevní</a:t>
            </a:r>
          </a:p>
          <a:p>
            <a:r>
              <a:rPr lang="cs-CZ" sz="2000" dirty="0">
                <a:latin typeface="Impact" panose="020B0806030902050204" pitchFamily="34" charset="0"/>
              </a:rPr>
              <a:t>Olomouc, Prostějov</a:t>
            </a:r>
          </a:p>
          <a:p>
            <a:endParaRPr lang="cs-CZ" sz="2800" dirty="0">
              <a:latin typeface="Impact" panose="020B0806030902050204" pitchFamily="34" charset="0"/>
            </a:endParaRPr>
          </a:p>
          <a:p>
            <a:endParaRPr lang="cs-CZ" sz="2000" dirty="0">
              <a:latin typeface="Impact" panose="020B0806030902050204" pitchFamily="34" charset="0"/>
            </a:endParaRPr>
          </a:p>
          <a:p>
            <a:endParaRPr lang="cs-CZ" dirty="0"/>
          </a:p>
        </p:txBody>
      </p:sp>
      <p:pic>
        <p:nvPicPr>
          <p:cNvPr id="1026" name="Picture 2" descr="Krajská budova - Olomoucký kraj">
            <a:extLst>
              <a:ext uri="{FF2B5EF4-FFF2-40B4-BE49-F238E27FC236}">
                <a16:creationId xmlns:a16="http://schemas.microsoft.com/office/drawing/2014/main" id="{F5DE75AE-518B-4674-9A31-1A8B7CC90D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49" y="-3040"/>
            <a:ext cx="4028627" cy="25649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Regionální centrum Olomouc">
            <a:extLst>
              <a:ext uri="{FF2B5EF4-FFF2-40B4-BE49-F238E27FC236}">
                <a16:creationId xmlns:a16="http://schemas.microsoft.com/office/drawing/2014/main" id="{E2013A60-01D1-4187-ABFE-6C0A5043C22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2120" y="6769"/>
            <a:ext cx="2160240" cy="3572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Olomoucký kraj">
            <a:extLst>
              <a:ext uri="{FF2B5EF4-FFF2-40B4-BE49-F238E27FC236}">
                <a16:creationId xmlns:a16="http://schemas.microsoft.com/office/drawing/2014/main" id="{0FF40093-8574-4272-A617-271BA7366A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49" y="2648583"/>
            <a:ext cx="2238375" cy="67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3213506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058B52E5-58D9-4F94-B3D5-E5FEFE70D481}"/>
              </a:ext>
            </a:extLst>
          </p:cNvPr>
          <p:cNvSpPr txBox="1"/>
          <p:nvPr/>
        </p:nvSpPr>
        <p:spPr>
          <a:xfrm>
            <a:off x="1691680" y="3750089"/>
            <a:ext cx="6226461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dirty="0">
                <a:latin typeface="Impact" panose="020B0806030902050204" pitchFamily="34" charset="0"/>
              </a:rPr>
              <a:t>Gymnázia – osmiletá, šestiletá, čtyřletá</a:t>
            </a:r>
          </a:p>
          <a:p>
            <a:endParaRPr lang="cs-CZ" sz="1000" dirty="0">
              <a:latin typeface="Impact" panose="020B0806030902050204" pitchFamily="34" charset="0"/>
            </a:endParaRPr>
          </a:p>
          <a:p>
            <a:pPr marL="342900" indent="-342900">
              <a:buFontTx/>
              <a:buChar char="-"/>
            </a:pPr>
            <a:r>
              <a:rPr lang="cs-CZ" sz="2000" dirty="0">
                <a:latin typeface="Impact" panose="020B0806030902050204" pitchFamily="34" charset="0"/>
              </a:rPr>
              <a:t>Profil studenta, jeho motivace a cíle studia.</a:t>
            </a:r>
          </a:p>
          <a:p>
            <a:pPr marL="342900" indent="-342900">
              <a:buFontTx/>
              <a:buChar char="-"/>
            </a:pPr>
            <a:r>
              <a:rPr lang="cs-CZ" sz="2000" dirty="0">
                <a:latin typeface="Impact" panose="020B0806030902050204" pitchFamily="34" charset="0"/>
              </a:rPr>
              <a:t>Všeobecné vzdělání  x  odborné vzdělání.</a:t>
            </a:r>
          </a:p>
          <a:p>
            <a:pPr marL="342900" indent="-342900">
              <a:buFontTx/>
              <a:buChar char="-"/>
            </a:pPr>
            <a:r>
              <a:rPr lang="cs-CZ" sz="2000" dirty="0">
                <a:latin typeface="Impact" panose="020B0806030902050204" pitchFamily="34" charset="0"/>
              </a:rPr>
              <a:t>Základ technického vzdělání ( patří na gymnázia? ).</a:t>
            </a:r>
          </a:p>
          <a:p>
            <a:pPr marL="342900" indent="-342900">
              <a:buFontTx/>
              <a:buChar char="-"/>
            </a:pPr>
            <a:r>
              <a:rPr lang="cs-CZ" sz="2000" dirty="0">
                <a:latin typeface="Impact" panose="020B0806030902050204" pitchFamily="34" charset="0"/>
              </a:rPr>
              <a:t>Náročnost studia a  metody vzdělávání.</a:t>
            </a:r>
          </a:p>
          <a:p>
            <a:pPr marL="342900" indent="-342900">
              <a:buFontTx/>
              <a:buChar char="-"/>
            </a:pPr>
            <a:r>
              <a:rPr lang="cs-CZ" sz="2000" dirty="0">
                <a:latin typeface="Impact" panose="020B0806030902050204" pitchFamily="34" charset="0"/>
              </a:rPr>
              <a:t>Otázky RVP ZV, RVP G a jejich jednotnost.</a:t>
            </a:r>
          </a:p>
          <a:p>
            <a:endParaRPr lang="cs-CZ" dirty="0"/>
          </a:p>
        </p:txBody>
      </p:sp>
      <p:pic>
        <p:nvPicPr>
          <p:cNvPr id="1030" name="Picture 6" descr="Olomoucký kraj">
            <a:extLst>
              <a:ext uri="{FF2B5EF4-FFF2-40B4-BE49-F238E27FC236}">
                <a16:creationId xmlns:a16="http://schemas.microsoft.com/office/drawing/2014/main" id="{0FF40093-8574-4272-A617-271BA7366A5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7849" y="2648583"/>
            <a:ext cx="2238375" cy="676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https://scontent-prg1-1.xx.fbcdn.net/v/t39.30808-6/347408065_623622283124457_5112353293644600920_n.jpg?_nc_cat=103&amp;ccb=1-7&amp;_nc_sid=5f2048&amp;_nc_ohc=l9_12zxG0QUAX_Mxv-m&amp;_nc_ht=scontent-prg1-1.xx&amp;oh=00_AfD9dkSjqOLCSLR-dfxD1bXJHueUZT7YIxqr6WJzyn5F7Q&amp;oe=654FD1BF">
            <a:extLst>
              <a:ext uri="{FF2B5EF4-FFF2-40B4-BE49-F238E27FC236}">
                <a16:creationId xmlns:a16="http://schemas.microsoft.com/office/drawing/2014/main" id="{5F7026D3-FBD4-45A1-89F0-9BE3CC5A01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0"/>
            <a:ext cx="8064897" cy="34406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21129856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058B52E5-58D9-4F94-B3D5-E5FEFE70D481}"/>
              </a:ext>
            </a:extLst>
          </p:cNvPr>
          <p:cNvSpPr txBox="1"/>
          <p:nvPr/>
        </p:nvSpPr>
        <p:spPr>
          <a:xfrm>
            <a:off x="796385" y="2565191"/>
            <a:ext cx="7393669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latin typeface="Impact" panose="020B0806030902050204" pitchFamily="34" charset="0"/>
              </a:rPr>
              <a:t>Přijímací zkoušky 2023/24</a:t>
            </a:r>
          </a:p>
          <a:p>
            <a:endParaRPr lang="cs-CZ" dirty="0">
              <a:latin typeface="Impact" panose="020B0806030902050204" pitchFamily="34" charset="0"/>
            </a:endParaRPr>
          </a:p>
          <a:p>
            <a:r>
              <a:rPr lang="cs-CZ" sz="2400" dirty="0">
                <a:latin typeface="Impact" panose="020B0806030902050204" pitchFamily="34" charset="0"/>
              </a:rPr>
              <a:t>Centrálně - 	Digitalizace administrativy</a:t>
            </a:r>
          </a:p>
          <a:p>
            <a:r>
              <a:rPr lang="cs-CZ" sz="2400" dirty="0">
                <a:latin typeface="Impact" panose="020B0806030902050204" pitchFamily="34" charset="0"/>
              </a:rPr>
              <a:t>		Jednotné přijímací zkoušky JČ, MAT</a:t>
            </a:r>
          </a:p>
          <a:p>
            <a:endParaRPr lang="cs-CZ" dirty="0">
              <a:latin typeface="Impact" panose="020B0806030902050204" pitchFamily="34" charset="0"/>
            </a:endParaRPr>
          </a:p>
          <a:p>
            <a:r>
              <a:rPr lang="cs-CZ" sz="2400" dirty="0">
                <a:latin typeface="Impact" panose="020B0806030902050204" pitchFamily="34" charset="0"/>
              </a:rPr>
              <a:t>Školy – Kritéria (snaha </a:t>
            </a:r>
            <a:r>
              <a:rPr lang="cs-CZ" sz="2400" dirty="0" err="1">
                <a:latin typeface="Impact" panose="020B0806030902050204" pitchFamily="34" charset="0"/>
              </a:rPr>
              <a:t>zřizoavtele</a:t>
            </a:r>
            <a:r>
              <a:rPr lang="cs-CZ" sz="2400" dirty="0">
                <a:latin typeface="Impact" panose="020B0806030902050204" pitchFamily="34" charset="0"/>
              </a:rPr>
              <a:t> o sjednocení) </a:t>
            </a:r>
          </a:p>
          <a:p>
            <a:r>
              <a:rPr lang="cs-CZ" sz="2400" dirty="0">
                <a:latin typeface="Impact" panose="020B0806030902050204" pitchFamily="34" charset="0"/>
              </a:rPr>
              <a:t>	 Pořadí uchazečů</a:t>
            </a:r>
          </a:p>
          <a:p>
            <a:endParaRPr lang="cs-CZ" dirty="0">
              <a:latin typeface="Impact" panose="020B0806030902050204" pitchFamily="34" charset="0"/>
            </a:endParaRPr>
          </a:p>
          <a:p>
            <a:pPr algn="r"/>
            <a:r>
              <a:rPr lang="cs-CZ" sz="2000" dirty="0">
                <a:latin typeface="Impact" panose="020B0806030902050204" pitchFamily="34" charset="0"/>
              </a:rPr>
              <a:t>Správní řízení, </a:t>
            </a:r>
            <a:br>
              <a:rPr lang="cs-CZ" sz="2000" dirty="0">
                <a:latin typeface="Impact" panose="020B0806030902050204" pitchFamily="34" charset="0"/>
              </a:rPr>
            </a:br>
            <a:r>
              <a:rPr lang="cs-CZ" sz="2000" dirty="0">
                <a:latin typeface="Impact" panose="020B0806030902050204" pitchFamily="34" charset="0"/>
              </a:rPr>
              <a:t>Propagační a školící kampaň MŠMT,</a:t>
            </a:r>
            <a:br>
              <a:rPr lang="cs-CZ" sz="2000" dirty="0">
                <a:latin typeface="Impact" panose="020B0806030902050204" pitchFamily="34" charset="0"/>
              </a:rPr>
            </a:br>
            <a:r>
              <a:rPr lang="cs-CZ" sz="2000" dirty="0">
                <a:latin typeface="Impact" panose="020B0806030902050204" pitchFamily="34" charset="0"/>
              </a:rPr>
              <a:t>Role ZŠ ( výchovní a karieroví poradci )</a:t>
            </a:r>
          </a:p>
          <a:p>
            <a:endParaRPr lang="cs-CZ" dirty="0"/>
          </a:p>
        </p:txBody>
      </p:sp>
      <p:pic>
        <p:nvPicPr>
          <p:cNvPr id="2050" name="Picture 2" descr="Ministerstvo školství, mládeže a tělovýchovy - Prague.eu">
            <a:extLst>
              <a:ext uri="{FF2B5EF4-FFF2-40B4-BE49-F238E27FC236}">
                <a16:creationId xmlns:a16="http://schemas.microsoft.com/office/drawing/2014/main" id="{B3DC7A87-1B9E-4C08-B0D6-AA0386E6528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1300" y="-11781"/>
            <a:ext cx="3851920" cy="2288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ZVV Jednotna prijimaci zkouska">
            <a:extLst>
              <a:ext uri="{FF2B5EF4-FFF2-40B4-BE49-F238E27FC236}">
                <a16:creationId xmlns:a16="http://schemas.microsoft.com/office/drawing/2014/main" id="{41F27E96-E67C-4A8E-A7BF-E6F37B9FFA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412776"/>
            <a:ext cx="3275856" cy="6881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s://sdv.msmt.cz/themes/msmt2017/images/logo-cs.png">
            <a:extLst>
              <a:ext uri="{FF2B5EF4-FFF2-40B4-BE49-F238E27FC236}">
                <a16:creationId xmlns:a16="http://schemas.microsoft.com/office/drawing/2014/main" id="{4D6F75AD-1045-4105-B384-2501327FEAA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2829" y="348457"/>
            <a:ext cx="3267075" cy="647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3462600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058B52E5-58D9-4F94-B3D5-E5FEFE70D481}"/>
              </a:ext>
            </a:extLst>
          </p:cNvPr>
          <p:cNvSpPr txBox="1"/>
          <p:nvPr/>
        </p:nvSpPr>
        <p:spPr>
          <a:xfrm>
            <a:off x="641300" y="2361987"/>
            <a:ext cx="7819132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latin typeface="Impact" panose="020B0806030902050204" pitchFamily="34" charset="0"/>
              </a:rPr>
              <a:t>Školní poradenské pracoviště</a:t>
            </a:r>
          </a:p>
          <a:p>
            <a:pPr algn="ctr"/>
            <a:r>
              <a:rPr lang="cs-CZ" sz="1600" dirty="0">
                <a:latin typeface="Impact" panose="020B0806030902050204" pitchFamily="34" charset="0"/>
                <a:hlinkClick r:id="rId3"/>
              </a:rPr>
              <a:t>https://www.gjs.cz/skolni-poradenske-pracoviste</a:t>
            </a:r>
            <a:endParaRPr lang="cs-CZ" sz="1600" dirty="0">
              <a:latin typeface="Impact" panose="020B0806030902050204" pitchFamily="34" charset="0"/>
            </a:endParaRPr>
          </a:p>
          <a:p>
            <a:pPr algn="ctr"/>
            <a:endParaRPr lang="cs-CZ" sz="1000" dirty="0">
              <a:latin typeface="Impact" panose="020B0806030902050204" pitchFamily="34" charset="0"/>
            </a:endParaRPr>
          </a:p>
          <a:p>
            <a:r>
              <a:rPr lang="cs-CZ" sz="2000" dirty="0">
                <a:latin typeface="Impact" panose="020B0806030902050204" pitchFamily="34" charset="0"/>
              </a:rPr>
              <a:t>Význam na základních a na středních školách – spolupráce</a:t>
            </a:r>
          </a:p>
          <a:p>
            <a:endParaRPr lang="cs-CZ" sz="1000" dirty="0">
              <a:latin typeface="Impact" panose="020B0806030902050204" pitchFamily="34" charset="0"/>
            </a:endParaRPr>
          </a:p>
          <a:p>
            <a:r>
              <a:rPr lang="cs-CZ" sz="2400" dirty="0">
                <a:latin typeface="Impact" panose="020B0806030902050204" pitchFamily="34" charset="0"/>
              </a:rPr>
              <a:t>Výchovný poradce </a:t>
            </a:r>
            <a:r>
              <a:rPr lang="cs-CZ" sz="2000" dirty="0">
                <a:latin typeface="Impact" panose="020B0806030902050204" pitchFamily="34" charset="0"/>
              </a:rPr>
              <a:t>- poradenské služby žákům a rodičům.</a:t>
            </a:r>
          </a:p>
          <a:p>
            <a:endParaRPr lang="cs-CZ" sz="1000" dirty="0">
              <a:latin typeface="Impact" panose="020B0806030902050204" pitchFamily="34" charset="0"/>
            </a:endParaRPr>
          </a:p>
          <a:p>
            <a:r>
              <a:rPr lang="cs-CZ" sz="2400" dirty="0">
                <a:latin typeface="Impact" panose="020B0806030902050204" pitchFamily="34" charset="0"/>
              </a:rPr>
              <a:t>Kariérový poradce </a:t>
            </a:r>
            <a:r>
              <a:rPr lang="cs-CZ" sz="2000" dirty="0">
                <a:latin typeface="Impact" panose="020B0806030902050204" pitchFamily="34" charset="0"/>
              </a:rPr>
              <a:t>– specializace na žákovu profesní budoucnost .</a:t>
            </a:r>
          </a:p>
          <a:p>
            <a:endParaRPr lang="cs-CZ" sz="1000" dirty="0">
              <a:latin typeface="Impact" panose="020B0806030902050204" pitchFamily="34" charset="0"/>
            </a:endParaRPr>
          </a:p>
          <a:p>
            <a:r>
              <a:rPr lang="cs-CZ" sz="2400" dirty="0">
                <a:latin typeface="Impact" panose="020B0806030902050204" pitchFamily="34" charset="0"/>
              </a:rPr>
              <a:t>Školní metodik prevence</a:t>
            </a:r>
            <a:r>
              <a:rPr lang="cs-CZ" sz="2800" dirty="0">
                <a:latin typeface="Impact" panose="020B0806030902050204" pitchFamily="34" charset="0"/>
              </a:rPr>
              <a:t> </a:t>
            </a:r>
            <a:r>
              <a:rPr lang="cs-CZ" sz="2000" dirty="0">
                <a:latin typeface="Impact" panose="020B0806030902050204" pitchFamily="34" charset="0"/>
              </a:rPr>
              <a:t>– primární prevence všech rizikových jevů.</a:t>
            </a:r>
          </a:p>
          <a:p>
            <a:endParaRPr lang="cs-CZ" sz="1000" dirty="0">
              <a:latin typeface="Impact" panose="020B0806030902050204" pitchFamily="34" charset="0"/>
            </a:endParaRPr>
          </a:p>
          <a:p>
            <a:r>
              <a:rPr lang="cs-CZ" sz="2400" dirty="0">
                <a:latin typeface="Impact" panose="020B0806030902050204" pitchFamily="34" charset="0"/>
              </a:rPr>
              <a:t>Školní psycholog </a:t>
            </a:r>
            <a:r>
              <a:rPr lang="cs-CZ" sz="2000" dirty="0">
                <a:latin typeface="Impact" panose="020B0806030902050204" pitchFamily="34" charset="0"/>
              </a:rPr>
              <a:t>– růst potřebnosti specialisty.</a:t>
            </a:r>
          </a:p>
          <a:p>
            <a:endParaRPr lang="cs-CZ" sz="2000" dirty="0">
              <a:latin typeface="Impact" panose="020B0806030902050204" pitchFamily="34" charset="0"/>
            </a:endParaRPr>
          </a:p>
          <a:p>
            <a:pPr algn="ctr"/>
            <a:r>
              <a:rPr lang="cs-CZ" sz="2800" dirty="0">
                <a:latin typeface="Impact" panose="020B0806030902050204" pitchFamily="34" charset="0"/>
              </a:rPr>
              <a:t>Nutná znalost odborné problematiky!</a:t>
            </a:r>
          </a:p>
          <a:p>
            <a:endParaRPr lang="cs-CZ" dirty="0"/>
          </a:p>
        </p:txBody>
      </p:sp>
      <p:pic>
        <p:nvPicPr>
          <p:cNvPr id="4" name="Obrázek 3" descr="Obsah obrázku venku, mrak, budova, obloha&#10;&#10;Popis byl vytvořen automaticky">
            <a:extLst>
              <a:ext uri="{FF2B5EF4-FFF2-40B4-BE49-F238E27FC236}">
                <a16:creationId xmlns:a16="http://schemas.microsoft.com/office/drawing/2014/main" id="{0A265742-0D63-4D7E-2868-F2372E559FB4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 flipH="1" flipV="1">
            <a:off x="323527" y="0"/>
            <a:ext cx="4104457" cy="2132856"/>
          </a:xfrm>
          <a:prstGeom prst="rect">
            <a:avLst/>
          </a:prstGeom>
        </p:spPr>
      </p:pic>
      <p:pic>
        <p:nvPicPr>
          <p:cNvPr id="6" name="Obrázek 5" descr="Obsah obrázku oblečení, osoba, Lidská tvář, muž&#10;&#10;Popis byl vytvořen automaticky">
            <a:extLst>
              <a:ext uri="{FF2B5EF4-FFF2-40B4-BE49-F238E27FC236}">
                <a16:creationId xmlns:a16="http://schemas.microsoft.com/office/drawing/2014/main" id="{586736B9-708E-D8BC-F165-7B3D362CF7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6016" y="-1"/>
            <a:ext cx="3672408" cy="21328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02935688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>
            <a:extLst>
              <a:ext uri="{FF2B5EF4-FFF2-40B4-BE49-F238E27FC236}">
                <a16:creationId xmlns:a16="http://schemas.microsoft.com/office/drawing/2014/main" id="{058B52E5-58D9-4F94-B3D5-E5FEFE70D481}"/>
              </a:ext>
            </a:extLst>
          </p:cNvPr>
          <p:cNvSpPr txBox="1"/>
          <p:nvPr/>
        </p:nvSpPr>
        <p:spPr>
          <a:xfrm>
            <a:off x="683568" y="4149080"/>
            <a:ext cx="7531100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2800" dirty="0">
                <a:latin typeface="Impact" panose="020B0806030902050204" pitchFamily="34" charset="0"/>
              </a:rPr>
              <a:t>Děkuji za pozornost</a:t>
            </a:r>
            <a:br>
              <a:rPr lang="cs-CZ" sz="2800" dirty="0">
                <a:latin typeface="Impact" panose="020B0806030902050204" pitchFamily="34" charset="0"/>
              </a:rPr>
            </a:br>
            <a:r>
              <a:rPr lang="cs-CZ" sz="2800" dirty="0">
                <a:latin typeface="Impact" panose="020B0806030902050204" pitchFamily="34" charset="0"/>
              </a:rPr>
              <a:t> a spolupráci při směřování žáků v jejich budoucím uplatnění nejen pro osobní spokojenost,</a:t>
            </a:r>
            <a:br>
              <a:rPr lang="cs-CZ" sz="2800" dirty="0">
                <a:latin typeface="Impact" panose="020B0806030902050204" pitchFamily="34" charset="0"/>
              </a:rPr>
            </a:br>
            <a:r>
              <a:rPr lang="cs-CZ" sz="2800" dirty="0">
                <a:latin typeface="Impact" panose="020B0806030902050204" pitchFamily="34" charset="0"/>
              </a:rPr>
              <a:t> ale i pro prospěšnost společnosti.</a:t>
            </a:r>
          </a:p>
          <a:p>
            <a:pPr algn="ctr"/>
            <a:endParaRPr lang="cs-CZ" dirty="0"/>
          </a:p>
        </p:txBody>
      </p:sp>
      <p:pic>
        <p:nvPicPr>
          <p:cNvPr id="5" name="Obrázek 4" descr="Obsah obrázku venku, mrak, obloha, budova&#10;&#10;Popis byl vytvořen automaticky">
            <a:extLst>
              <a:ext uri="{FF2B5EF4-FFF2-40B4-BE49-F238E27FC236}">
                <a16:creationId xmlns:a16="http://schemas.microsoft.com/office/drawing/2014/main" id="{E342D97D-5234-2768-5EE7-2A8F5BC45E1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3568" y="-1"/>
            <a:ext cx="7632848" cy="3860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7511849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3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TemplateFile" ma:contentTypeID="0x010100AC6DD24B17643A43B5911557F59D23340400899CD97D2199F748BA22A48D93649A64" ma:contentTypeVersion="58" ma:contentTypeDescription="Create a new document." ma:contentTypeScope="" ma:versionID="cb85242d804791fa63a999220e43a0bf">
  <xsd:schema xmlns:xsd="http://www.w3.org/2001/XMLSchema" xmlns:xs="http://www.w3.org/2001/XMLSchema" xmlns:p="http://schemas.microsoft.com/office/2006/metadata/properties" xmlns:ns2="4eb71313-1cf6-4961-b6ce-0c29fc5284b9" targetNamespace="http://schemas.microsoft.com/office/2006/metadata/properties" ma:root="true" ma:fieldsID="2e13631c6b34a2889e7ce7c8f1efd12b" ns2:_="">
    <xsd:import namespace="4eb71313-1cf6-4961-b6ce-0c29fc5284b9"/>
    <xsd:element name="properties">
      <xsd:complexType>
        <xsd:sequence>
          <xsd:element name="documentManagement">
            <xsd:complexType>
              <xsd:all>
                <xsd:element ref="ns2:AcquiredFrom" minOccurs="0"/>
                <xsd:element ref="ns2:UACurrentWords" minOccurs="0"/>
                <xsd:element ref="ns2:TPApplication" minOccurs="0"/>
                <xsd:element ref="ns2:ApprovalLog" minOccurs="0"/>
                <xsd:element ref="ns2:ApprovalStatus" minOccurs="0"/>
                <xsd:element ref="ns2:AssetStart" minOccurs="0"/>
                <xsd:element ref="ns2:AssetExpire" minOccurs="0"/>
                <xsd:element ref="ns2:AssetId" minOccurs="0"/>
                <xsd:element ref="ns2:IsSearchable" minOccurs="0"/>
                <xsd:element ref="ns2:AssetType" minOccurs="0"/>
                <xsd:element ref="ns2:APAuthor" minOccurs="0"/>
                <xsd:element ref="ns2:BlockPublish" minOccurs="0"/>
                <xsd:element ref="ns2:BugNumber" minOccurs="0"/>
                <xsd:element ref="ns2:CampaignTagsTaxHTField0" minOccurs="0"/>
                <xsd:element ref="ns2:TPClientViewer" minOccurs="0"/>
                <xsd:element ref="ns2:ClipArtFilename" minOccurs="0"/>
                <xsd:element ref="ns2:TPCommandLine" minOccurs="0"/>
                <xsd:element ref="ns2:TPComponent" minOccurs="0"/>
                <xsd:element ref="ns2:ContentItem" minOccurs="0"/>
                <xsd:element ref="ns2:CrawlForDependencies" minOccurs="0"/>
                <xsd:element ref="ns2:CSXHash" minOccurs="0"/>
                <xsd:element ref="ns2:CSXSubmissionMarket" minOccurs="0"/>
                <xsd:element ref="ns2:CSXUpdate" minOccurs="0"/>
                <xsd:element ref="ns2:IntlLangReviewDate" minOccurs="0"/>
                <xsd:element ref="ns2:IsDeleted" minOccurs="0"/>
                <xsd:element ref="ns2:APDescription" minOccurs="0"/>
                <xsd:element ref="ns2:DirectSourceMarket" minOccurs="0"/>
                <xsd:element ref="ns2:Downloads" minOccurs="0"/>
                <xsd:element ref="ns2:DSATActionTaken" minOccurs="0"/>
                <xsd:element ref="ns2:APEditor" minOccurs="0"/>
                <xsd:element ref="ns2:EditorialStatus" minOccurs="0"/>
                <xsd:element ref="ns2:EditorialTags" minOccurs="0"/>
                <xsd:element ref="ns2:TPExecutable" minOccurs="0"/>
                <xsd:element ref="ns2:FeatureTagsTaxHTField0" minOccurs="0"/>
                <xsd:element ref="ns2:TPFriendlyName" minOccurs="0"/>
                <xsd:element ref="ns2:FriendlyTitle" minOccurs="0"/>
                <xsd:element ref="ns2:PrimaryImageGen" minOccurs="0"/>
                <xsd:element ref="ns2:HandoffToMSDN" minOccurs="0"/>
                <xsd:element ref="ns2:InProjectListLookup" minOccurs="0"/>
                <xsd:element ref="ns2:TPInstallLocation" minOccurs="0"/>
                <xsd:element ref="ns2:InternalTagsTaxHTField0" minOccurs="0"/>
                <xsd:element ref="ns2:IntlLangReview" minOccurs="0"/>
                <xsd:element ref="ns2:IntlLangReviewer" minOccurs="0"/>
                <xsd:element ref="ns2:MarketSpecific" minOccurs="0"/>
                <xsd:element ref="ns2:LastCompleteVersionLookup" minOccurs="0"/>
                <xsd:element ref="ns2:LastHandOff" minOccurs="0"/>
                <xsd:element ref="ns2:LastModifiedDateTime" minOccurs="0"/>
                <xsd:element ref="ns2:LastPreviewErrorLookup" minOccurs="0"/>
                <xsd:element ref="ns2:LastPreviewResultLookup" minOccurs="0"/>
                <xsd:element ref="ns2:LastPreviewAttemptDateLookup" minOccurs="0"/>
                <xsd:element ref="ns2:LastPreviewedByLookup" minOccurs="0"/>
                <xsd:element ref="ns2:LastPreviewTimeLookup" minOccurs="0"/>
                <xsd:element ref="ns2:LastPreviewVersionLookup" minOccurs="0"/>
                <xsd:element ref="ns2:LastPublishErrorLookup" minOccurs="0"/>
                <xsd:element ref="ns2:LastPublishResultLookup" minOccurs="0"/>
                <xsd:element ref="ns2:LastPublishAttemptDateLookup" minOccurs="0"/>
                <xsd:element ref="ns2:LastPublishedByLookup" minOccurs="0"/>
                <xsd:element ref="ns2:LastPublishTimeLookup" minOccurs="0"/>
                <xsd:element ref="ns2:LastPublishVersionLookup" minOccurs="0"/>
                <xsd:element ref="ns2:TPLaunchHelpLinkType" minOccurs="0"/>
                <xsd:element ref="ns2:LegacyData" minOccurs="0"/>
                <xsd:element ref="ns2:TPLaunchHelpLink" minOccurs="0"/>
                <xsd:element ref="ns2:LocComments" minOccurs="0"/>
                <xsd:element ref="ns2:LocLastLocAttemptVersionLookup" minOccurs="0"/>
                <xsd:element ref="ns2:LocLastLocAttemptVersionTypeLookup" minOccurs="0"/>
                <xsd:element ref="ns2:LocManualTestRequired" minOccurs="0"/>
                <xsd:element ref="ns2:LocMarketGroupTiers2" minOccurs="0"/>
                <xsd:element ref="ns2:LocNewPublishedVersionLookup" minOccurs="0"/>
                <xsd:element ref="ns2:LocOverallHandbackStatusLookup" minOccurs="0"/>
                <xsd:element ref="ns2:LocOverallLocStatusLookup" minOccurs="0"/>
                <xsd:element ref="ns2:LocOverallPreviewStatusLookup" minOccurs="0"/>
                <xsd:element ref="ns2:LocOverallPublishStatusLookup" minOccurs="0"/>
                <xsd:element ref="ns2:IntlLocPriority" minOccurs="0"/>
                <xsd:element ref="ns2:LocProcessedForHandoffsLookup" minOccurs="0"/>
                <xsd:element ref="ns2:LocProcessedForMarketsLookup" minOccurs="0"/>
                <xsd:element ref="ns2:LocPublishedDependentAssetsLookup" minOccurs="0"/>
                <xsd:element ref="ns2:LocPublishedLinkedAssetsLookup" minOccurs="0"/>
                <xsd:element ref="ns2:LocRecommendedHandoff" minOccurs="0"/>
                <xsd:element ref="ns2:LocalizationTagsTaxHTField0" minOccurs="0"/>
                <xsd:element ref="ns2:MachineTranslated" minOccurs="0"/>
                <xsd:element ref="ns2:Manager" minOccurs="0"/>
                <xsd:element ref="ns2:Markets" minOccurs="0"/>
                <xsd:element ref="ns2:Milestone" minOccurs="0"/>
                <xsd:element ref="ns2:TPNamespace" minOccurs="0"/>
                <xsd:element ref="ns2:NumericId" minOccurs="0"/>
                <xsd:element ref="ns2:NumOfRatingsLookup" minOccurs="0"/>
                <xsd:element ref="ns2:OOCacheId" minOccurs="0"/>
                <xsd:element ref="ns2:OpenTemplate" minOccurs="0"/>
                <xsd:element ref="ns2:OriginAsset" minOccurs="0"/>
                <xsd:element ref="ns2:OriginalRelease" minOccurs="0"/>
                <xsd:element ref="ns2:OriginalSourceMarket" minOccurs="0"/>
                <xsd:element ref="ns2:OutputCachingOn" minOccurs="0"/>
                <xsd:element ref="ns2:ParentAssetId" minOccurs="0"/>
                <xsd:element ref="ns2:PlannedPubDate" minOccurs="0"/>
                <xsd:element ref="ns2:PolicheckWords" minOccurs="0"/>
                <xsd:element ref="ns2:BusinessGroup" minOccurs="0"/>
                <xsd:element ref="ns2:UAProjectedTotalWords" minOccurs="0"/>
                <xsd:element ref="ns2:Provider" minOccurs="0"/>
                <xsd:element ref="ns2:Providers" minOccurs="0"/>
                <xsd:element ref="ns2:PublishStatusLookup" minOccurs="0"/>
                <xsd:element ref="ns2:PublishTargets" minOccurs="0"/>
                <xsd:element ref="ns2:RecommendationsModifier" minOccurs="0"/>
                <xsd:element ref="ns2:ArtSampleDocs" minOccurs="0"/>
                <xsd:element ref="ns2:ScenarioTagsTaxHTField0" minOccurs="0"/>
                <xsd:element ref="ns2:ShowIn" minOccurs="0"/>
                <xsd:element ref="ns2:SourceTitle" minOccurs="0"/>
                <xsd:element ref="ns2:CSXSubmissionDate" minOccurs="0"/>
                <xsd:element ref="ns2:SubmitterId" minOccurs="0"/>
                <xsd:element ref="ns2:TaxCatchAll" minOccurs="0"/>
                <xsd:element ref="ns2:TaxCatchAllLabel" minOccurs="0"/>
                <xsd:element ref="ns2:TemplateStatus" minOccurs="0"/>
                <xsd:element ref="ns2:TemplateTemplateType" minOccurs="0"/>
                <xsd:element ref="ns2:ThumbnailAssetId" minOccurs="0"/>
                <xsd:element ref="ns2:TimesCloned" minOccurs="0"/>
                <xsd:element ref="ns2:TrustLevel" minOccurs="0"/>
                <xsd:element ref="ns2:UALocComments" minOccurs="0"/>
                <xsd:element ref="ns2:UALocRecommendation" minOccurs="0"/>
                <xsd:element ref="ns2:UANotes" minOccurs="0"/>
                <xsd:element ref="ns2:TPAppVersion" minOccurs="0"/>
                <xsd:element ref="ns2:VoteCount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eb71313-1cf6-4961-b6ce-0c29fc5284b9" elementFormDefault="qualified">
    <xsd:import namespace="http://schemas.microsoft.com/office/2006/documentManagement/types"/>
    <xsd:import namespace="http://schemas.microsoft.com/office/infopath/2007/PartnerControls"/>
    <xsd:element name="AcquiredFrom" ma:index="1" nillable="true" ma:displayName="Acquired From" ma:default="Internal MS" ma:internalName="AcquiredFrom" ma:readOnly="false">
      <xsd:simpleType>
        <xsd:restriction base="dms:Choice">
          <xsd:enumeration value="Internal MS"/>
          <xsd:enumeration value="Community"/>
          <xsd:enumeration value="MVP"/>
          <xsd:enumeration value="Publisher"/>
          <xsd:enumeration value="Partner"/>
          <xsd:enumeration value="None"/>
        </xsd:restriction>
      </xsd:simpleType>
    </xsd:element>
    <xsd:element name="UACurrentWords" ma:index="2" nillable="true" ma:displayName="Actual Word Count" ma:default="" ma:internalName="UACurrentWords" ma:readOnly="false">
      <xsd:simpleType>
        <xsd:restriction base="dms:Unknown"/>
      </xsd:simpleType>
    </xsd:element>
    <xsd:element name="TPApplication" ma:index="3" nillable="true" ma:displayName="Application to Open Template With" ma:default="" ma:internalName="TPApplication">
      <xsd:simpleType>
        <xsd:restriction base="dms:Text"/>
      </xsd:simpleType>
    </xsd:element>
    <xsd:element name="ApprovalLog" ma:index="4" nillable="true" ma:displayName="Approval Log" ma:default="" ma:hidden="true" ma:internalName="ApprovalLog" ma:readOnly="false">
      <xsd:simpleType>
        <xsd:restriction base="dms:Note"/>
      </xsd:simpleType>
    </xsd:element>
    <xsd:element name="ApprovalStatus" ma:index="5" nillable="true" ma:displayName="Approval Status" ma:default="InProgress" ma:internalName="ApprovalStatus" ma:readOnly="false">
      <xsd:simpleType>
        <xsd:restriction base="dms:Choice">
          <xsd:enumeration value="InProgress"/>
          <xsd:enumeration value="Rejected"/>
          <xsd:enumeration value="Questionable"/>
          <xsd:enumeration value="ApprovedAutomatic"/>
          <xsd:enumeration value="ApprovedManual"/>
          <xsd:enumeration value="On Hold"/>
          <xsd:enumeration value="Needs Review"/>
          <xsd:enumeration value="A Violation"/>
          <xsd:enumeration value="Unpublished Violation"/>
        </xsd:restriction>
      </xsd:simpleType>
    </xsd:element>
    <xsd:element name="AssetStart" ma:index="6" nillable="true" ma:displayName="Asset Begin Date" ma:default="[Today]" ma:internalName="AssetStart" ma:readOnly="false">
      <xsd:simpleType>
        <xsd:restriction base="dms:DateTime"/>
      </xsd:simpleType>
    </xsd:element>
    <xsd:element name="AssetExpire" ma:index="7" nillable="true" ma:displayName="Asset End Date" ma:default="2029-01-01T00:00:00Z" ma:internalName="AssetExpire" ma:readOnly="false">
      <xsd:simpleType>
        <xsd:restriction base="dms:DateTime"/>
      </xsd:simpleType>
    </xsd:element>
    <xsd:element name="AssetId" ma:index="8" nillable="true" ma:displayName="Asset ID" ma:default="" ma:indexed="true" ma:internalName="AssetId" ma:readOnly="false">
      <xsd:simpleType>
        <xsd:restriction base="dms:Text">
          <xsd:maxLength value="255"/>
        </xsd:restriction>
      </xsd:simpleType>
    </xsd:element>
    <xsd:element name="IsSearchable" ma:index="9" nillable="true" ma:displayName="Asset Searchable?" ma:default="true" ma:internalName="IsSearchable" ma:readOnly="false">
      <xsd:simpleType>
        <xsd:restriction base="dms:Boolean"/>
      </xsd:simpleType>
    </xsd:element>
    <xsd:element name="AssetType" ma:index="10" nillable="true" ma:displayName="Asset Type" ma:default="" ma:internalName="AssetType" ma:readOnly="false">
      <xsd:simpleType>
        <xsd:restriction base="dms:Unknown"/>
      </xsd:simpleType>
    </xsd:element>
    <xsd:element name="APAuthor" ma:index="11" nillable="true" ma:displayName="Author" ma:default="" ma:list="UserInfo" ma:internalName="APAuth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BlockPublish" ma:index="12" nillable="true" ma:displayName="Block from Publishing?" ma:default="" ma:internalName="BlockPublish" ma:readOnly="false">
      <xsd:simpleType>
        <xsd:restriction base="dms:Boolean"/>
      </xsd:simpleType>
    </xsd:element>
    <xsd:element name="BugNumber" ma:index="13" nillable="true" ma:displayName="Bug Number" ma:default="" ma:internalName="BugNumber" ma:readOnly="false">
      <xsd:simpleType>
        <xsd:restriction base="dms:Text"/>
      </xsd:simpleType>
    </xsd:element>
    <xsd:element name="CampaignTagsTaxHTField0" ma:index="15" nillable="true" ma:taxonomy="true" ma:internalName="CampaignTagsTaxHTField0" ma:taxonomyFieldName="CampaignTags" ma:displayName="Campaigns" ma:readOnly="false" ma:default="" ma:fieldId="{c3f4d027-4fd8-4cc2-8b85-0841a4458da5}" ma:taxonomyMulti="true" ma:sspId="8f79753a-75d3-41f5-8ca3-40b843941b4f" ma:termSetId="ca0e50d4-faa1-44ce-961e-bb1441c60e6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ClientViewer" ma:index="16" nillable="true" ma:displayName="Client Viewer" ma:default="" ma:internalName="TPClientViewer">
      <xsd:simpleType>
        <xsd:restriction base="dms:Text"/>
      </xsd:simpleType>
    </xsd:element>
    <xsd:element name="ClipArtFilename" ma:index="17" nillable="true" ma:displayName="Clip Art Name" ma:default="" ma:internalName="ClipArtFilename" ma:readOnly="false">
      <xsd:simpleType>
        <xsd:restriction base="dms:Text"/>
      </xsd:simpleType>
    </xsd:element>
    <xsd:element name="TPCommandLine" ma:index="18" nillable="true" ma:displayName="Command Line" ma:default="" ma:internalName="TPCommandLine">
      <xsd:simpleType>
        <xsd:restriction base="dms:Text"/>
      </xsd:simpleType>
    </xsd:element>
    <xsd:element name="TPComponent" ma:index="19" nillable="true" ma:displayName="Component" ma:default="" ma:internalName="TPComponent">
      <xsd:simpleType>
        <xsd:restriction base="dms:Text"/>
      </xsd:simpleType>
    </xsd:element>
    <xsd:element name="ContentItem" ma:index="20" nillable="true" ma:displayName="Content Item" ma:default="" ma:hidden="true" ma:internalName="ContentItem" ma:readOnly="false">
      <xsd:simpleType>
        <xsd:restriction base="dms:Unknown"/>
      </xsd:simpleType>
    </xsd:element>
    <xsd:element name="CrawlForDependencies" ma:index="22" nillable="true" ma:displayName="Crawl for Dependencies?" ma:default="true" ma:internalName="CrawlForDependencies" ma:readOnly="false">
      <xsd:simpleType>
        <xsd:restriction base="dms:Boolean"/>
      </xsd:simpleType>
    </xsd:element>
    <xsd:element name="CSXHash" ma:index="25" nillable="true" ma:displayName="CSX Hash" ma:default="" ma:indexed="true" ma:internalName="CSXHash" ma:readOnly="false">
      <xsd:simpleType>
        <xsd:restriction base="dms:Text"/>
      </xsd:simpleType>
    </xsd:element>
    <xsd:element name="CSXSubmissionMarket" ma:index="26" nillable="true" ma:displayName="CSX Submission Market" ma:default="" ma:list="{5CA8D83B-96EC-4276-857B-79C0D68D41F2}" ma:internalName="CSXSubmissionMarket" ma:readOnly="false" ma:showField="MarketName" ma:web="4eb71313-1cf6-4961-b6ce-0c29fc5284b9">
      <xsd:simpleType>
        <xsd:restriction base="dms:Lookup"/>
      </xsd:simpleType>
    </xsd:element>
    <xsd:element name="CSXUpdate" ma:index="27" nillable="true" ma:displayName="CSX Updated?" ma:default="false" ma:internalName="CSXUpdate" ma:readOnly="false">
      <xsd:simpleType>
        <xsd:restriction base="dms:Boolean"/>
      </xsd:simpleType>
    </xsd:element>
    <xsd:element name="IntlLangReviewDate" ma:index="28" nillable="true" ma:displayName="Date to Complete Intl QA" ma:default="" ma:internalName="IntlLangReviewDate" ma:readOnly="false">
      <xsd:simpleType>
        <xsd:restriction base="dms:DateTime"/>
      </xsd:simpleType>
    </xsd:element>
    <xsd:element name="IsDeleted" ma:index="29" nillable="true" ma:displayName="Deleted?" ma:default="" ma:internalName="IsDeleted" ma:readOnly="false">
      <xsd:simpleType>
        <xsd:restriction base="dms:Boolean"/>
      </xsd:simpleType>
    </xsd:element>
    <xsd:element name="APDescription" ma:index="30" nillable="true" ma:displayName="Description" ma:default="" ma:internalName="APDescription" ma:readOnly="false">
      <xsd:simpleType>
        <xsd:restriction base="dms:Note"/>
      </xsd:simpleType>
    </xsd:element>
    <xsd:element name="DirectSourceMarket" ma:index="31" nillable="true" ma:displayName="Direct Source Market Group" ma:default="" ma:internalName="DirectSourceMarket" ma:readOnly="false">
      <xsd:simpleType>
        <xsd:restriction base="dms:Text"/>
      </xsd:simpleType>
    </xsd:element>
    <xsd:element name="Downloads" ma:index="32" nillable="true" ma:displayName="Downloads" ma:default="0" ma:hidden="true" ma:internalName="Downloads" ma:readOnly="false">
      <xsd:simpleType>
        <xsd:restriction base="dms:Unknown"/>
      </xsd:simpleType>
    </xsd:element>
    <xsd:element name="DSATActionTaken" ma:index="33" nillable="true" ma:displayName="DSAT Action Taken" ma:default="" ma:internalName="DSATActionTaken" ma:readOnly="false">
      <xsd:simpleType>
        <xsd:restriction base="dms:Choice">
          <xsd:enumeration value="Best Bets"/>
          <xsd:enumeration value="Expire"/>
          <xsd:enumeration value="Hide"/>
          <xsd:enumeration value="None"/>
        </xsd:restriction>
      </xsd:simpleType>
    </xsd:element>
    <xsd:element name="APEditor" ma:index="34" nillable="true" ma:displayName="Editor" ma:default="" ma:list="UserInfo" ma:internalName="APEditor" ma:readOnly="fals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EditorialStatus" ma:index="35" nillable="true" ma:displayName="Editorial Status" ma:default="" ma:internalName="EditorialStatus" ma:readOnly="false">
      <xsd:simpleType>
        <xsd:restriction base="dms:Unknown"/>
      </xsd:simpleType>
    </xsd:element>
    <xsd:element name="EditorialTags" ma:index="36" nillable="true" ma:displayName="Editorial Tags" ma:default="" ma:internalName="EditorialTags">
      <xsd:simpleType>
        <xsd:restriction base="dms:Unknown"/>
      </xsd:simpleType>
    </xsd:element>
    <xsd:element name="TPExecutable" ma:index="37" nillable="true" ma:displayName="Executable" ma:default="" ma:internalName="TPExecutable">
      <xsd:simpleType>
        <xsd:restriction base="dms:Text"/>
      </xsd:simpleType>
    </xsd:element>
    <xsd:element name="FeatureTagsTaxHTField0" ma:index="39" nillable="true" ma:taxonomy="true" ma:internalName="FeatureTagsTaxHTField0" ma:taxonomyFieldName="FeatureTags" ma:displayName="Features" ma:readOnly="false" ma:default="" ma:fieldId="{795c8547-23fd-40ca-83e8-685fb4656d05}" ma:taxonomyMulti="true" ma:sspId="8f79753a-75d3-41f5-8ca3-40b843941b4f" ma:termSetId="f1ab6845-967d-4854-a0ba-4ec07f0f811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PFriendlyName" ma:index="40" nillable="true" ma:displayName="Friendly Name" ma:default="" ma:internalName="TPFriendlyName">
      <xsd:simpleType>
        <xsd:restriction base="dms:Text"/>
      </xsd:simpleType>
    </xsd:element>
    <xsd:element name="FriendlyTitle" ma:index="41" nillable="true" ma:displayName="Friendly Title" ma:default="" ma:description="Shorter title to be used when displaying search results" ma:internalName="FriendlyTitle" ma:readOnly="false">
      <xsd:simpleType>
        <xsd:restriction base="dms:Text"/>
      </xsd:simpleType>
    </xsd:element>
    <xsd:element name="PrimaryImageGen" ma:index="42" nillable="true" ma:displayName="Generate Images?" ma:default="true" ma:internalName="PrimaryImageGen">
      <xsd:simpleType>
        <xsd:restriction base="dms:Boolean"/>
      </xsd:simpleType>
    </xsd:element>
    <xsd:element name="HandoffToMSDN" ma:index="43" nillable="true" ma:displayName="Handoff To MSDN Date" ma:default="" ma:internalName="HandoffToMSDN" ma:readOnly="false">
      <xsd:simpleType>
        <xsd:restriction base="dms:DateTime"/>
      </xsd:simpleType>
    </xsd:element>
    <xsd:element name="InProjectListLookup" ma:index="44" nillable="true" ma:displayName="InProjectListLookup" ma:list="{3E8746B6-F860-4147-B98C-956DED1CEF1C}" ma:internalName="InProjectListLookup" ma:readOnly="true" ma:showField="InProjectList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InstallLocation" ma:index="45" nillable="true" ma:displayName="Install Location" ma:default="" ma:internalName="TPInstallLocation">
      <xsd:simpleType>
        <xsd:restriction base="dms:Text"/>
      </xsd:simpleType>
    </xsd:element>
    <xsd:element name="InternalTagsTaxHTField0" ma:index="47" nillable="true" ma:taxonomy="true" ma:internalName="InternalTagsTaxHTField0" ma:taxonomyFieldName="InternalTags" ma:displayName="Internal Tags" ma:readOnly="false" ma:default="" ma:fieldId="{dd8e871c-dee9-4360-89a8-b52fc0509435}" ma:taxonomyMulti="true" ma:sspId="8f79753a-75d3-41f5-8ca3-40b843941b4f" ma:termSetId="82b6639e-f7fc-4c18-ad2d-003a6e707765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IntlLangReview" ma:index="48" nillable="true" ma:displayName="Intl Lang QA Review Required?" ma:default="" ma:internalName="IntlLangReview" ma:readOnly="false">
      <xsd:simpleType>
        <xsd:restriction base="dms:Boolean"/>
      </xsd:simpleType>
    </xsd:element>
    <xsd:element name="IntlLangReviewer" ma:index="49" nillable="true" ma:displayName="Intl Lang QA Reviewer" ma:default="" ma:internalName="IntlLangReviewer" ma:readOnly="false">
      <xsd:simpleType>
        <xsd:restriction base="dms:Text"/>
      </xsd:simpleType>
    </xsd:element>
    <xsd:element name="MarketSpecific" ma:index="50" nillable="true" ma:displayName="Is Market Specific?" ma:default="" ma:internalName="MarketSpecific" ma:readOnly="false">
      <xsd:simpleType>
        <xsd:restriction base="dms:Boolean"/>
      </xsd:simpleType>
    </xsd:element>
    <xsd:element name="LastCompleteVersionLookup" ma:index="51" nillable="true" ma:displayName="Last Complete Version Lookup" ma:default="" ma:list="{3E8746B6-F860-4147-B98C-956DED1CEF1C}" ma:internalName="LastCompleteVersionLookup" ma:readOnly="true" ma:showField="LastCompleteVersion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HandOff" ma:index="52" nillable="true" ma:displayName="Last Hand-off" ma:default="" ma:internalName="LastHandOff" ma:readOnly="false">
      <xsd:simpleType>
        <xsd:restriction base="dms:DateTime"/>
      </xsd:simpleType>
    </xsd:element>
    <xsd:element name="LastModifiedDateTime" ma:index="53" nillable="true" ma:displayName="Last Modified Date" ma:default="" ma:internalName="LastModifiedDateTime" ma:readOnly="false">
      <xsd:simpleType>
        <xsd:restriction base="dms:DateTime"/>
      </xsd:simpleType>
    </xsd:element>
    <xsd:element name="LastPreviewErrorLookup" ma:index="54" nillable="true" ma:displayName="Last Preview Attempt Error" ma:default="" ma:list="{3E8746B6-F860-4147-B98C-956DED1CEF1C}" ma:internalName="LastPreviewErrorLookup" ma:readOnly="true" ma:showField="LastPreviewError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ResultLookup" ma:index="55" nillable="true" ma:displayName="Last Preview Attempt Result" ma:default="" ma:list="{3E8746B6-F860-4147-B98C-956DED1CEF1C}" ma:internalName="LastPreviewResultLookup" ma:readOnly="true" ma:showField="LastPreviewResult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AttemptDateLookup" ma:index="56" nillable="true" ma:displayName="Last Preview Attempted On" ma:default="" ma:list="{3E8746B6-F860-4147-B98C-956DED1CEF1C}" ma:internalName="LastPreviewAttemptDateLookup" ma:readOnly="true" ma:showField="LastPreviewAttemptDate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edByLookup" ma:index="57" nillable="true" ma:displayName="Last Previewed By" ma:default="" ma:list="{3E8746B6-F860-4147-B98C-956DED1CEF1C}" ma:internalName="LastPreviewedByLookup" ma:readOnly="true" ma:showField="LastPreviewedBy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TimeLookup" ma:index="58" nillable="true" ma:displayName="Last Previewed Date" ma:default="" ma:list="{3E8746B6-F860-4147-B98C-956DED1CEF1C}" ma:internalName="LastPreviewTimeLookup" ma:readOnly="true" ma:showField="LastPreviewTime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reviewVersionLookup" ma:index="59" nillable="true" ma:displayName="Last Previewed Version" ma:default="" ma:list="{3E8746B6-F860-4147-B98C-956DED1CEF1C}" ma:internalName="LastPreviewVersionLookup" ma:readOnly="true" ma:showField="LastPreviewVersion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rrorLookup" ma:index="60" nillable="true" ma:displayName="Last Publish Attempt Error" ma:default="" ma:list="{3E8746B6-F860-4147-B98C-956DED1CEF1C}" ma:internalName="LastPublishErrorLookup" ma:readOnly="true" ma:showField="LastPublishError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ResultLookup" ma:index="61" nillable="true" ma:displayName="Last Publish Attempt Result" ma:default="" ma:list="{3E8746B6-F860-4147-B98C-956DED1CEF1C}" ma:internalName="LastPublishResultLookup" ma:readOnly="true" ma:showField="LastPublishResult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AttemptDateLookup" ma:index="62" nillable="true" ma:displayName="Last Publish Attempted On" ma:default="" ma:list="{3E8746B6-F860-4147-B98C-956DED1CEF1C}" ma:internalName="LastPublishAttemptDateLookup" ma:readOnly="true" ma:showField="LastPublishAttemptDate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edByLookup" ma:index="63" nillable="true" ma:displayName="Last Published By" ma:default="" ma:list="{3E8746B6-F860-4147-B98C-956DED1CEF1C}" ma:internalName="LastPublishedByLookup" ma:readOnly="true" ma:showField="LastPublishedBy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TimeLookup" ma:index="64" nillable="true" ma:displayName="Last Published Date" ma:default="" ma:list="{3E8746B6-F860-4147-B98C-956DED1CEF1C}" ma:internalName="LastPublishTimeLookup" ma:readOnly="true" ma:showField="LastPublishTime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LastPublishVersionLookup" ma:index="65" nillable="true" ma:displayName="Last Published Version" ma:default="" ma:list="{3E8746B6-F860-4147-B98C-956DED1CEF1C}" ma:internalName="LastPublishVersionLookup" ma:readOnly="true" ma:showField="LastPublishVersion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PLaunchHelpLinkType" ma:index="66" nillable="true" ma:displayName="Launch Help Link Type" ma:default="Template" ma:internalName="TPLaunchHelpLinkType">
      <xsd:simpleType>
        <xsd:restriction base="dms:Choice">
          <xsd:enumeration value="Template"/>
          <xsd:enumeration value="Training"/>
          <xsd:enumeration value="URL"/>
          <xsd:enumeration value="None"/>
        </xsd:restriction>
      </xsd:simpleType>
    </xsd:element>
    <xsd:element name="LegacyData" ma:index="67" nillable="true" ma:displayName="Legacy Data" ma:default="" ma:internalName="LegacyData" ma:readOnly="false">
      <xsd:simpleType>
        <xsd:restriction base="dms:Note"/>
      </xsd:simpleType>
    </xsd:element>
    <xsd:element name="TPLaunchHelpLink" ma:index="68" nillable="true" ma:displayName="Link to Launch Help Topic" ma:default="" ma:internalName="TPLaunchHelpLink">
      <xsd:simpleType>
        <xsd:restriction base="dms:Text"/>
      </xsd:simpleType>
    </xsd:element>
    <xsd:element name="LocComments" ma:index="69" nillable="true" ma:displayName="Loc Approval Comments" ma:default="" ma:internalName="LocComments" ma:readOnly="false">
      <xsd:simpleType>
        <xsd:restriction base="dms:Note"/>
      </xsd:simpleType>
    </xsd:element>
    <xsd:element name="LocLastLocAttemptVersionLookup" ma:index="70" nillable="true" ma:displayName="Loc Last Loc Attempt Version" ma:default="" ma:list="{23C0E5B4-08EA-4DE1-951E-EEC9D1148E55}" ma:internalName="LocLastLocAttemptVersionLookup" ma:readOnly="false" ma:showField="LastLocAttemptVersion" ma:web="4eb71313-1cf6-4961-b6ce-0c29fc5284b9">
      <xsd:simpleType>
        <xsd:restriction base="dms:Lookup"/>
      </xsd:simpleType>
    </xsd:element>
    <xsd:element name="LocLastLocAttemptVersionTypeLookup" ma:index="71" nillable="true" ma:displayName="Loc Last Loc Attempt Version Type" ma:default="" ma:list="{23C0E5B4-08EA-4DE1-951E-EEC9D1148E55}" ma:internalName="LocLastLocAttemptVersionTypeLookup" ma:readOnly="true" ma:showField="LastLocAttemptVersionType" ma:web="4eb71313-1cf6-4961-b6ce-0c29fc5284b9">
      <xsd:simpleType>
        <xsd:restriction base="dms:Lookup"/>
      </xsd:simpleType>
    </xsd:element>
    <xsd:element name="LocManualTestRequired" ma:index="72" nillable="true" ma:displayName="Loc Manual Test Required" ma:default="" ma:internalName="LocManualTestRequired" ma:readOnly="false">
      <xsd:simpleType>
        <xsd:restriction base="dms:Boolean"/>
      </xsd:simpleType>
    </xsd:element>
    <xsd:element name="LocMarketGroupTiers2" ma:index="73" nillable="true" ma:displayName="Loc Market Group Tiers" ma:internalName="LocMarketGroupTiers2" ma:readOnly="false">
      <xsd:simpleType>
        <xsd:restriction base="dms:Unknown"/>
      </xsd:simpleType>
    </xsd:element>
    <xsd:element name="LocNewPublishedVersionLookup" ma:index="74" nillable="true" ma:displayName="Loc New Published Version Lookup" ma:default="" ma:list="{23C0E5B4-08EA-4DE1-951E-EEC9D1148E55}" ma:internalName="LocNewPublishedVersionLookup" ma:readOnly="true" ma:showField="NewPublishedVersion" ma:web="4eb71313-1cf6-4961-b6ce-0c29fc5284b9">
      <xsd:simpleType>
        <xsd:restriction base="dms:Lookup"/>
      </xsd:simpleType>
    </xsd:element>
    <xsd:element name="LocOverallHandbackStatusLookup" ma:index="75" nillable="true" ma:displayName="Loc Overall Handback Status" ma:default="" ma:list="{23C0E5B4-08EA-4DE1-951E-EEC9D1148E55}" ma:internalName="LocOverallHandbackStatusLookup" ma:readOnly="true" ma:showField="OverallHandbackStatus" ma:web="4eb71313-1cf6-4961-b6ce-0c29fc5284b9">
      <xsd:simpleType>
        <xsd:restriction base="dms:Lookup"/>
      </xsd:simpleType>
    </xsd:element>
    <xsd:element name="LocOverallLocStatusLookup" ma:index="76" nillable="true" ma:displayName="Loc Overall Localize Status" ma:default="" ma:list="{23C0E5B4-08EA-4DE1-951E-EEC9D1148E55}" ma:internalName="LocOverallLocStatusLookup" ma:readOnly="true" ma:showField="OverallLocStatus" ma:web="4eb71313-1cf6-4961-b6ce-0c29fc5284b9">
      <xsd:simpleType>
        <xsd:restriction base="dms:Lookup"/>
      </xsd:simpleType>
    </xsd:element>
    <xsd:element name="LocOverallPreviewStatusLookup" ma:index="77" nillable="true" ma:displayName="Loc Overall Preview Status" ma:default="" ma:list="{23C0E5B4-08EA-4DE1-951E-EEC9D1148E55}" ma:internalName="LocOverallPreviewStatusLookup" ma:readOnly="true" ma:showField="OverallPreviewStatus" ma:web="4eb71313-1cf6-4961-b6ce-0c29fc5284b9">
      <xsd:simpleType>
        <xsd:restriction base="dms:Lookup"/>
      </xsd:simpleType>
    </xsd:element>
    <xsd:element name="LocOverallPublishStatusLookup" ma:index="78" nillable="true" ma:displayName="Loc Overall Publish Status" ma:default="" ma:list="{23C0E5B4-08EA-4DE1-951E-EEC9D1148E55}" ma:internalName="LocOverallPublishStatusLookup" ma:readOnly="true" ma:showField="OverallPublishStatus" ma:web="4eb71313-1cf6-4961-b6ce-0c29fc5284b9">
      <xsd:simpleType>
        <xsd:restriction base="dms:Lookup"/>
      </xsd:simpleType>
    </xsd:element>
    <xsd:element name="IntlLocPriority" ma:index="79" nillable="true" ma:displayName="Loc Priority" ma:default="" ma:internalName="IntlLocPriority" ma:readOnly="false">
      <xsd:simpleType>
        <xsd:restriction base="dms:Unknown"/>
      </xsd:simpleType>
    </xsd:element>
    <xsd:element name="LocProcessedForHandoffsLookup" ma:index="80" nillable="true" ma:displayName="Loc Processed For Handoffs" ma:default="" ma:list="{23C0E5B4-08EA-4DE1-951E-EEC9D1148E55}" ma:internalName="LocProcessedForHandoffsLookup" ma:readOnly="true" ma:showField="ProcessedForHandoffs" ma:web="4eb71313-1cf6-4961-b6ce-0c29fc5284b9">
      <xsd:simpleType>
        <xsd:restriction base="dms:Lookup"/>
      </xsd:simpleType>
    </xsd:element>
    <xsd:element name="LocProcessedForMarketsLookup" ma:index="81" nillable="true" ma:displayName="Loc Processed For Markets" ma:default="" ma:list="{23C0E5B4-08EA-4DE1-951E-EEC9D1148E55}" ma:internalName="LocProcessedForMarketsLookup" ma:readOnly="true" ma:showField="ProcessedForMarkets" ma:web="4eb71313-1cf6-4961-b6ce-0c29fc5284b9">
      <xsd:simpleType>
        <xsd:restriction base="dms:Lookup"/>
      </xsd:simpleType>
    </xsd:element>
    <xsd:element name="LocPublishedDependentAssetsLookup" ma:index="82" nillable="true" ma:displayName="Loc Published Dependent Assets" ma:default="" ma:list="{23C0E5B4-08EA-4DE1-951E-EEC9D1148E55}" ma:internalName="LocPublishedDependentAssetsLookup" ma:readOnly="true" ma:showField="PublishedDependentAssets" ma:web="4eb71313-1cf6-4961-b6ce-0c29fc5284b9">
      <xsd:simpleType>
        <xsd:restriction base="dms:Lookup"/>
      </xsd:simpleType>
    </xsd:element>
    <xsd:element name="LocPublishedLinkedAssetsLookup" ma:index="83" nillable="true" ma:displayName="Loc Published Linked Assets" ma:default="" ma:list="{23C0E5B4-08EA-4DE1-951E-EEC9D1148E55}" ma:internalName="LocPublishedLinkedAssetsLookup" ma:readOnly="true" ma:showField="PublishedLinkedAssets" ma:web="4eb71313-1cf6-4961-b6ce-0c29fc5284b9">
      <xsd:simpleType>
        <xsd:restriction base="dms:Lookup"/>
      </xsd:simpleType>
    </xsd:element>
    <xsd:element name="LocRecommendedHandoff" ma:index="84" nillable="true" ma:displayName="Loc Recommended Handoff" ma:default="" ma:indexed="true" ma:internalName="LocRecommendedHandoff" ma:readOnly="false">
      <xsd:simpleType>
        <xsd:restriction base="dms:Text"/>
      </xsd:simpleType>
    </xsd:element>
    <xsd:element name="LocalizationTagsTaxHTField0" ma:index="86" nillable="true" ma:taxonomy="true" ma:internalName="LocalizationTagsTaxHTField0" ma:taxonomyFieldName="LocalizationTags" ma:displayName="Localization Tags" ma:readOnly="false" ma:default="" ma:fieldId="{a64f61a5-8dda-4b60-92b7-5d2a1238c06b}" ma:taxonomyMulti="true" ma:sspId="8f79753a-75d3-41f5-8ca3-40b843941b4f" ma:termSetId="5b7703a5-8e8b-4b58-8b31-1cea35331da3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MachineTranslated" ma:index="87" nillable="true" ma:displayName="Machine Translated" ma:default="" ma:internalName="MachineTranslated" ma:readOnly="false">
      <xsd:simpleType>
        <xsd:restriction base="dms:Boolean"/>
      </xsd:simpleType>
    </xsd:element>
    <xsd:element name="Manager" ma:index="88" nillable="true" ma:displayName="Manager" ma:hidden="true" ma:internalName="Manager" ma:readOnly="false">
      <xsd:simpleType>
        <xsd:restriction base="dms:Text"/>
      </xsd:simpleType>
    </xsd:element>
    <xsd:element name="Markets" ma:index="89" nillable="true" ma:displayName="Markets" ma:default="" ma:description="Leave blank to show in all markets" ma:list="{5CA8D83B-96EC-4276-857B-79C0D68D41F2}" ma:internalName="Markets" ma:readOnly="false" ma:showField="MarketName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ilestone" ma:index="90" nillable="true" ma:displayName="Milestone" ma:default="" ma:internalName="Milestone" ma:readOnly="false">
      <xsd:simpleType>
        <xsd:restriction base="dms:Unknown"/>
      </xsd:simpleType>
    </xsd:element>
    <xsd:element name="TPNamespace" ma:index="93" nillable="true" ma:displayName="Namespace" ma:default="" ma:internalName="TPNamespace">
      <xsd:simpleType>
        <xsd:restriction base="dms:Text"/>
      </xsd:simpleType>
    </xsd:element>
    <xsd:element name="NumericId" ma:index="94" nillable="true" ma:displayName="Numeric ID" ma:default="" ma:indexed="true" ma:internalName="NumericId" ma:readOnly="false">
      <xsd:simpleType>
        <xsd:restriction base="dms:Number"/>
      </xsd:simpleType>
    </xsd:element>
    <xsd:element name="NumOfRatingsLookup" ma:index="95" nillable="true" ma:displayName="NumOfRatings" ma:default="" ma:list="{3E8746B6-F860-4147-B98C-956DED1CEF1C}" ma:internalName="NumOfRatingsLookup" ma:readOnly="true" ma:showField="NumOfRatings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OOCacheId" ma:index="96" nillable="true" ma:displayName="OOCacheId" ma:internalName="OOCacheId" ma:readOnly="false">
      <xsd:simpleType>
        <xsd:restriction base="dms:Text"/>
      </xsd:simpleType>
    </xsd:element>
    <xsd:element name="OpenTemplate" ma:index="97" nillable="true" ma:displayName="Open Template" ma:default="true" ma:internalName="OpenTemplate">
      <xsd:simpleType>
        <xsd:restriction base="dms:Boolean"/>
      </xsd:simpleType>
    </xsd:element>
    <xsd:element name="OriginAsset" ma:index="98" nillable="true" ma:displayName="Origin Asset" ma:default="" ma:internalName="OriginAsset" ma:readOnly="false">
      <xsd:simpleType>
        <xsd:restriction base="dms:Text"/>
      </xsd:simpleType>
    </xsd:element>
    <xsd:element name="OriginalRelease" ma:index="99" nillable="true" ma:displayName="Original Release" ma:default="15" ma:internalName="OriginalRelease" ma:readOnly="false">
      <xsd:simpleType>
        <xsd:restriction base="dms:Choice">
          <xsd:enumeration value="14"/>
          <xsd:enumeration value="15"/>
          <xsd:enumeration value="16"/>
        </xsd:restriction>
      </xsd:simpleType>
    </xsd:element>
    <xsd:element name="OriginalSourceMarket" ma:index="100" nillable="true" ma:displayName="Original Source Market Group" ma:default="" ma:internalName="OriginalSourceMarket" ma:readOnly="false">
      <xsd:simpleType>
        <xsd:restriction base="dms:Text"/>
      </xsd:simpleType>
    </xsd:element>
    <xsd:element name="OutputCachingOn" ma:index="101" nillable="true" ma:displayName="Output Caching" ma:default="true" ma:hidden="true" ma:internalName="OutputCachingOn" ma:readOnly="false">
      <xsd:simpleType>
        <xsd:restriction base="dms:Boolean"/>
      </xsd:simpleType>
    </xsd:element>
    <xsd:element name="ParentAssetId" ma:index="102" nillable="true" ma:displayName="Parent Asset Id" ma:default="" ma:internalName="ParentAssetId" ma:readOnly="false">
      <xsd:simpleType>
        <xsd:restriction base="dms:Text"/>
      </xsd:simpleType>
    </xsd:element>
    <xsd:element name="PlannedPubDate" ma:index="103" nillable="true" ma:displayName="Planned Publish Date" ma:default="" ma:indexed="true" ma:internalName="PlannedPubDate" ma:readOnly="false">
      <xsd:simpleType>
        <xsd:restriction base="dms:DateTime"/>
      </xsd:simpleType>
    </xsd:element>
    <xsd:element name="PolicheckWords" ma:index="104" nillable="true" ma:displayName="Policheck Words" ma:default="" ma:internalName="PolicheckWords" ma:readOnly="false">
      <xsd:simpleType>
        <xsd:restriction base="dms:Text"/>
      </xsd:simpleType>
    </xsd:element>
    <xsd:element name="BusinessGroup" ma:index="105" nillable="true" ma:displayName="Product Division Owner" ma:default="" ma:internalName="BusinessGroup" ma:readOnly="false">
      <xsd:simpleType>
        <xsd:restriction base="dms:Unknown"/>
      </xsd:simpleType>
    </xsd:element>
    <xsd:element name="UAProjectedTotalWords" ma:index="106" nillable="true" ma:displayName="Projected Word Count" ma:default="" ma:internalName="UAProjectedTotalWords" ma:readOnly="false">
      <xsd:simpleType>
        <xsd:restriction base="dms:Unknown"/>
      </xsd:simpleType>
    </xsd:element>
    <xsd:element name="Provider" ma:index="107" nillable="true" ma:displayName="Provider" ma:default="" ma:internalName="Provider" ma:readOnly="false">
      <xsd:simpleType>
        <xsd:restriction base="dms:Unknown"/>
      </xsd:simpleType>
    </xsd:element>
    <xsd:element name="Providers" ma:index="108" nillable="true" ma:displayName="Providers" ma:default="" ma:internalName="Providers">
      <xsd:simpleType>
        <xsd:restriction base="dms:Unknown"/>
      </xsd:simpleType>
    </xsd:element>
    <xsd:element name="PublishStatusLookup" ma:index="109" nillable="true" ma:displayName="Publish Status" ma:default="" ma:list="{3E8746B6-F860-4147-B98C-956DED1CEF1C}" ma:internalName="PublishStatusLookup" ma:readOnly="false" ma:showField="PublishStatus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PublishTargets" ma:index="110" nillable="true" ma:displayName="Publish Target" ma:default="OfficeOnlineVNext" ma:internalName="PublishTargets" ma:readOnly="false">
      <xsd:simpleType>
        <xsd:restriction base="dms:Unknown"/>
      </xsd:simpleType>
    </xsd:element>
    <xsd:element name="RecommendationsModifier" ma:index="111" nillable="true" ma:displayName="Recommendations Modifier" ma:default="" ma:internalName="RecommendationsModifier" ma:readOnly="false">
      <xsd:simpleType>
        <xsd:restriction base="dms:Number"/>
      </xsd:simpleType>
    </xsd:element>
    <xsd:element name="ArtSampleDocs" ma:index="112" nillable="true" ma:displayName="Sample Docs" ma:default="" ma:hidden="true" ma:internalName="ArtSampleDocs" ma:readOnly="false">
      <xsd:simpleType>
        <xsd:restriction base="dms:Text"/>
      </xsd:simpleType>
    </xsd:element>
    <xsd:element name="ScenarioTagsTaxHTField0" ma:index="114" nillable="true" ma:taxonomy="true" ma:internalName="ScenarioTagsTaxHTField0" ma:taxonomyFieldName="ScenarioTags" ma:displayName="Scenarios" ma:readOnly="false" ma:default="" ma:fieldId="{cb8549bf-ef8d-4a3b-b930-30a5e5f6ddcb}" ma:taxonomyMulti="true" ma:sspId="8f79753a-75d3-41f5-8ca3-40b843941b4f" ma:termSetId="4b7d5f16-e2f2-4fc0-bab3-6e8b931e57d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ShowIn" ma:index="116" nillable="true" ma:displayName="Show In" ma:default="Show everywhere" ma:internalName="ShowIn" ma:readOnly="false">
      <xsd:simpleType>
        <xsd:restriction base="dms:Choice">
          <xsd:enumeration value="Hide on web"/>
          <xsd:enumeration value="On Web no search"/>
          <xsd:enumeration value="Show everywhere"/>
          <xsd:enumeration value="Special use only"/>
        </xsd:restriction>
      </xsd:simpleType>
    </xsd:element>
    <xsd:element name="SourceTitle" ma:index="117" nillable="true" ma:displayName="Source Title" ma:default="" ma:indexed="true" ma:internalName="SourceTitle" ma:readOnly="false">
      <xsd:simpleType>
        <xsd:restriction base="dms:Text"/>
      </xsd:simpleType>
    </xsd:element>
    <xsd:element name="CSXSubmissionDate" ma:index="118" nillable="true" ma:displayName="Submission Date" ma:default="" ma:internalName="CSXSubmissionDate" ma:readOnly="false">
      <xsd:simpleType>
        <xsd:restriction base="dms:DateTime"/>
      </xsd:simpleType>
    </xsd:element>
    <xsd:element name="SubmitterId" ma:index="119" nillable="true" ma:displayName="Submitter ID" ma:default="" ma:internalName="SubmitterId" ma:readOnly="false">
      <xsd:simpleType>
        <xsd:restriction base="dms:Text"/>
      </xsd:simpleType>
    </xsd:element>
    <xsd:element name="TaxCatchAll" ma:index="120" nillable="true" ma:displayName="Taxonomy Catch All Column" ma:hidden="true" ma:list="{4e3c5e03-5af4-47a0-b7f8-ada82367dacf}" ma:internalName="TaxCatchAll" ma:showField="CatchAllData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21" nillable="true" ma:displayName="Taxonomy Catch All Column1" ma:hidden="true" ma:list="{4e3c5e03-5af4-47a0-b7f8-ada82367dacf}" ma:internalName="TaxCatchAllLabel" ma:readOnly="true" ma:showField="CatchAllDataLabel" ma:web="4eb71313-1cf6-4961-b6ce-0c29fc5284b9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emplateStatus" ma:index="122" nillable="true" ma:displayName="Template Status" ma:default="" ma:internalName="TemplateStatus">
      <xsd:simpleType>
        <xsd:restriction base="dms:Unknown"/>
      </xsd:simpleType>
    </xsd:element>
    <xsd:element name="TemplateTemplateType" ma:index="123" nillable="true" ma:displayName="Template Type" ma:default="" ma:internalName="TemplateTemplateType">
      <xsd:simpleType>
        <xsd:restriction base="dms:Unknown"/>
      </xsd:simpleType>
    </xsd:element>
    <xsd:element name="ThumbnailAssetId" ma:index="124" nillable="true" ma:displayName="Thumbnail Image Asset" ma:default="" ma:internalName="ThumbnailAssetId" ma:readOnly="false">
      <xsd:simpleType>
        <xsd:restriction base="dms:Text"/>
      </xsd:simpleType>
    </xsd:element>
    <xsd:element name="TimesCloned" ma:index="125" nillable="true" ma:displayName="Times Cloned" ma:default="" ma:internalName="TimesCloned" ma:readOnly="false">
      <xsd:simpleType>
        <xsd:restriction base="dms:Number"/>
      </xsd:simpleType>
    </xsd:element>
    <xsd:element name="TrustLevel" ma:index="127" nillable="true" ma:displayName="Trust Level" ma:default="1 Microsoft Managed Content" ma:internalName="TrustLevel" ma:readOnly="false">
      <xsd:simpleType>
        <xsd:restriction base="dms:Unknown"/>
      </xsd:simpleType>
    </xsd:element>
    <xsd:element name="UALocComments" ma:index="128" nillable="true" ma:displayName="UA Loc Comments" ma:default="" ma:internalName="UALocComments" ma:readOnly="false">
      <xsd:simpleType>
        <xsd:restriction base="dms:Note"/>
      </xsd:simpleType>
    </xsd:element>
    <xsd:element name="UALocRecommendation" ma:index="129" nillable="true" ma:displayName="UA Loc Recommendation" ma:default="Localize" ma:internalName="UALocRecommendation" ma:readOnly="false">
      <xsd:simpleType>
        <xsd:restriction base="dms:Choice">
          <xsd:enumeration value="Localize"/>
          <xsd:enumeration value="Never Localize"/>
          <xsd:enumeration value="Priority Localize"/>
        </xsd:restriction>
      </xsd:simpleType>
    </xsd:element>
    <xsd:element name="UANotes" ma:index="130" nillable="true" ma:displayName="UA Notes" ma:default="" ma:internalName="UANotes" ma:readOnly="false">
      <xsd:simpleType>
        <xsd:restriction base="dms:Note"/>
      </xsd:simpleType>
    </xsd:element>
    <xsd:element name="TPAppVersion" ma:index="131" nillable="true" ma:displayName="Version" ma:default="" ma:internalName="TPAppVersion">
      <xsd:simpleType>
        <xsd:restriction base="dms:Text"/>
      </xsd:simpleType>
    </xsd:element>
    <xsd:element name="VoteCount" ma:index="132" nillable="true" ma:displayName="Vote Count" ma:default="" ma:internalName="VoteCount" ma:readOnly="false">
      <xsd:simpleType>
        <xsd:restriction base="dms:Unknow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1" ma:displayName="Content Type"/>
        <xsd:element ref="dc:title" minOccurs="0" maxOccurs="1" ma:index="126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EditorialTags xmlns="4eb71313-1cf6-4961-b6ce-0c29fc5284b9" xsi:nil="true"/>
    <TPExecutable xmlns="4eb71313-1cf6-4961-b6ce-0c29fc5284b9" xsi:nil="true"/>
    <DirectSourceMarket xmlns="4eb71313-1cf6-4961-b6ce-0c29fc5284b9">english</DirectSourceMarket>
    <SubmitterId xmlns="4eb71313-1cf6-4961-b6ce-0c29fc5284b9" xsi:nil="true"/>
    <AssetType xmlns="4eb71313-1cf6-4961-b6ce-0c29fc5284b9" xsi:nil="true"/>
    <Milestone xmlns="4eb71313-1cf6-4961-b6ce-0c29fc5284b9" xsi:nil="true"/>
    <OriginAsset xmlns="4eb71313-1cf6-4961-b6ce-0c29fc5284b9" xsi:nil="true"/>
    <TPComponent xmlns="4eb71313-1cf6-4961-b6ce-0c29fc5284b9" xsi:nil="true"/>
    <AssetId xmlns="4eb71313-1cf6-4961-b6ce-0c29fc5284b9">TP101881400</AssetId>
    <TPFriendlyName xmlns="4eb71313-1cf6-4961-b6ce-0c29fc5284b9" xsi:nil="true"/>
    <SourceTitle xmlns="4eb71313-1cf6-4961-b6ce-0c29fc5284b9" xsi:nil="true"/>
    <TPApplication xmlns="4eb71313-1cf6-4961-b6ce-0c29fc5284b9" xsi:nil="true"/>
    <TPLaunchHelpLink xmlns="4eb71313-1cf6-4961-b6ce-0c29fc5284b9" xsi:nil="true"/>
    <OpenTemplate xmlns="4eb71313-1cf6-4961-b6ce-0c29fc5284b9">true</OpenTemplate>
    <PlannedPubDate xmlns="4eb71313-1cf6-4961-b6ce-0c29fc5284b9">2010-05-28T07:21:00+00:00</PlannedPubDate>
    <CrawlForDependencies xmlns="4eb71313-1cf6-4961-b6ce-0c29fc5284b9">false</CrawlForDependencies>
    <TrustLevel xmlns="4eb71313-1cf6-4961-b6ce-0c29fc5284b9">1 Microsoft Managed Content</TrustLevel>
    <PublishStatusLookup xmlns="4eb71313-1cf6-4961-b6ce-0c29fc5284b9">
      <Value>223360</Value>
      <Value>316559</Value>
    </PublishStatusLookup>
    <LocLastLocAttemptVersionLookup xmlns="4eb71313-1cf6-4961-b6ce-0c29fc5284b9">150043</LocLastLocAttemptVersionLookup>
    <TemplateTemplateType xmlns="4eb71313-1cf6-4961-b6ce-0c29fc5284b9">PowerPoint Presentation Template</TemplateTemplateType>
    <TPNamespace xmlns="4eb71313-1cf6-4961-b6ce-0c29fc5284b9" xsi:nil="true"/>
    <Providers xmlns="4eb71313-1cf6-4961-b6ce-0c29fc5284b9" xsi:nil="true"/>
    <Markets xmlns="4eb71313-1cf6-4961-b6ce-0c29fc5284b9"/>
    <OriginalSourceMarket xmlns="4eb71313-1cf6-4961-b6ce-0c29fc5284b9">english</OriginalSourceMarket>
    <TPInstallLocation xmlns="4eb71313-1cf6-4961-b6ce-0c29fc5284b9" xsi:nil="true"/>
    <TPAppVersion xmlns="4eb71313-1cf6-4961-b6ce-0c29fc5284b9" xsi:nil="true"/>
    <TPCommandLine xmlns="4eb71313-1cf6-4961-b6ce-0c29fc5284b9" xsi:nil="true"/>
    <APAuthor xmlns="4eb71313-1cf6-4961-b6ce-0c29fc5284b9">
      <UserInfo>
        <DisplayName/>
        <AccountId>1073741823</AccountId>
        <AccountType/>
      </UserInfo>
    </APAuthor>
    <EditorialStatus xmlns="4eb71313-1cf6-4961-b6ce-0c29fc5284b9" xsi:nil="true"/>
    <PublishTargets xmlns="4eb71313-1cf6-4961-b6ce-0c29fc5284b9">OfficeOnline</PublishTargets>
    <TPLaunchHelpLinkType xmlns="4eb71313-1cf6-4961-b6ce-0c29fc5284b9">Template</TPLaunchHelpLinkType>
    <TPClientViewer xmlns="4eb71313-1cf6-4961-b6ce-0c29fc5284b9" xsi:nil="true"/>
    <CSXHash xmlns="4eb71313-1cf6-4961-b6ce-0c29fc5284b9" xsi:nil="true"/>
    <IsDeleted xmlns="4eb71313-1cf6-4961-b6ce-0c29fc5284b9">false</IsDeleted>
    <ShowIn xmlns="4eb71313-1cf6-4961-b6ce-0c29fc5284b9">Show everywhere</ShowIn>
    <UANotes xmlns="4eb71313-1cf6-4961-b6ce-0c29fc5284b9" xsi:nil="true"/>
    <TemplateStatus xmlns="4eb71313-1cf6-4961-b6ce-0c29fc5284b9" xsi:nil="true"/>
    <Downloads xmlns="4eb71313-1cf6-4961-b6ce-0c29fc5284b9">0</Downloads>
    <UACurrentWords xmlns="4eb71313-1cf6-4961-b6ce-0c29fc5284b9" xsi:nil="true"/>
    <NumericId xmlns="4eb71313-1cf6-4961-b6ce-0c29fc5284b9" xsi:nil="true"/>
    <FeatureTagsTaxHTField0 xmlns="4eb71313-1cf6-4961-b6ce-0c29fc5284b9">
      <Terms xmlns="http://schemas.microsoft.com/office/infopath/2007/PartnerControls"/>
    </FeatureTagsTaxHTField0>
    <ApprovalStatus xmlns="4eb71313-1cf6-4961-b6ce-0c29fc5284b9">InProgress</ApprovalStatus>
    <InternalTagsTaxHTField0 xmlns="4eb71313-1cf6-4961-b6ce-0c29fc5284b9">
      <Terms xmlns="http://schemas.microsoft.com/office/infopath/2007/PartnerControls"/>
    </InternalTagsTaxHTField0>
    <OriginalRelease xmlns="4eb71313-1cf6-4961-b6ce-0c29fc5284b9">14</OriginalRelease>
    <RecommendationsModifier xmlns="4eb71313-1cf6-4961-b6ce-0c29fc5284b9" xsi:nil="true"/>
    <IntlLangReviewDate xmlns="4eb71313-1cf6-4961-b6ce-0c29fc5284b9" xsi:nil="true"/>
    <APEditor xmlns="4eb71313-1cf6-4961-b6ce-0c29fc5284b9">
      <UserInfo>
        <DisplayName/>
        <AccountId xsi:nil="true"/>
        <AccountType/>
      </UserInfo>
    </APEditor>
    <ClipArtFilename xmlns="4eb71313-1cf6-4961-b6ce-0c29fc5284b9" xsi:nil="true"/>
    <IntlLocPriority xmlns="4eb71313-1cf6-4961-b6ce-0c29fc5284b9" xsi:nil="true"/>
    <UAProjectedTotalWords xmlns="4eb71313-1cf6-4961-b6ce-0c29fc5284b9" xsi:nil="true"/>
    <Provider xmlns="4eb71313-1cf6-4961-b6ce-0c29fc5284b9" xsi:nil="true"/>
    <FriendlyTitle xmlns="4eb71313-1cf6-4961-b6ce-0c29fc5284b9" xsi:nil="true"/>
    <LocalizationTagsTaxHTField0 xmlns="4eb71313-1cf6-4961-b6ce-0c29fc5284b9">
      <Terms xmlns="http://schemas.microsoft.com/office/infopath/2007/PartnerControls"/>
    </LocalizationTagsTaxHTField0>
    <BusinessGroup xmlns="4eb71313-1cf6-4961-b6ce-0c29fc5284b9" xsi:nil="true"/>
    <TimesCloned xmlns="4eb71313-1cf6-4961-b6ce-0c29fc5284b9" xsi:nil="true"/>
    <ArtSampleDocs xmlns="4eb71313-1cf6-4961-b6ce-0c29fc5284b9" xsi:nil="true"/>
    <UALocRecommendation xmlns="4eb71313-1cf6-4961-b6ce-0c29fc5284b9">Localize</UALocRecommendation>
    <DSATActionTaken xmlns="4eb71313-1cf6-4961-b6ce-0c29fc5284b9" xsi:nil="true"/>
    <OOCacheId xmlns="4eb71313-1cf6-4961-b6ce-0c29fc5284b9" xsi:nil="true"/>
    <IntlLangReviewer xmlns="4eb71313-1cf6-4961-b6ce-0c29fc5284b9" xsi:nil="true"/>
    <CSXSubmissionDate xmlns="4eb71313-1cf6-4961-b6ce-0c29fc5284b9" xsi:nil="true"/>
    <ApprovalLog xmlns="4eb71313-1cf6-4961-b6ce-0c29fc5284b9" xsi:nil="true"/>
    <AssetStart xmlns="4eb71313-1cf6-4961-b6ce-0c29fc5284b9">2012-01-18T16:41:47+00:00</AssetStart>
    <VoteCount xmlns="4eb71313-1cf6-4961-b6ce-0c29fc5284b9" xsi:nil="true"/>
    <IntlLangReview xmlns="4eb71313-1cf6-4961-b6ce-0c29fc5284b9">false</IntlLangReview>
    <MachineTranslated xmlns="4eb71313-1cf6-4961-b6ce-0c29fc5284b9">false</MachineTranslated>
    <OutputCachingOn xmlns="4eb71313-1cf6-4961-b6ce-0c29fc5284b9">false</OutputCachingOn>
    <CSXUpdate xmlns="4eb71313-1cf6-4961-b6ce-0c29fc5284b9">false</CSXUpdate>
    <TaxCatchAll xmlns="4eb71313-1cf6-4961-b6ce-0c29fc5284b9"/>
    <BugNumber xmlns="4eb71313-1cf6-4961-b6ce-0c29fc5284b9" xsi:nil="true"/>
    <LastHandOff xmlns="4eb71313-1cf6-4961-b6ce-0c29fc5284b9" xsi:nil="true"/>
    <LastModifiedDateTime xmlns="4eb71313-1cf6-4961-b6ce-0c29fc5284b9" xsi:nil="true"/>
    <LegacyData xmlns="4eb71313-1cf6-4961-b6ce-0c29fc5284b9" xsi:nil="true"/>
    <LocComments xmlns="4eb71313-1cf6-4961-b6ce-0c29fc5284b9" xsi:nil="true"/>
    <LocManualTestRequired xmlns="4eb71313-1cf6-4961-b6ce-0c29fc5284b9">false</LocManualTestRequired>
    <ScenarioTagsTaxHTField0 xmlns="4eb71313-1cf6-4961-b6ce-0c29fc5284b9">
      <Terms xmlns="http://schemas.microsoft.com/office/infopath/2007/PartnerControls"/>
    </ScenarioTagsTaxHTField0>
    <AcquiredFrom xmlns="4eb71313-1cf6-4961-b6ce-0c29fc5284b9">Internal MS</AcquiredFrom>
    <IsSearchable xmlns="4eb71313-1cf6-4961-b6ce-0c29fc5284b9">false</IsSearchable>
    <ContentItem xmlns="4eb71313-1cf6-4961-b6ce-0c29fc5284b9" xsi:nil="true"/>
    <HandoffToMSDN xmlns="4eb71313-1cf6-4961-b6ce-0c29fc5284b9" xsi:nil="true"/>
    <UALocComments xmlns="4eb71313-1cf6-4961-b6ce-0c29fc5284b9" xsi:nil="true"/>
    <AssetExpire xmlns="4eb71313-1cf6-4961-b6ce-0c29fc5284b9">2035-01-01T00:00:00+00:00</AssetExpire>
    <CampaignTagsTaxHTField0 xmlns="4eb71313-1cf6-4961-b6ce-0c29fc5284b9">
      <Terms xmlns="http://schemas.microsoft.com/office/infopath/2007/PartnerControls"/>
    </CampaignTagsTaxHTField0>
    <PrimaryImageGen xmlns="4eb71313-1cf6-4961-b6ce-0c29fc5284b9">false</PrimaryImageGen>
    <Manager xmlns="4eb71313-1cf6-4961-b6ce-0c29fc5284b9" xsi:nil="true"/>
    <ParentAssetId xmlns="4eb71313-1cf6-4961-b6ce-0c29fc5284b9" xsi:nil="true"/>
    <PolicheckWords xmlns="4eb71313-1cf6-4961-b6ce-0c29fc5284b9" xsi:nil="true"/>
    <APDescription xmlns="4eb71313-1cf6-4961-b6ce-0c29fc5284b9" xsi:nil="true"/>
    <BlockPublish xmlns="4eb71313-1cf6-4961-b6ce-0c29fc5284b9">false</BlockPublish>
    <MarketSpecific xmlns="4eb71313-1cf6-4961-b6ce-0c29fc5284b9">false</MarketSpecific>
    <LocRecommendedHandoff xmlns="4eb71313-1cf6-4961-b6ce-0c29fc5284b9" xsi:nil="true"/>
    <CSXSubmissionMarket xmlns="4eb71313-1cf6-4961-b6ce-0c29fc5284b9" xsi:nil="true"/>
    <ThumbnailAssetId xmlns="4eb71313-1cf6-4961-b6ce-0c29fc5284b9" xsi:nil="true"/>
    <LocMarketGroupTiers2 xmlns="4eb71313-1cf6-4961-b6ce-0c29fc5284b9" xsi:nil="true"/>
  </documentManagement>
</p:properties>
</file>

<file path=customXml/item3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8B10E064-4BFC-4054-B1D6-983B5FE69032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4eb71313-1cf6-4961-b6ce-0c29fc5284b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639A318-2798-4964-A001-73130B653BD7}">
  <ds:schemaRefs>
    <ds:schemaRef ds:uri="http://schemas.microsoft.com/office/infopath/2007/PartnerControls"/>
    <ds:schemaRef ds:uri="http://schemas.openxmlformats.org/package/2006/metadata/core-properties"/>
    <ds:schemaRef ds:uri="http://www.w3.org/XML/1998/namespace"/>
    <ds:schemaRef ds:uri="http://schemas.microsoft.com/office/2006/documentManagement/types"/>
    <ds:schemaRef ds:uri="4eb71313-1cf6-4961-b6ce-0c29fc5284b9"/>
    <ds:schemaRef ds:uri="http://schemas.microsoft.com/office/2006/metadata/properties"/>
    <ds:schemaRef ds:uri="http://purl.org/dc/dcmitype/"/>
    <ds:schemaRef ds:uri="http://purl.org/dc/terms/"/>
    <ds:schemaRef ds:uri="http://purl.org/dc/elements/1.1/"/>
  </ds:schemaRefs>
</ds:datastoreItem>
</file>

<file path=customXml/itemProps3.xml><?xml version="1.0" encoding="utf-8"?>
<ds:datastoreItem xmlns:ds="http://schemas.openxmlformats.org/officeDocument/2006/customXml" ds:itemID="{5D5E9A4B-CD4D-4CC9-8065-05D5FEF7058C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Obrázek se zrcadlícím se titulkem</Template>
  <TotalTime>317</TotalTime>
  <Words>254</Words>
  <Application>Microsoft Office PowerPoint</Application>
  <PresentationFormat>Předvádění na obrazovce (4:3)</PresentationFormat>
  <Paragraphs>45</Paragraphs>
  <Slides>6</Slides>
  <Notes>6</Notes>
  <HiddenSlides>0</HiddenSlides>
  <MMClips>0</MMClips>
  <ScaleCrop>false</ScaleCrop>
  <HeadingPairs>
    <vt:vector size="6" baseType="variant">
      <vt:variant>
        <vt:lpstr>Použitá písma</vt:lpstr>
      </vt:variant>
      <vt:variant>
        <vt:i4>3</vt:i4>
      </vt:variant>
      <vt:variant>
        <vt:lpstr>Motiv</vt:lpstr>
      </vt:variant>
      <vt:variant>
        <vt:i4>1</vt:i4>
      </vt:variant>
      <vt:variant>
        <vt:lpstr>Nadpisy snímků</vt:lpstr>
      </vt:variant>
      <vt:variant>
        <vt:i4>6</vt:i4>
      </vt:variant>
    </vt:vector>
  </HeadingPairs>
  <TitlesOfParts>
    <vt:vector size="10" baseType="lpstr">
      <vt:lpstr>Arial</vt:lpstr>
      <vt:lpstr>Calibri</vt:lpstr>
      <vt:lpstr>Impact</vt:lpstr>
      <vt:lpstr>3_Office Theme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Raška Jan</dc:creator>
  <cp:lastModifiedBy>Raška Jan</cp:lastModifiedBy>
  <cp:revision>11</cp:revision>
  <dcterms:created xsi:type="dcterms:W3CDTF">2023-11-07T16:16:50Z</dcterms:created>
  <dcterms:modified xsi:type="dcterms:W3CDTF">2023-11-08T08:56:49Z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0x010100AC6DD24B17643A43B5911557F59D23340400899CD97D2199F748BA22A48D93649A64</vt:lpwstr>
  </property>
</Properties>
</file>