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8" r:id="rId2"/>
    <p:sldId id="292" r:id="rId3"/>
    <p:sldId id="293" r:id="rId4"/>
    <p:sldId id="297" r:id="rId5"/>
    <p:sldId id="298" r:id="rId6"/>
    <p:sldId id="300" r:id="rId7"/>
    <p:sldId id="296" r:id="rId8"/>
    <p:sldId id="307" r:id="rId9"/>
    <p:sldId id="308" r:id="rId10"/>
    <p:sldId id="309" r:id="rId11"/>
    <p:sldId id="295" r:id="rId12"/>
    <p:sldId id="301" r:id="rId13"/>
    <p:sldId id="302" r:id="rId14"/>
    <p:sldId id="303" r:id="rId15"/>
    <p:sldId id="304" r:id="rId16"/>
    <p:sldId id="305" r:id="rId17"/>
    <p:sldId id="306" r:id="rId18"/>
    <p:sldId id="281" r:id="rId19"/>
  </p:sldIdLst>
  <p:sldSz cx="9144000" cy="6858000" type="screen4x3"/>
  <p:notesSz cx="9926638" cy="6797675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54" autoAdjust="0"/>
    <p:restoredTop sz="86369" autoAdjust="0"/>
  </p:normalViewPr>
  <p:slideViewPr>
    <p:cSldViewPr>
      <p:cViewPr varScale="1">
        <p:scale>
          <a:sx n="99" d="100"/>
          <a:sy n="99" d="100"/>
        </p:scale>
        <p:origin x="1872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58" y="82278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02625" cy="3393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5621696" y="1"/>
            <a:ext cx="4302625" cy="3393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DC1436-6B96-46A3-B3BB-B44FBEFB10E0}" type="datetimeFigureOut">
              <a:rPr lang="cs-CZ" smtClean="0"/>
              <a:t>26.08.2021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6456094"/>
            <a:ext cx="4302625" cy="34048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5621696" y="6456094"/>
            <a:ext cx="4302625" cy="34048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B91A20-4969-43C7-92E6-AACCAA82CD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9463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02625" cy="3393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5621696" y="1"/>
            <a:ext cx="4302625" cy="3393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D4819699-4E47-46FF-AF95-EB85F21D3520}" type="datetimeFigureOut">
              <a:rPr lang="cs-CZ"/>
              <a:pPr>
                <a:defRPr/>
              </a:pPr>
              <a:t>26.08.2021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400425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 smtClean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992201" y="3228596"/>
            <a:ext cx="7942238" cy="305889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noProof="0" smtClean="0"/>
              <a:t>Kliknutím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6456094"/>
            <a:ext cx="4302625" cy="34048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5621696" y="6456094"/>
            <a:ext cx="4302625" cy="34048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EC8E1E1F-60EF-478F-B809-07B06C05E32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155307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cs-CZ" altLang="cs-CZ" dirty="0" smtClean="0"/>
          </a:p>
        </p:txBody>
      </p:sp>
      <p:sp>
        <p:nvSpPr>
          <p:cNvPr id="20484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4B7EEB0-B4F6-4921-9FDB-13A3F3B768FB}" type="slidenum">
              <a:rPr lang="cs-CZ" altLang="cs-CZ" smtClean="0"/>
              <a:pPr/>
              <a:t>1</a:t>
            </a:fld>
            <a:endParaRPr lang="cs-CZ" altLang="cs-CZ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6F007B-4588-4D74-A9EF-DF6A69045D8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B9C161-CA89-41E1-8071-3F321C5187E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546299-87A4-4B84-8065-2ACE31AA651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023CBC-3517-4283-8B8A-AE06F1848D0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8300EA-EB7E-4275-BE27-B9DA258EA3E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1BDA03-8708-41F3-AE12-8EB2B7DE731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092D40-C857-4AD5-9F6A-C8BC5DA8237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284A2F-A044-4286-8F86-44FBE84250C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F48F82-919F-451C-A7B1-2144DF7460D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8ADAE2-51E7-483B-B43E-FD18619295C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B5EC9A-0A8E-4D37-9073-0097F50DC64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styly předlohy textu.</a:t>
            </a:r>
          </a:p>
          <a:p>
            <a:pPr lvl="1"/>
            <a:r>
              <a:rPr lang="cs-CZ" altLang="cs-CZ" smtClean="0"/>
              <a:t>Druhá úroveň</a:t>
            </a:r>
          </a:p>
          <a:p>
            <a:pPr lvl="2"/>
            <a:r>
              <a:rPr lang="cs-CZ" altLang="cs-CZ" smtClean="0"/>
              <a:t>Třetí úroveň</a:t>
            </a:r>
          </a:p>
          <a:p>
            <a:pPr lvl="3"/>
            <a:r>
              <a:rPr lang="cs-CZ" altLang="cs-CZ" smtClean="0"/>
              <a:t>Čtvrtá úroveň</a:t>
            </a:r>
          </a:p>
          <a:p>
            <a:pPr lvl="4"/>
            <a:r>
              <a:rPr lang="cs-CZ" alt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CE7C92F1-FF4D-4FA4-BE56-4659EE638EF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cs-CZ" altLang="cs-CZ" dirty="0" smtClean="0"/>
              <a:t>Školení obcí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00400"/>
            <a:ext cx="6400800" cy="2438400"/>
          </a:xfrm>
        </p:spPr>
        <p:txBody>
          <a:bodyPr/>
          <a:lstStyle/>
          <a:p>
            <a:r>
              <a:rPr lang="cs-CZ" altLang="cs-CZ" dirty="0" smtClean="0"/>
              <a:t>Daňová exekuce </a:t>
            </a:r>
          </a:p>
          <a:p>
            <a:r>
              <a:rPr lang="cs-CZ" altLang="cs-CZ" dirty="0" smtClean="0"/>
              <a:t>2018</a:t>
            </a: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6F007B-4588-4D74-A9EF-DF6A69045D8A}" type="slidenum">
              <a:rPr lang="cs-CZ" smtClean="0"/>
              <a:pPr>
                <a:defRPr/>
              </a:pPr>
              <a:t>1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EP mzda a jiné příjmy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sz="1800" dirty="0" smtClean="0"/>
              <a:t>                      Čistá mzda (–) základní nepostižitelná částka</a:t>
            </a:r>
          </a:p>
          <a:p>
            <a:pPr marL="0" indent="0">
              <a:buNone/>
            </a:pPr>
            <a:r>
              <a:rPr lang="cs-CZ" sz="1800" dirty="0" smtClean="0"/>
              <a:t>            </a:t>
            </a:r>
          </a:p>
          <a:p>
            <a:pPr marL="0" indent="0">
              <a:buNone/>
            </a:pPr>
            <a:r>
              <a:rPr lang="cs-CZ" sz="1800" dirty="0"/>
              <a:t> </a:t>
            </a:r>
            <a:r>
              <a:rPr lang="cs-CZ" sz="1800" dirty="0" smtClean="0"/>
              <a:t>           1/3                                                                                  1/3</a:t>
            </a:r>
          </a:p>
          <a:p>
            <a:pPr marL="0" indent="0">
              <a:buNone/>
            </a:pPr>
            <a:r>
              <a:rPr lang="cs-CZ" sz="1800" dirty="0"/>
              <a:t>p</a:t>
            </a:r>
            <a:r>
              <a:rPr lang="cs-CZ" sz="1800" dirty="0" smtClean="0"/>
              <a:t>ro dlužníka                                                                                pro běžné</a:t>
            </a:r>
          </a:p>
          <a:p>
            <a:pPr marL="0" indent="0">
              <a:buNone/>
            </a:pPr>
            <a:r>
              <a:rPr lang="cs-CZ" sz="1800" dirty="0" smtClean="0"/>
              <a:t>                                       pro přednostní pohledávky                  </a:t>
            </a:r>
            <a:r>
              <a:rPr lang="cs-CZ" sz="1800" dirty="0" err="1" smtClean="0"/>
              <a:t>pohledávky</a:t>
            </a:r>
            <a:r>
              <a:rPr lang="cs-CZ" sz="1800" dirty="0" smtClean="0"/>
              <a:t>  </a:t>
            </a:r>
          </a:p>
          <a:p>
            <a:pPr marL="0" indent="0">
              <a:buNone/>
            </a:pPr>
            <a:r>
              <a:rPr lang="cs-CZ" sz="1800" dirty="0"/>
              <a:t> </a:t>
            </a:r>
            <a:r>
              <a:rPr lang="cs-CZ" sz="1800" dirty="0" smtClean="0"/>
              <a:t>                                                       1/3</a:t>
            </a:r>
          </a:p>
          <a:p>
            <a:pPr marL="0" indent="0">
              <a:buNone/>
            </a:pPr>
            <a:r>
              <a:rPr lang="cs-CZ" sz="1800" dirty="0"/>
              <a:t> </a:t>
            </a:r>
            <a:r>
              <a:rPr lang="cs-CZ" sz="1800" dirty="0" smtClean="0"/>
              <a:t>                                              pokud nedostatek</a:t>
            </a:r>
          </a:p>
          <a:p>
            <a:pPr marL="0" indent="0">
              <a:buNone/>
            </a:pPr>
            <a:r>
              <a:rPr lang="cs-CZ" sz="1800" dirty="0"/>
              <a:t> </a:t>
            </a:r>
            <a:r>
              <a:rPr lang="cs-CZ" sz="1800" dirty="0" smtClean="0"/>
              <a:t>                                              pokud přebytek</a:t>
            </a:r>
          </a:p>
          <a:p>
            <a:pPr marL="0" indent="0">
              <a:buNone/>
            </a:pPr>
            <a:endParaRPr lang="cs-CZ" sz="1800" dirty="0" smtClean="0"/>
          </a:p>
          <a:p>
            <a:pPr marL="0" indent="0">
              <a:buNone/>
            </a:pPr>
            <a:r>
              <a:rPr lang="cs-CZ" sz="1800" dirty="0" smtClean="0"/>
              <a:t>§ 279 odst. 3 OSŘ – částka nad kterou lze srazit bez omezení (§ 2 </a:t>
            </a:r>
            <a:r>
              <a:rPr lang="cs-CZ" sz="1800" dirty="0" err="1" smtClean="0"/>
              <a:t>nař</a:t>
            </a:r>
            <a:r>
              <a:rPr lang="cs-CZ" sz="1800" dirty="0"/>
              <a:t>. </a:t>
            </a:r>
            <a:r>
              <a:rPr lang="cs-CZ" sz="1800" dirty="0" err="1"/>
              <a:t>vl</a:t>
            </a:r>
            <a:r>
              <a:rPr lang="cs-CZ" sz="1800" dirty="0"/>
              <a:t>. č. 595/2006 </a:t>
            </a:r>
            <a:r>
              <a:rPr lang="cs-CZ" sz="1800" dirty="0" err="1" smtClean="0"/>
              <a:t>Sb</a:t>
            </a:r>
            <a:r>
              <a:rPr lang="cs-CZ" sz="1800" dirty="0" smtClean="0"/>
              <a:t>). </a:t>
            </a:r>
          </a:p>
          <a:p>
            <a:pPr marL="0" indent="0">
              <a:buNone/>
            </a:pPr>
            <a:r>
              <a:rPr lang="cs-CZ" sz="1800" dirty="0" smtClean="0"/>
              <a:t>§ 280 OSŘ – pořadí pohledávek – dáno dnem doručení EP (shodné – poměrně).</a:t>
            </a:r>
          </a:p>
          <a:p>
            <a:pPr marL="0" indent="0">
              <a:buNone/>
            </a:pPr>
            <a:r>
              <a:rPr lang="cs-CZ" sz="1800" dirty="0" smtClean="0"/>
              <a:t>Střet více exekucí – zákon č. 119/2001 Sb.</a:t>
            </a:r>
          </a:p>
          <a:p>
            <a:pPr marL="0" indent="0">
              <a:buNone/>
            </a:pPr>
            <a:r>
              <a:rPr lang="cs-CZ" sz="1800" dirty="0" smtClean="0"/>
              <a:t>Platí zde </a:t>
            </a:r>
            <a:r>
              <a:rPr lang="cs-CZ" sz="1800" dirty="0" err="1" smtClean="0"/>
              <a:t>arrestatorium</a:t>
            </a:r>
            <a:r>
              <a:rPr lang="cs-CZ" sz="1800" dirty="0" smtClean="0"/>
              <a:t> (vhodné vložit to výroku) i </a:t>
            </a:r>
            <a:r>
              <a:rPr lang="cs-CZ" sz="1800" dirty="0" err="1" smtClean="0"/>
              <a:t>inhibitorium</a:t>
            </a:r>
            <a:r>
              <a:rPr lang="cs-CZ" sz="1800" dirty="0" smtClean="0"/>
              <a:t>.</a:t>
            </a:r>
          </a:p>
          <a:p>
            <a:pPr marL="0" indent="0">
              <a:buNone/>
            </a:pPr>
            <a:endParaRPr lang="cs-CZ" sz="1800" dirty="0" smtClean="0"/>
          </a:p>
          <a:p>
            <a:pPr marL="0" indent="0">
              <a:buNone/>
            </a:pPr>
            <a:endParaRPr lang="cs-CZ" sz="1800" dirty="0" smtClean="0"/>
          </a:p>
          <a:p>
            <a:pPr marL="0" indent="0">
              <a:buNone/>
            </a:pP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23CBC-3517-4283-8B8A-AE06F1848D05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  <p:sp>
        <p:nvSpPr>
          <p:cNvPr id="13" name="Šipka doprava 12"/>
          <p:cNvSpPr/>
          <p:nvPr/>
        </p:nvSpPr>
        <p:spPr>
          <a:xfrm>
            <a:off x="5521051" y="2132076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4" name="Šipka dolů 13"/>
          <p:cNvSpPr/>
          <p:nvPr/>
        </p:nvSpPr>
        <p:spPr>
          <a:xfrm>
            <a:off x="3962400" y="2002857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" name="Šipka doleva 14"/>
          <p:cNvSpPr/>
          <p:nvPr/>
        </p:nvSpPr>
        <p:spPr>
          <a:xfrm>
            <a:off x="1789497" y="2132076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7" name="Šipka ohnutá nahoru 16"/>
          <p:cNvSpPr/>
          <p:nvPr/>
        </p:nvSpPr>
        <p:spPr>
          <a:xfrm>
            <a:off x="6074263" y="3352800"/>
            <a:ext cx="850392" cy="731520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574353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Insolvence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1211" y="156845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cs-CZ" sz="1800" dirty="0" smtClean="0"/>
              <a:t>Účinky zahájení insolvenčního řízení (vyhláškou):</a:t>
            </a:r>
          </a:p>
          <a:p>
            <a:pPr>
              <a:buFontTx/>
              <a:buChar char="-"/>
            </a:pPr>
            <a:r>
              <a:rPr lang="cs-CZ" sz="1800" dirty="0" smtClean="0"/>
              <a:t>lze exekuci nařídit, ale nelze ji však provést (zaměstnavatel strhává dál a deponuje),</a:t>
            </a:r>
          </a:p>
          <a:p>
            <a:pPr>
              <a:buFontTx/>
              <a:buChar char="-"/>
            </a:pPr>
            <a:r>
              <a:rPr lang="cs-CZ" sz="1800" dirty="0"/>
              <a:t>s</a:t>
            </a:r>
            <a:r>
              <a:rPr lang="cs-CZ" sz="1800" dirty="0" smtClean="0"/>
              <a:t>taví se běh lhůt,</a:t>
            </a:r>
          </a:p>
          <a:p>
            <a:pPr>
              <a:buFontTx/>
              <a:buChar char="-"/>
            </a:pPr>
            <a:r>
              <a:rPr lang="cs-CZ" sz="1800" dirty="0"/>
              <a:t>p</a:t>
            </a:r>
            <a:r>
              <a:rPr lang="cs-CZ" sz="1800" dirty="0" smtClean="0"/>
              <a:t>ohledávky nelze žalovat, jen přihlásit.</a:t>
            </a:r>
          </a:p>
          <a:p>
            <a:pPr marL="0" indent="0">
              <a:buNone/>
            </a:pPr>
            <a:r>
              <a:rPr lang="cs-CZ" sz="1800" dirty="0" smtClean="0"/>
              <a:t>Majetek dlužníka (pro účely insolvenčního řízení):</a:t>
            </a:r>
          </a:p>
          <a:p>
            <a:pPr>
              <a:buAutoNum type="arabicParenR"/>
            </a:pPr>
            <a:r>
              <a:rPr lang="cs-CZ" sz="1800" dirty="0" smtClean="0"/>
              <a:t>Majetková podstata – peněžní prostředky, movité a nemovité věci, podnik, vklady, cenné papíry, pohledávky dlužníka,…které patří dlužníkovi k okamžiku zahájení IŘ pokud sám podal návrh </a:t>
            </a:r>
          </a:p>
          <a:p>
            <a:pPr>
              <a:buAutoNum type="arabicParenR"/>
            </a:pPr>
            <a:r>
              <a:rPr lang="cs-CZ" sz="1800" dirty="0" smtClean="0"/>
              <a:t>Mimo majetkovou podstatu – např. majetek, který nelze postihnout exekucí.</a:t>
            </a:r>
          </a:p>
          <a:p>
            <a:pPr marL="0" indent="0">
              <a:buNone/>
            </a:pPr>
            <a:r>
              <a:rPr lang="cs-CZ" sz="1800" dirty="0" smtClean="0"/>
              <a:t>Daňové pohledávky vzniklé ode dne účinnosti rozhodnutí o úpadku – </a:t>
            </a:r>
            <a:r>
              <a:rPr lang="cs-CZ" sz="1800" b="1" dirty="0" smtClean="0"/>
              <a:t>pohledávky za majetkovou podstatou </a:t>
            </a:r>
            <a:r>
              <a:rPr lang="cs-CZ" sz="1800" dirty="0" smtClean="0"/>
              <a:t>(§ 168, 169 IZ – uspokojují se kdykoliv po rozhodnutí o úpadku v plné výši – např. odměna správce, daně, cla, poplatky, mzdové nároky zaměstnanců).</a:t>
            </a:r>
          </a:p>
          <a:p>
            <a:pPr marL="0" indent="0">
              <a:buNone/>
            </a:pPr>
            <a:r>
              <a:rPr lang="cs-CZ" sz="1800" dirty="0"/>
              <a:t>§</a:t>
            </a:r>
            <a:r>
              <a:rPr lang="cs-CZ" sz="1800" dirty="0" smtClean="0"/>
              <a:t> 170 IZ – pohledávky, které se nijak </a:t>
            </a:r>
            <a:r>
              <a:rPr lang="cs-CZ" sz="1800" b="1" dirty="0" smtClean="0"/>
              <a:t>neuspokojují</a:t>
            </a:r>
            <a:r>
              <a:rPr lang="cs-CZ" sz="1800" dirty="0" smtClean="0"/>
              <a:t> (např. úroky z prodlení po úpadku, mimosmluvní pokuty – např. pokuta za rychlou jízdu, apod.)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23CBC-3517-4283-8B8A-AE06F1848D05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111449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Insolvence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sz="1800" u="sng" dirty="0"/>
              <a:t>Přihláška do insolvenčního řízení </a:t>
            </a:r>
            <a:endParaRPr lang="cs-CZ" sz="1800" u="sng" dirty="0" smtClean="0"/>
          </a:p>
          <a:p>
            <a:pPr marL="0" indent="0">
              <a:buNone/>
            </a:pPr>
            <a:r>
              <a:rPr lang="cs-CZ" sz="1800" dirty="0" smtClean="0"/>
              <a:t>-    pokud písemně tak dvojmo (včetně příloh) – podpis nemusí být ověřen,</a:t>
            </a:r>
            <a:endParaRPr lang="cs-CZ" sz="1800" dirty="0"/>
          </a:p>
          <a:p>
            <a:pPr>
              <a:buFontTx/>
              <a:buChar char="-"/>
            </a:pPr>
            <a:r>
              <a:rPr lang="cs-CZ" sz="1800" dirty="0" smtClean="0"/>
              <a:t>k </a:t>
            </a:r>
            <a:r>
              <a:rPr lang="cs-CZ" sz="1800" dirty="0"/>
              <a:t>insolvenčnímu soudu </a:t>
            </a:r>
            <a:endParaRPr lang="cs-CZ" sz="1800" dirty="0" smtClean="0"/>
          </a:p>
          <a:p>
            <a:pPr>
              <a:buFontTx/>
              <a:buChar char="-"/>
            </a:pPr>
            <a:r>
              <a:rPr lang="cs-CZ" sz="1800" dirty="0" smtClean="0"/>
              <a:t>na </a:t>
            </a:r>
            <a:r>
              <a:rPr lang="cs-CZ" sz="1800" dirty="0"/>
              <a:t>předepsaném formuláři </a:t>
            </a:r>
            <a:endParaRPr lang="cs-CZ" sz="1800" dirty="0" smtClean="0"/>
          </a:p>
          <a:p>
            <a:pPr>
              <a:buFontTx/>
              <a:buChar char="-"/>
            </a:pPr>
            <a:r>
              <a:rPr lang="cs-CZ" sz="1800" dirty="0" smtClean="0"/>
              <a:t>od </a:t>
            </a:r>
            <a:r>
              <a:rPr lang="cs-CZ" sz="1800" dirty="0"/>
              <a:t>počátku insolvenčního řízení </a:t>
            </a:r>
            <a:r>
              <a:rPr lang="cs-CZ" sz="1800" dirty="0" smtClean="0"/>
              <a:t>až do </a:t>
            </a:r>
            <a:r>
              <a:rPr lang="cs-CZ" sz="1800" dirty="0"/>
              <a:t>konce lhůty stanovené v rozhodnutí o </a:t>
            </a:r>
            <a:r>
              <a:rPr lang="cs-CZ" sz="1800" dirty="0" smtClean="0"/>
              <a:t>úpadku (dva měsíce, je-li však v rozhodnutí o úpadku současně rozhodnuto o povolení oddlužení, lhůta je 30 dní) – k pozdějším se nepřihlíží,</a:t>
            </a:r>
            <a:endParaRPr lang="cs-CZ" sz="1800" dirty="0"/>
          </a:p>
          <a:p>
            <a:pPr>
              <a:buFontTx/>
              <a:buChar char="-"/>
            </a:pPr>
            <a:r>
              <a:rPr lang="cs-CZ" sz="1800" dirty="0"/>
              <a:t>musí obsahovat důvod vzniku, výši pohledávky,</a:t>
            </a:r>
          </a:p>
          <a:p>
            <a:pPr>
              <a:buFontTx/>
              <a:buChar char="-"/>
            </a:pPr>
            <a:r>
              <a:rPr lang="cs-CZ" sz="1800" dirty="0"/>
              <a:t>ke dni podání přihlášky lze vyčíslit i úroky, ale úroky vzniklé po úpadku se </a:t>
            </a:r>
            <a:r>
              <a:rPr lang="cs-CZ" sz="1800" dirty="0" smtClean="0"/>
              <a:t>nepřihlašují (do té doby lze vyčíslit úroky ke dni podání přihlášky).</a:t>
            </a:r>
          </a:p>
          <a:p>
            <a:pPr marL="0" indent="0">
              <a:buNone/>
            </a:pPr>
            <a:r>
              <a:rPr lang="cs-CZ" sz="1800" dirty="0" smtClean="0"/>
              <a:t>Přihlašují se pohledávky splatné i nesplatné, podmíněné, již uplatněné u soudu, vykonatelné a to včetně těch, které jsou vymáhány.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23CBC-3517-4283-8B8A-AE06F1848D05}" type="slidenum">
              <a:rPr lang="cs-CZ" smtClean="0"/>
              <a:pPr>
                <a:defRPr/>
              </a:pPr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352860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Insolvence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sz="1800" u="sng" dirty="0" smtClean="0"/>
              <a:t>Přezkumné jednání</a:t>
            </a:r>
          </a:p>
          <a:p>
            <a:pPr>
              <a:buFontTx/>
              <a:buChar char="-"/>
            </a:pPr>
            <a:r>
              <a:rPr lang="cs-CZ" sz="1800" dirty="0" smtClean="0"/>
              <a:t>zkoumají se všechny přihlášené pohledávky </a:t>
            </a:r>
          </a:p>
          <a:p>
            <a:pPr>
              <a:buFontTx/>
              <a:buChar char="-"/>
            </a:pPr>
            <a:r>
              <a:rPr lang="cs-CZ" sz="1800" dirty="0" smtClean="0"/>
              <a:t>termín a místo určuje insolvenční soud v rozhodnutí o úpadku</a:t>
            </a:r>
          </a:p>
          <a:p>
            <a:pPr>
              <a:buFontTx/>
              <a:buChar char="-"/>
            </a:pPr>
            <a:r>
              <a:rPr lang="cs-CZ" sz="1800" dirty="0"/>
              <a:t>s</a:t>
            </a:r>
            <a:r>
              <a:rPr lang="cs-CZ" sz="1800" dirty="0" smtClean="0"/>
              <a:t>eznam přihlášených pohledávek sestavuje insolvenční správce</a:t>
            </a:r>
          </a:p>
          <a:p>
            <a:pPr>
              <a:buFontTx/>
              <a:buChar char="-"/>
            </a:pPr>
            <a:r>
              <a:rPr lang="cs-CZ" sz="1800" dirty="0"/>
              <a:t>p</a:t>
            </a:r>
            <a:r>
              <a:rPr lang="cs-CZ" sz="1800" dirty="0" smtClean="0"/>
              <a:t>okud pohledávka popřena – věřitel se může bránit žalobou na určení popřené pohledávky u insolvenčního soudu, ve lhůtě do 30 dnů od přezkumného jednání (lhůta neuběhne dřív než uplynutím 15 dnů od doručení vyrozumění o popření pohledávky věřiteli, který se neúčastnil přezkumného jednání) – žalovaným musí být insolvenční správce.</a:t>
            </a:r>
          </a:p>
          <a:p>
            <a:pPr marL="0" indent="0">
              <a:buNone/>
            </a:pPr>
            <a:r>
              <a:rPr lang="cs-CZ" sz="1800" dirty="0" smtClean="0"/>
              <a:t>Pozor – pokud přezkumem zjištěno, že skutečná výše přihlášené pohledávky činí méně než 50% přihlášené částky, k přihlášce se nepřihlíží vůbec a věřiteli hrozí uložení zaplacení určité částky (nejvýše v hodnotě o kterou přihlášená pohledávka přesahovala zjištěnou pohledávku) ve prospěch majetkové podstaty.  </a:t>
            </a:r>
          </a:p>
          <a:p>
            <a:pPr>
              <a:buFontTx/>
              <a:buChar char="-"/>
            </a:pP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23CBC-3517-4283-8B8A-AE06F1848D05}" type="slidenum">
              <a:rPr lang="cs-CZ" smtClean="0"/>
              <a:pPr>
                <a:defRPr/>
              </a:pPr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272218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Odklad a zastavení DE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sz="1800" u="sng" dirty="0" smtClean="0"/>
              <a:t>Odklad exekuce </a:t>
            </a:r>
          </a:p>
          <a:p>
            <a:pPr marL="0" indent="0">
              <a:buNone/>
            </a:pPr>
            <a:r>
              <a:rPr lang="cs-CZ" sz="1800" dirty="0" smtClean="0"/>
              <a:t>-    na návrh dlužníka x ex offo</a:t>
            </a:r>
          </a:p>
          <a:p>
            <a:pPr>
              <a:buFontTx/>
              <a:buChar char="-"/>
            </a:pPr>
            <a:r>
              <a:rPr lang="cs-CZ" sz="1800" dirty="0"/>
              <a:t>č</a:t>
            </a:r>
            <a:r>
              <a:rPr lang="cs-CZ" sz="1800" dirty="0" smtClean="0"/>
              <a:t>ástečně x zcela</a:t>
            </a:r>
          </a:p>
          <a:p>
            <a:pPr>
              <a:buFontTx/>
              <a:buChar char="-"/>
            </a:pPr>
            <a:r>
              <a:rPr lang="cs-CZ" sz="1800" dirty="0"/>
              <a:t>n</a:t>
            </a:r>
            <a:r>
              <a:rPr lang="cs-CZ" sz="1800" dirty="0" smtClean="0"/>
              <a:t>apř. pokud se šetří okolnosti pro zastavení, vyloučení předmětu ze soupisu nebo posečkání úhrady (jen demonstrativní výčet !) – správní uvážení, ale – zásada rovnosti, důvody – přechodný ráz</a:t>
            </a:r>
          </a:p>
          <a:p>
            <a:pPr>
              <a:buFontTx/>
              <a:buChar char="-"/>
            </a:pPr>
            <a:r>
              <a:rPr lang="cs-CZ" sz="1800" dirty="0"/>
              <a:t>p</a:t>
            </a:r>
            <a:r>
              <a:rPr lang="cs-CZ" sz="1800" dirty="0" smtClean="0"/>
              <a:t>rávní účinky již provedených exekučních úkonů zachovány (nestanoví-li správce daně jinak – např. když bude ET pravděpodobně zrušen) – </a:t>
            </a:r>
            <a:r>
              <a:rPr lang="cs-CZ" sz="1800" dirty="0" err="1" smtClean="0"/>
              <a:t>arrestatorium</a:t>
            </a:r>
            <a:r>
              <a:rPr lang="cs-CZ" sz="1800" dirty="0" smtClean="0"/>
              <a:t> a </a:t>
            </a:r>
            <a:r>
              <a:rPr lang="cs-CZ" sz="1800" dirty="0" err="1" smtClean="0"/>
              <a:t>inhibitorium</a:t>
            </a:r>
            <a:endParaRPr lang="cs-CZ" sz="1800" dirty="0" smtClean="0"/>
          </a:p>
          <a:p>
            <a:pPr>
              <a:buFontTx/>
              <a:buChar char="-"/>
            </a:pPr>
            <a:r>
              <a:rPr lang="cs-CZ" sz="1800" dirty="0"/>
              <a:t>p</a:t>
            </a:r>
            <a:r>
              <a:rPr lang="cs-CZ" sz="1800" dirty="0" smtClean="0"/>
              <a:t>ominou-li důvody  - rozhodne správce daně o pokračování v DE</a:t>
            </a:r>
          </a:p>
          <a:p>
            <a:pPr>
              <a:buFontTx/>
              <a:buChar char="-"/>
            </a:pPr>
            <a:r>
              <a:rPr lang="cs-CZ" sz="1800" dirty="0"/>
              <a:t>l</a:t>
            </a:r>
            <a:r>
              <a:rPr lang="cs-CZ" sz="1800" dirty="0" smtClean="0"/>
              <a:t>ze až po zahájení DE, ale EP ještě nemusí být pravomocný</a:t>
            </a:r>
          </a:p>
          <a:p>
            <a:pPr>
              <a:buFontTx/>
              <a:buChar char="-"/>
            </a:pPr>
            <a:r>
              <a:rPr lang="cs-CZ" sz="1800" dirty="0" smtClean="0"/>
              <a:t>U mzdy – odklad na návrh dlužníka – nesráží </a:t>
            </a:r>
            <a:endParaRPr lang="cs-CZ" sz="1800" dirty="0"/>
          </a:p>
          <a:p>
            <a:pPr marL="0" indent="0">
              <a:buNone/>
            </a:pPr>
            <a:r>
              <a:rPr lang="cs-CZ" sz="1800" dirty="0" smtClean="0"/>
              <a:t>                     odklad ex offo – sráží dál, ale nevyplácí se oprávněnému</a:t>
            </a:r>
          </a:p>
          <a:p>
            <a:pPr>
              <a:buFontTx/>
              <a:buChar char="-"/>
            </a:pPr>
            <a:r>
              <a:rPr lang="cs-CZ" sz="1800" dirty="0" smtClean="0"/>
              <a:t>v rozhodnutí stanovit dobu a odůvodnit, opravné prostředky nejsou (jen námitka nebo dozorčí prostředky)</a:t>
            </a:r>
          </a:p>
          <a:p>
            <a:pPr marL="0" indent="0">
              <a:buNone/>
            </a:pPr>
            <a:endParaRPr lang="cs-CZ" sz="1800" dirty="0" smtClean="0"/>
          </a:p>
          <a:p>
            <a:pPr marL="0" indent="0">
              <a:buNone/>
            </a:pPr>
            <a:endParaRPr lang="cs-CZ" sz="1800" dirty="0" smtClean="0"/>
          </a:p>
          <a:p>
            <a:pPr marL="0" indent="0">
              <a:buNone/>
            </a:pPr>
            <a:endParaRPr lang="cs-CZ" sz="180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23CBC-3517-4283-8B8A-AE06F1848D05}" type="slidenum">
              <a:rPr lang="cs-CZ" smtClean="0"/>
              <a:pPr>
                <a:defRPr/>
              </a:pPr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738256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Odklad a zastavení DE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cs-CZ" sz="1800" dirty="0" smtClean="0"/>
              <a:t>pokud odložena na návrh – zastavení běhu prekluzivní lhůty dle § 160 odst. 4 písm. c)  DŘ</a:t>
            </a:r>
          </a:p>
          <a:p>
            <a:pPr>
              <a:buFontTx/>
              <a:buChar char="-"/>
            </a:pPr>
            <a:r>
              <a:rPr lang="cs-CZ" sz="1800" dirty="0"/>
              <a:t>n</a:t>
            </a:r>
            <a:r>
              <a:rPr lang="cs-CZ" sz="1800" dirty="0" smtClean="0"/>
              <a:t>ěkdy odklad ex lege – § 338zn OSŘ</a:t>
            </a:r>
          </a:p>
          <a:p>
            <a:pPr marL="0" indent="0">
              <a:buNone/>
            </a:pPr>
            <a:endParaRPr lang="cs-CZ" sz="1800" dirty="0"/>
          </a:p>
          <a:p>
            <a:pPr marL="0" indent="0">
              <a:buNone/>
            </a:pPr>
            <a:r>
              <a:rPr lang="cs-CZ" sz="1800" u="sng" dirty="0" smtClean="0"/>
              <a:t>Zastavení exekuce</a:t>
            </a:r>
          </a:p>
          <a:p>
            <a:pPr>
              <a:buFontTx/>
              <a:buChar char="-"/>
            </a:pPr>
            <a:r>
              <a:rPr lang="cs-CZ" sz="1800" dirty="0" smtClean="0"/>
              <a:t>na návrh příjemce EP (kdykoliv v průběhu ex. řízení, pokud tak učiní v námitce proti EP – posuzovat jako návrh na zastavení exekuce) x ex offo</a:t>
            </a:r>
          </a:p>
          <a:p>
            <a:pPr>
              <a:buFontTx/>
              <a:buChar char="-"/>
            </a:pPr>
            <a:r>
              <a:rPr lang="cs-CZ" sz="1800" dirty="0"/>
              <a:t>z</a:t>
            </a:r>
            <a:r>
              <a:rPr lang="cs-CZ" sz="1800" dirty="0" smtClean="0"/>
              <a:t>cela x zčásti</a:t>
            </a:r>
          </a:p>
          <a:p>
            <a:pPr>
              <a:buFontTx/>
              <a:buChar char="-"/>
            </a:pPr>
            <a:r>
              <a:rPr lang="cs-CZ" sz="1800" dirty="0"/>
              <a:t>t</a:t>
            </a:r>
            <a:r>
              <a:rPr lang="cs-CZ" sz="1800" dirty="0" smtClean="0"/>
              <a:t>axativní důvody – povinnost zastavit – není správní uvážení</a:t>
            </a:r>
          </a:p>
          <a:p>
            <a:pPr>
              <a:buFontTx/>
              <a:buChar char="-"/>
            </a:pPr>
            <a:r>
              <a:rPr lang="cs-CZ" sz="1800" dirty="0"/>
              <a:t>s</a:t>
            </a:r>
            <a:r>
              <a:rPr lang="cs-CZ" sz="1800" dirty="0" smtClean="0"/>
              <a:t>peciální k § 106 DŘ</a:t>
            </a:r>
          </a:p>
          <a:p>
            <a:pPr>
              <a:buFontTx/>
              <a:buChar char="-"/>
            </a:pPr>
            <a:r>
              <a:rPr lang="cs-CZ" sz="1800" dirty="0"/>
              <a:t>z</a:t>
            </a:r>
            <a:r>
              <a:rPr lang="cs-CZ" sz="1800" dirty="0" smtClean="0"/>
              <a:t>astavení řízení ale nezakládá překážku věci rozhodnuté !</a:t>
            </a:r>
          </a:p>
          <a:p>
            <a:pPr>
              <a:buFontTx/>
              <a:buChar char="-"/>
            </a:pPr>
            <a:r>
              <a:rPr lang="cs-CZ" sz="1800" dirty="0"/>
              <a:t>k</a:t>
            </a:r>
            <a:r>
              <a:rPr lang="cs-CZ" sz="1800" dirty="0" smtClean="0"/>
              <a:t> některým důvodům:</a:t>
            </a:r>
          </a:p>
          <a:p>
            <a:pPr marL="0" indent="0">
              <a:buNone/>
            </a:pPr>
            <a:endParaRPr lang="cs-CZ" sz="1800" u="sng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23CBC-3517-4283-8B8A-AE06F1848D05}" type="slidenum">
              <a:rPr lang="cs-CZ" smtClean="0"/>
              <a:pPr>
                <a:defRPr/>
              </a:pPr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661716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Odklad a zastavení DE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cs-CZ" sz="1800" dirty="0" smtClean="0"/>
              <a:t>A) nebyly splněny zákonné podmínky pro nařízení DE – návrh bude posuzován jako námitka, pokud dojde až po lhůtě pro námitku – jako návrh na zastavení řízení, dojde-li k zastavení – nedochází k přerušení lhůty pro placení daně</a:t>
            </a:r>
          </a:p>
          <a:p>
            <a:pPr>
              <a:buFontTx/>
              <a:buChar char="-"/>
            </a:pPr>
            <a:r>
              <a:rPr lang="cs-CZ" sz="1800" dirty="0" smtClean="0"/>
              <a:t>B) odpadne důvod pro nařízení DE – např. nedoplatek bude částečně uhrazen dobrovolnou platbou (ale – při respektování pořadí plateb – přednost má nedoplatek nevymáhaný). V případě, že bude u platby uveden účel – má přednost před principem priority úhrady nejstaršího nedoplatku a půjde o nedobrovolné plnění v rámci zvoleného způsobu exekuce</a:t>
            </a:r>
          </a:p>
          <a:p>
            <a:pPr>
              <a:buFontTx/>
              <a:buChar char="-"/>
            </a:pPr>
            <a:r>
              <a:rPr lang="cs-CZ" sz="1800" dirty="0" smtClean="0"/>
              <a:t>C) povoleno posečkání úhrady nedoplatku nebo povoleny splátky – nelze pokračovat v DE, ale jde o dobrovolné plnění – správce daně by měl DE zastavit ex offo, od dne posečkání</a:t>
            </a:r>
          </a:p>
          <a:p>
            <a:pPr>
              <a:buFontTx/>
              <a:buChar char="-"/>
            </a:pPr>
            <a:r>
              <a:rPr lang="cs-CZ" sz="1800" dirty="0" smtClean="0"/>
              <a:t>G) pokračování v DE by bylo spojeno s nepoměrnými obtížemi – např. by mohlo dojít ke komplikovanému sporu s poddlužníkem, dobře odůvodnit !</a:t>
            </a:r>
          </a:p>
          <a:p>
            <a:pPr>
              <a:buFontTx/>
              <a:buChar char="-"/>
            </a:pPr>
            <a:r>
              <a:rPr lang="cs-CZ" sz="1800" dirty="0" smtClean="0"/>
              <a:t>H) jiný důvod – např. EP postihuje neexistující předmět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23CBC-3517-4283-8B8A-AE06F1848D05}" type="slidenum">
              <a:rPr lang="cs-CZ" smtClean="0"/>
              <a:pPr>
                <a:defRPr/>
              </a:pPr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461723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Odklad a zastavení DE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sz="1800" dirty="0" smtClean="0"/>
              <a:t>Pokud je DE úspěšná a nedoplatek je uhrazen – není třeba exekuční řízení zastavovat (v případě částečného dobrovolného uhrazení se zastaví částečně).</a:t>
            </a:r>
          </a:p>
          <a:p>
            <a:pPr marL="0" indent="0">
              <a:buNone/>
            </a:pPr>
            <a:r>
              <a:rPr lang="cs-CZ" sz="1800" dirty="0" smtClean="0"/>
              <a:t>Rozhodnutí o zastavení exekučního řízení musí splňovat náležitosti dle § 102 DŘ, musí být odůvodněno.</a:t>
            </a:r>
          </a:p>
          <a:p>
            <a:pPr marL="0" indent="0">
              <a:buNone/>
            </a:pPr>
            <a:r>
              <a:rPr lang="cs-CZ" sz="1800" dirty="0" smtClean="0"/>
              <a:t>Opravné prostředky nejsou  - opět pouze námitka nebo dozorčí prostředky.</a:t>
            </a:r>
          </a:p>
          <a:p>
            <a:pPr marL="0" indent="0">
              <a:buNone/>
            </a:pPr>
            <a:endParaRPr lang="cs-CZ" sz="1800" dirty="0"/>
          </a:p>
          <a:p>
            <a:pPr marL="0" indent="0">
              <a:buNone/>
            </a:pPr>
            <a:r>
              <a:rPr lang="cs-CZ" sz="1800" dirty="0" smtClean="0"/>
              <a:t>Rozhodnutí o odložení nebo pokračování v DE a rozhodnutí o zastavení DE se doručuje všem příjemcům EP. Pokud jde o částečné zastavení DE – jen dlužníkovi a poddlužníkovi, kterého se to týká.</a:t>
            </a:r>
          </a:p>
          <a:p>
            <a:pPr marL="0" indent="0">
              <a:buNone/>
            </a:pPr>
            <a:r>
              <a:rPr lang="cs-CZ" sz="1800" dirty="0" smtClean="0"/>
              <a:t>Rozhodnutí o zamítnutí návrhu na odložení nebo zastavení DE – pouze navrhovateli.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23CBC-3517-4283-8B8A-AE06F1848D05}" type="slidenum">
              <a:rPr lang="cs-CZ" smtClean="0"/>
              <a:pPr>
                <a:defRPr/>
              </a:pPr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861789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Zástupný symbol pro číslo snímku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CA8A026-2574-4881-9262-6E80EFCB6B77}" type="slidenum">
              <a:rPr lang="cs-CZ" altLang="cs-CZ" smtClean="0"/>
              <a:pPr/>
              <a:t>18</a:t>
            </a:fld>
            <a:endParaRPr lang="cs-CZ" altLang="cs-CZ" smtClean="0"/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sz="4000" dirty="0" smtClean="0">
                <a:solidFill>
                  <a:srgbClr val="33CCFF"/>
                </a:solidFill>
                <a:latin typeface="Tahoma" pitchFamily="34" charset="0"/>
              </a:rPr>
              <a:t>    </a:t>
            </a:r>
            <a:r>
              <a:rPr lang="cs-CZ" altLang="cs-CZ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Daňová exekuce</a:t>
            </a:r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cs-CZ" altLang="cs-CZ" sz="2000" b="1" dirty="0" smtClean="0">
                <a:latin typeface="Tahoma" pitchFamily="34" charset="0"/>
              </a:rPr>
              <a:t>KONTAKT</a:t>
            </a:r>
            <a:r>
              <a:rPr lang="cs-CZ" altLang="cs-CZ" sz="2000" dirty="0" smtClean="0">
                <a:latin typeface="Tahoma" pitchFamily="34" charset="0"/>
              </a:rPr>
              <a:t>:</a:t>
            </a:r>
          </a:p>
          <a:p>
            <a:pPr eaLnBrk="1" hangingPunct="1">
              <a:buFontTx/>
              <a:buNone/>
            </a:pPr>
            <a:r>
              <a:rPr lang="cs-CZ" altLang="cs-CZ" sz="2000" dirty="0" smtClean="0">
                <a:latin typeface="Tahoma" pitchFamily="34" charset="0"/>
              </a:rPr>
              <a:t>Krajský úřad Olomouckého kraje</a:t>
            </a:r>
          </a:p>
          <a:p>
            <a:pPr eaLnBrk="1" hangingPunct="1">
              <a:buFontTx/>
              <a:buNone/>
            </a:pPr>
            <a:r>
              <a:rPr lang="cs-CZ" altLang="cs-CZ" sz="2000" dirty="0" smtClean="0">
                <a:latin typeface="Tahoma" pitchFamily="34" charset="0"/>
              </a:rPr>
              <a:t>Odbor kontroly</a:t>
            </a:r>
          </a:p>
          <a:p>
            <a:pPr eaLnBrk="1" hangingPunct="1">
              <a:buFontTx/>
              <a:buNone/>
            </a:pPr>
            <a:r>
              <a:rPr lang="cs-CZ" altLang="cs-CZ" sz="2000" dirty="0" smtClean="0">
                <a:latin typeface="Tahoma" pitchFamily="34" charset="0"/>
              </a:rPr>
              <a:t>Oddělení kontroly příspěvkových organizací a daňového řízení</a:t>
            </a:r>
          </a:p>
          <a:p>
            <a:pPr eaLnBrk="1" hangingPunct="1">
              <a:buFontTx/>
              <a:buNone/>
            </a:pPr>
            <a:r>
              <a:rPr lang="cs-CZ" altLang="cs-CZ" sz="2000" dirty="0" smtClean="0">
                <a:latin typeface="Tahoma" pitchFamily="34" charset="0"/>
              </a:rPr>
              <a:t>Jeremenkova 40a </a:t>
            </a:r>
          </a:p>
          <a:p>
            <a:pPr eaLnBrk="1" hangingPunct="1">
              <a:buFontTx/>
              <a:buNone/>
            </a:pPr>
            <a:r>
              <a:rPr lang="cs-CZ" altLang="cs-CZ" sz="2000" dirty="0" smtClean="0">
                <a:latin typeface="Tahoma" pitchFamily="34" charset="0"/>
              </a:rPr>
              <a:t>779 11 Olomouc</a:t>
            </a:r>
          </a:p>
          <a:p>
            <a:pPr eaLnBrk="1" hangingPunct="1">
              <a:buFontTx/>
              <a:buNone/>
            </a:pPr>
            <a:r>
              <a:rPr lang="cs-CZ" altLang="cs-CZ" sz="2000" dirty="0" smtClean="0">
                <a:latin typeface="Tahoma" pitchFamily="34" charset="0"/>
              </a:rPr>
              <a:t>tel: +420 585 508 501</a:t>
            </a:r>
          </a:p>
          <a:p>
            <a:pPr eaLnBrk="1" hangingPunct="1">
              <a:buFontTx/>
              <a:buNone/>
            </a:pPr>
            <a:r>
              <a:rPr lang="cs-CZ" altLang="cs-CZ" sz="2000" dirty="0" smtClean="0">
                <a:latin typeface="Tahoma" pitchFamily="34" charset="0"/>
              </a:rPr>
              <a:t>www.kr-olomoucky.cz</a:t>
            </a:r>
          </a:p>
          <a:p>
            <a:pPr eaLnBrk="1" hangingPunct="1">
              <a:buFontTx/>
              <a:buNone/>
            </a:pPr>
            <a:r>
              <a:rPr lang="cs-CZ" altLang="cs-CZ" sz="2000" dirty="0" smtClean="0">
                <a:latin typeface="Tahoma" pitchFamily="34" charset="0"/>
              </a:rPr>
              <a:t> </a:t>
            </a:r>
          </a:p>
          <a:p>
            <a:pPr algn="ctr" eaLnBrk="1" hangingPunct="1">
              <a:buFontTx/>
              <a:buNone/>
            </a:pPr>
            <a:r>
              <a:rPr lang="cs-CZ" altLang="cs-CZ" sz="2000" b="1" dirty="0" smtClean="0">
                <a:latin typeface="Tahoma" pitchFamily="34" charset="0"/>
              </a:rPr>
              <a:t>DĚKUJI ZA POZORNOST</a:t>
            </a:r>
            <a:r>
              <a:rPr lang="cs-CZ" altLang="cs-CZ" dirty="0" smtClean="0">
                <a:latin typeface="Tahoma" pitchFamily="34" charset="0"/>
              </a:rPr>
              <a:t> </a:t>
            </a:r>
          </a:p>
          <a:p>
            <a:pPr eaLnBrk="1" hangingPunct="1"/>
            <a:endParaRPr lang="cs-CZ" altLang="cs-CZ" dirty="0" smtClean="0">
              <a:latin typeface="Tahoma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Postup při DE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sz="1800" dirty="0" smtClean="0"/>
              <a:t>Právní zakotvení: </a:t>
            </a:r>
          </a:p>
          <a:p>
            <a:r>
              <a:rPr lang="cs-CZ" sz="1800" dirty="0"/>
              <a:t>z</a:t>
            </a:r>
            <a:r>
              <a:rPr lang="cs-CZ" sz="1800" dirty="0" smtClean="0"/>
              <a:t>. č. 280/2009 Sb., daňový řád</a:t>
            </a:r>
          </a:p>
          <a:p>
            <a:r>
              <a:rPr lang="cs-CZ" sz="1800" dirty="0"/>
              <a:t>z</a:t>
            </a:r>
            <a:r>
              <a:rPr lang="cs-CZ" sz="1800" dirty="0" smtClean="0"/>
              <a:t>. č. 99/1963 Sb., občanský soudní řád – subsidiárně</a:t>
            </a:r>
          </a:p>
          <a:p>
            <a:pPr marL="0" indent="0">
              <a:buNone/>
            </a:pPr>
            <a:r>
              <a:rPr lang="cs-CZ" sz="1800" dirty="0" smtClean="0"/>
              <a:t>Pravomoci správce daně, jakožto exekučního orgánu ale upravuje </a:t>
            </a:r>
            <a:r>
              <a:rPr lang="cs-CZ" sz="1800" u="sng" dirty="0" smtClean="0"/>
              <a:t>výlučně</a:t>
            </a:r>
            <a:r>
              <a:rPr lang="cs-CZ" sz="1800" dirty="0" smtClean="0"/>
              <a:t> DŘ.</a:t>
            </a:r>
          </a:p>
          <a:p>
            <a:pPr marL="0" indent="0">
              <a:buNone/>
            </a:pPr>
            <a:endParaRPr lang="cs-CZ" sz="1800" dirty="0"/>
          </a:p>
          <a:p>
            <a:pPr marL="0" indent="0">
              <a:buNone/>
            </a:pPr>
            <a:r>
              <a:rPr lang="cs-CZ" sz="1800" dirty="0" smtClean="0"/>
              <a:t>Předpoklad – existence exekučního titulu (ET):</a:t>
            </a:r>
          </a:p>
          <a:p>
            <a:pPr>
              <a:buFontTx/>
              <a:buChar char="-"/>
            </a:pPr>
            <a:r>
              <a:rPr lang="cs-CZ" sz="1800" dirty="0"/>
              <a:t>v</a:t>
            </a:r>
            <a:r>
              <a:rPr lang="cs-CZ" sz="1800" dirty="0" smtClean="0"/>
              <a:t>ýkaz nedoplatků sestavený z údajů evidence daní</a:t>
            </a:r>
          </a:p>
          <a:p>
            <a:pPr>
              <a:buFontTx/>
              <a:buChar char="-"/>
            </a:pPr>
            <a:r>
              <a:rPr lang="cs-CZ" sz="1800" dirty="0"/>
              <a:t>v</a:t>
            </a:r>
            <a:r>
              <a:rPr lang="cs-CZ" sz="1800" dirty="0" smtClean="0"/>
              <a:t>ykonatelné rozhodnutí, kterým je stanoveno peněžité plnění (PV), nebo</a:t>
            </a:r>
          </a:p>
          <a:p>
            <a:pPr>
              <a:buFontTx/>
              <a:buChar char="-"/>
            </a:pPr>
            <a:r>
              <a:rPr lang="cs-CZ" sz="1800" dirty="0"/>
              <a:t>v</a:t>
            </a:r>
            <a:r>
              <a:rPr lang="cs-CZ" sz="1800" dirty="0" smtClean="0"/>
              <a:t>ykonatelný zajišťovací příkaz</a:t>
            </a:r>
          </a:p>
          <a:p>
            <a:pPr marL="0" indent="0">
              <a:buNone/>
            </a:pPr>
            <a:endParaRPr lang="cs-CZ" sz="1400" dirty="0" smtClean="0"/>
          </a:p>
          <a:p>
            <a:pPr marL="0" indent="0">
              <a:buNone/>
            </a:pPr>
            <a:endParaRPr lang="cs-CZ" sz="1400" dirty="0" smtClean="0"/>
          </a:p>
          <a:p>
            <a:pPr marL="0" indent="0">
              <a:buNone/>
            </a:pPr>
            <a:r>
              <a:rPr lang="cs-CZ" sz="1800" dirty="0" smtClean="0"/>
              <a:t>Neformální výzva dle § 153 odst. 3 DŘ k úhradě.</a:t>
            </a:r>
          </a:p>
          <a:p>
            <a:pPr marL="0" indent="0">
              <a:buNone/>
            </a:pPr>
            <a:endParaRPr lang="cs-CZ" sz="1400" dirty="0" smtClean="0"/>
          </a:p>
          <a:p>
            <a:pPr marL="0" indent="0">
              <a:buNone/>
            </a:pPr>
            <a:endParaRPr lang="cs-CZ" sz="1400" dirty="0"/>
          </a:p>
          <a:p>
            <a:pPr marL="0" indent="0">
              <a:buNone/>
            </a:pPr>
            <a:endParaRPr lang="cs-CZ" sz="140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23CBC-3517-4283-8B8A-AE06F1848D05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  <p:sp>
        <p:nvSpPr>
          <p:cNvPr id="5" name="Šipka doprava 4"/>
          <p:cNvSpPr/>
          <p:nvPr/>
        </p:nvSpPr>
        <p:spPr>
          <a:xfrm>
            <a:off x="4247148" y="441960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Šipka doprava 5"/>
          <p:cNvSpPr/>
          <p:nvPr/>
        </p:nvSpPr>
        <p:spPr>
          <a:xfrm>
            <a:off x="4247148" y="5629499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692389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Postup při DE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sz="1800" dirty="0"/>
              <a:t>Zjištění majetkových poměrů poplatníka – výzvy k součinnosti </a:t>
            </a:r>
            <a:r>
              <a:rPr lang="cs-CZ" sz="1800" dirty="0" smtClean="0"/>
              <a:t>(§ 57 </a:t>
            </a:r>
            <a:r>
              <a:rPr lang="cs-CZ" sz="1800" dirty="0"/>
              <a:t>a násl. DŘ</a:t>
            </a:r>
            <a:r>
              <a:rPr lang="cs-CZ" sz="1800" dirty="0" smtClean="0"/>
              <a:t>)</a:t>
            </a:r>
            <a:endParaRPr lang="cs-CZ" sz="1400" dirty="0" smtClean="0"/>
          </a:p>
          <a:p>
            <a:pPr marL="0" indent="0">
              <a:buNone/>
            </a:pPr>
            <a:endParaRPr lang="cs-CZ" sz="1400" dirty="0"/>
          </a:p>
          <a:p>
            <a:pPr marL="0" indent="0">
              <a:buNone/>
            </a:pPr>
            <a:endParaRPr lang="cs-CZ" sz="1800" dirty="0" smtClean="0"/>
          </a:p>
          <a:p>
            <a:pPr marL="0" indent="0">
              <a:buNone/>
            </a:pPr>
            <a:r>
              <a:rPr lang="cs-CZ" sz="1800" dirty="0" smtClean="0"/>
              <a:t>Zahájení </a:t>
            </a:r>
            <a:r>
              <a:rPr lang="cs-CZ" sz="1800" dirty="0"/>
              <a:t>exekučního řízení – </a:t>
            </a:r>
            <a:r>
              <a:rPr lang="cs-CZ" sz="1800" b="1" dirty="0"/>
              <a:t>vydáním</a:t>
            </a:r>
            <a:r>
              <a:rPr lang="cs-CZ" sz="1800" dirty="0"/>
              <a:t> exekučního příkazu (EP) </a:t>
            </a:r>
          </a:p>
          <a:p>
            <a:pPr marL="0" indent="0">
              <a:buNone/>
            </a:pPr>
            <a:r>
              <a:rPr lang="cs-CZ" sz="1800" dirty="0"/>
              <a:t>Náležitosti EP:</a:t>
            </a:r>
          </a:p>
          <a:p>
            <a:pPr>
              <a:buFontTx/>
              <a:buChar char="-"/>
            </a:pPr>
            <a:r>
              <a:rPr lang="cs-CZ" sz="1800" dirty="0"/>
              <a:t>Způsob provedení DE</a:t>
            </a:r>
          </a:p>
          <a:p>
            <a:pPr>
              <a:buFontTx/>
              <a:buChar char="-"/>
            </a:pPr>
            <a:r>
              <a:rPr lang="cs-CZ" sz="1800" dirty="0" smtClean="0"/>
              <a:t>Výše </a:t>
            </a:r>
            <a:r>
              <a:rPr lang="cs-CZ" sz="1800" dirty="0"/>
              <a:t>nedoplatku</a:t>
            </a:r>
          </a:p>
          <a:p>
            <a:pPr>
              <a:buFontTx/>
              <a:buChar char="-"/>
            </a:pPr>
            <a:r>
              <a:rPr lang="cs-CZ" sz="1800" dirty="0" smtClean="0"/>
              <a:t>Výše </a:t>
            </a:r>
            <a:r>
              <a:rPr lang="cs-CZ" sz="1800" dirty="0"/>
              <a:t>exekučních nákladů </a:t>
            </a:r>
          </a:p>
          <a:p>
            <a:pPr>
              <a:buFontTx/>
              <a:buChar char="-"/>
            </a:pPr>
            <a:r>
              <a:rPr lang="cs-CZ" sz="1800" dirty="0"/>
              <a:t>Odkaz na ET</a:t>
            </a:r>
          </a:p>
          <a:p>
            <a:pPr>
              <a:buFontTx/>
              <a:buChar char="-"/>
            </a:pPr>
            <a:r>
              <a:rPr lang="cs-CZ" sz="1800" dirty="0"/>
              <a:t>Obecné </a:t>
            </a:r>
            <a:r>
              <a:rPr lang="cs-CZ" sz="1800" dirty="0" smtClean="0"/>
              <a:t>náležitosti dle </a:t>
            </a:r>
            <a:r>
              <a:rPr lang="cs-CZ" sz="1800" dirty="0"/>
              <a:t>§ 102 odst. </a:t>
            </a:r>
            <a:r>
              <a:rPr lang="cs-CZ" sz="1800" dirty="0" smtClean="0"/>
              <a:t>1</a:t>
            </a:r>
            <a:endParaRPr lang="cs-CZ" sz="1800" dirty="0"/>
          </a:p>
          <a:p>
            <a:pPr marL="0" indent="0">
              <a:buNone/>
            </a:pPr>
            <a:r>
              <a:rPr lang="cs-CZ" sz="1800" dirty="0"/>
              <a:t>EP staví a přerušuje lhůtu pro placení daně. </a:t>
            </a:r>
            <a:endParaRPr lang="cs-CZ" sz="1800" dirty="0" smtClean="0"/>
          </a:p>
          <a:p>
            <a:pPr marL="0" indent="0">
              <a:buNone/>
            </a:pPr>
            <a:r>
              <a:rPr lang="cs-CZ" sz="1800" dirty="0"/>
              <a:t>Žádný opravný prostředek (jen </a:t>
            </a:r>
            <a:r>
              <a:rPr lang="cs-CZ" sz="1800" dirty="0" smtClean="0"/>
              <a:t>námitka nebo </a:t>
            </a:r>
            <a:r>
              <a:rPr lang="cs-CZ" sz="1800" dirty="0"/>
              <a:t>návrh na zastavení exekuce). </a:t>
            </a:r>
            <a:endParaRPr lang="cs-CZ" sz="1800" dirty="0" smtClean="0"/>
          </a:p>
          <a:p>
            <a:pPr marL="0" indent="0">
              <a:buNone/>
            </a:pPr>
            <a:r>
              <a:rPr lang="cs-CZ" sz="1800" dirty="0"/>
              <a:t>Je vhodné, aby se obec pokusila sama o DE, než věc předá soudnímu exekutorovi (§ 175 odst. 2 DŘ) – zohlednit náklady dlužníka (NSS 8 As </a:t>
            </a:r>
            <a:r>
              <a:rPr lang="cs-CZ" sz="1800" dirty="0" smtClean="0"/>
              <a:t>143/2014 </a:t>
            </a:r>
            <a:r>
              <a:rPr lang="cs-CZ" sz="1800" dirty="0"/>
              <a:t>i názor </a:t>
            </a:r>
            <a:r>
              <a:rPr lang="cs-CZ" sz="1800" dirty="0" err="1" smtClean="0"/>
              <a:t>ombudsmanky</a:t>
            </a:r>
            <a:r>
              <a:rPr lang="cs-CZ" sz="1800" dirty="0" smtClean="0"/>
              <a:t>) – zásada přiměřenosti.</a:t>
            </a:r>
            <a:endParaRPr lang="cs-CZ" sz="1800" dirty="0"/>
          </a:p>
          <a:p>
            <a:pPr marL="0" indent="0">
              <a:buNone/>
            </a:pPr>
            <a:endParaRPr lang="cs-CZ" sz="1800" dirty="0"/>
          </a:p>
          <a:p>
            <a:pPr marL="0" indent="0">
              <a:buNone/>
            </a:pPr>
            <a:endParaRPr lang="cs-CZ" sz="1800" dirty="0"/>
          </a:p>
          <a:p>
            <a:pPr marL="0" indent="0">
              <a:buNone/>
            </a:pPr>
            <a:endParaRPr lang="cs-CZ" sz="1800" dirty="0"/>
          </a:p>
          <a:p>
            <a:pPr marL="0" indent="0">
              <a:buNone/>
            </a:pPr>
            <a:endParaRPr lang="cs-CZ" sz="180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23CBC-3517-4283-8B8A-AE06F1848D05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  <p:sp>
        <p:nvSpPr>
          <p:cNvPr id="5" name="Šipka doprava 4"/>
          <p:cNvSpPr/>
          <p:nvPr/>
        </p:nvSpPr>
        <p:spPr>
          <a:xfrm>
            <a:off x="685800" y="198120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929358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EP účet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sz="1800" dirty="0" smtClean="0"/>
              <a:t>= odepsáním peněžních prostředků dlužníka z jeho účtu, vedeného v jakékoliv měně, do výše vymáhané částky</a:t>
            </a:r>
          </a:p>
          <a:p>
            <a:pPr>
              <a:buFontTx/>
              <a:buChar char="-"/>
            </a:pPr>
            <a:r>
              <a:rPr lang="cs-CZ" sz="1800" dirty="0" smtClean="0"/>
              <a:t>EP </a:t>
            </a:r>
            <a:r>
              <a:rPr lang="cs-CZ" sz="1800" dirty="0"/>
              <a:t>se doručuje nejprve </a:t>
            </a:r>
            <a:r>
              <a:rPr lang="cs-CZ" sz="1800" dirty="0" smtClean="0"/>
              <a:t>poddlužníkovi, poté dlužníkovi. Po </a:t>
            </a:r>
            <a:r>
              <a:rPr lang="cs-CZ" sz="1800" dirty="0"/>
              <a:t>doručení dlužníkovi – oznámení o nabytí právní moci poddlužníkovi – ten následně zašle vymáhaný obnos a exekuční řízení je ukončeno</a:t>
            </a:r>
            <a:r>
              <a:rPr lang="cs-CZ" sz="1800" dirty="0" smtClean="0"/>
              <a:t>. </a:t>
            </a:r>
          </a:p>
          <a:p>
            <a:pPr marL="0" indent="0">
              <a:buNone/>
            </a:pPr>
            <a:endParaRPr lang="cs-CZ" sz="1800" dirty="0" smtClean="0"/>
          </a:p>
          <a:p>
            <a:pPr marL="0" indent="0">
              <a:buNone/>
            </a:pPr>
            <a:r>
              <a:rPr lang="cs-CZ" sz="1800" dirty="0" smtClean="0"/>
              <a:t>Banka od doručení EP nevyplácí peněžní prostředky, neprovádí na ně započtení a ani jinak s nimi nenakládá (až do výše vymáhané částky) – to se týká i peněžních prostředků, které na účet dojdou do 6 měsíců ode dne vyrozumění o nabytí PM. Poté exekuce zaniká a pokud nebylo vymoženo vše – nový EP.</a:t>
            </a:r>
          </a:p>
          <a:p>
            <a:pPr marL="0" indent="0">
              <a:buNone/>
            </a:pPr>
            <a:endParaRPr lang="cs-CZ" sz="1800" dirty="0" smtClean="0"/>
          </a:p>
          <a:p>
            <a:pPr marL="0" indent="0">
              <a:buNone/>
            </a:pPr>
            <a:r>
              <a:rPr lang="cs-CZ" sz="1800" dirty="0" smtClean="0"/>
              <a:t>Pokud exekucí postiženo více účtů vedených u jedné banky – musí být v EP stanoveno jejich pořadí (více bank – více EP).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23CBC-3517-4283-8B8A-AE06F1848D05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601408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EP </a:t>
            </a:r>
            <a:r>
              <a:rPr lang="cs-CZ" dirty="0" smtClean="0"/>
              <a:t>účet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1800" dirty="0" smtClean="0"/>
              <a:t>musí jít o účet, jehož majitelem je dlužník (předmětem exekuce je totiž nárok na výplatu peněžních prostředků z účtu a ne peněžní prostředky samé)</a:t>
            </a:r>
          </a:p>
          <a:p>
            <a:r>
              <a:rPr lang="cs-CZ" sz="1800" dirty="0" smtClean="0"/>
              <a:t>účet manžela lze postihnout v případě, že jde o dluh patřící do SJM nebo dluh, pro který lze nařídit výkon rozhodnutí na majetek v SJM</a:t>
            </a:r>
          </a:p>
          <a:p>
            <a:r>
              <a:rPr lang="cs-CZ" sz="1800" dirty="0" smtClean="0"/>
              <a:t>pokud mají manželé jeden společný účet a dluh má jeden z nich – lze účet postihnout </a:t>
            </a:r>
          </a:p>
          <a:p>
            <a:pPr marL="0" indent="0">
              <a:buNone/>
            </a:pPr>
            <a:endParaRPr lang="cs-CZ" sz="1800" dirty="0" smtClean="0"/>
          </a:p>
          <a:p>
            <a:pPr marL="0" indent="0">
              <a:buNone/>
            </a:pPr>
            <a:r>
              <a:rPr lang="cs-CZ" sz="1800" dirty="0" smtClean="0"/>
              <a:t>Platí </a:t>
            </a:r>
            <a:r>
              <a:rPr lang="cs-CZ" sz="1800" u="sng" dirty="0" smtClean="0"/>
              <a:t>zásada priority </a:t>
            </a:r>
            <a:r>
              <a:rPr lang="cs-CZ" sz="1800" dirty="0" smtClean="0"/>
              <a:t>– pokud nařízeno více daňových exekucí na jeden účet – pořadí pohledávek se řídí dnem doručení EP (shodný den doručení – poměrně).</a:t>
            </a:r>
          </a:p>
          <a:p>
            <a:pPr marL="0" indent="0">
              <a:buNone/>
            </a:pPr>
            <a:r>
              <a:rPr lang="cs-CZ" sz="1800" dirty="0"/>
              <a:t>V případě, že má správce daně pochybnosti o pravosti, výši, skupině nebo pořadí pohledávek – </a:t>
            </a:r>
            <a:r>
              <a:rPr lang="cs-CZ" sz="1800" u="sng" dirty="0"/>
              <a:t>odporová žaloba </a:t>
            </a:r>
            <a:r>
              <a:rPr lang="cs-CZ" sz="1800" dirty="0"/>
              <a:t>(§ 267a OSŘ). Pokud nejsou plněny povinnosti poddlužníka – </a:t>
            </a:r>
            <a:r>
              <a:rPr lang="cs-CZ" sz="1800" u="sng" dirty="0"/>
              <a:t>poddlužnická žaloba </a:t>
            </a:r>
            <a:r>
              <a:rPr lang="cs-CZ" sz="1800" dirty="0"/>
              <a:t>(§ 186 odst. 3 DŘ</a:t>
            </a:r>
            <a:r>
              <a:rPr lang="cs-CZ" sz="1800" dirty="0" smtClean="0"/>
              <a:t>).</a:t>
            </a:r>
          </a:p>
          <a:p>
            <a:pPr marL="0" indent="0">
              <a:buNone/>
            </a:pPr>
            <a:r>
              <a:rPr lang="cs-CZ" sz="1800" dirty="0"/>
              <a:t>Celých šest měsíců od doručení EP trvá </a:t>
            </a:r>
            <a:r>
              <a:rPr lang="cs-CZ" sz="1800" dirty="0" err="1"/>
              <a:t>arrestatorium</a:t>
            </a:r>
            <a:r>
              <a:rPr lang="cs-CZ" sz="1800" dirty="0"/>
              <a:t> a </a:t>
            </a:r>
            <a:r>
              <a:rPr lang="cs-CZ" sz="1800" dirty="0" err="1"/>
              <a:t>inhibitorium</a:t>
            </a:r>
            <a:r>
              <a:rPr lang="cs-CZ" sz="1800" dirty="0"/>
              <a:t>.</a:t>
            </a:r>
          </a:p>
          <a:p>
            <a:pPr marL="0" indent="0">
              <a:buNone/>
            </a:pPr>
            <a:r>
              <a:rPr lang="cs-CZ" sz="1800" dirty="0" smtClean="0"/>
              <a:t>Obojí </a:t>
            </a:r>
            <a:r>
              <a:rPr lang="cs-CZ" sz="1800" dirty="0"/>
              <a:t>neplatí v případech § 304a a § 304b OSŘ. </a:t>
            </a:r>
          </a:p>
          <a:p>
            <a:pPr marL="0" indent="0">
              <a:buNone/>
            </a:pPr>
            <a:endParaRPr lang="cs-CZ" sz="1800" dirty="0"/>
          </a:p>
          <a:p>
            <a:pPr marL="0" indent="0">
              <a:buNone/>
            </a:pPr>
            <a:endParaRPr lang="cs-CZ" sz="1800" dirty="0" smtClean="0"/>
          </a:p>
          <a:p>
            <a:pPr marL="0" indent="0">
              <a:buNone/>
            </a:pPr>
            <a:endParaRPr lang="cs-CZ" sz="180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23CBC-3517-4283-8B8A-AE06F1848D05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141695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EP účet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sz="1800" dirty="0" smtClean="0"/>
              <a:t>Nepostižitelné dávky (§ 310 OSŘ) – např. dotace, finanční výpomoc ze státního nebo územního rozpočtu dle zákona č. 218/2000 Sb. a zákona č. 250/2000 Sb.</a:t>
            </a:r>
          </a:p>
          <a:p>
            <a:pPr marL="0" indent="0">
              <a:buNone/>
            </a:pPr>
            <a:endParaRPr lang="cs-CZ" sz="1800" u="sng" dirty="0" smtClean="0"/>
          </a:p>
          <a:p>
            <a:pPr marL="0" indent="0">
              <a:buNone/>
            </a:pPr>
            <a:r>
              <a:rPr lang="cs-CZ" sz="1800" u="sng" dirty="0" smtClean="0"/>
              <a:t>Absolutně nepostižitelné </a:t>
            </a:r>
            <a:r>
              <a:rPr lang="cs-CZ" sz="1800" dirty="0" smtClean="0"/>
              <a:t>(§ 317 OSŘ) jsou dávky státní sociální péče, dávky pomoci v hmotné nouzi (např. příspěvek na živobytí, doplatek bydlení, okamžitá mimořádná pomoc), náhrady vyplacené pojišťovnou dle pojistné smlouvy a pohledávky, které jsou předmětem finančního zajištění.</a:t>
            </a:r>
          </a:p>
          <a:p>
            <a:pPr marL="0" indent="0">
              <a:buNone/>
            </a:pPr>
            <a:r>
              <a:rPr lang="cs-CZ" sz="1800" u="sng" dirty="0" smtClean="0"/>
              <a:t>Částečně postižitelné </a:t>
            </a:r>
            <a:r>
              <a:rPr lang="cs-CZ" sz="1800" dirty="0" smtClean="0"/>
              <a:t>jsou pohledávky FO podnikajících (§ 318 OSŘ).To samé platí pro pohledávky z autorských práv, práv výkonných umělců a práv původců předmětů průmyslového vlastnictví (§ 319 OSŘ).</a:t>
            </a:r>
          </a:p>
          <a:p>
            <a:pPr marL="0" indent="0">
              <a:buNone/>
            </a:pPr>
            <a:endParaRPr lang="cs-CZ" sz="1800" dirty="0" smtClean="0"/>
          </a:p>
          <a:p>
            <a:pPr marL="0" indent="0">
              <a:buNone/>
            </a:pPr>
            <a:r>
              <a:rPr lang="cs-CZ" sz="1800" dirty="0" smtClean="0"/>
              <a:t>I přes EP je banka oprávněna (i během 6 měsíců po EP) vypovědět smlouvu o běžném účtu a zrušit účet povinného na němž nejsou žádné peněžní prostředky (NS 20 </a:t>
            </a:r>
            <a:r>
              <a:rPr lang="cs-CZ" sz="1800" dirty="0" err="1" smtClean="0"/>
              <a:t>Cdo</a:t>
            </a:r>
            <a:r>
              <a:rPr lang="cs-CZ" sz="1800" dirty="0" smtClean="0"/>
              <a:t> 485/2005).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23CBC-3517-4283-8B8A-AE06F1848D05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532780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EP mzda a jiné příjmy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sz="1800" dirty="0" smtClean="0"/>
              <a:t>EP </a:t>
            </a:r>
            <a:r>
              <a:rPr lang="cs-CZ" sz="1800" dirty="0"/>
              <a:t>se doručuje nejprve zaměstnavateli – ten provádí každý měsíc srážky </a:t>
            </a:r>
            <a:r>
              <a:rPr lang="cs-CZ" sz="1800" dirty="0" smtClean="0"/>
              <a:t>z čisté mzdy a </a:t>
            </a:r>
            <a:r>
              <a:rPr lang="cs-CZ" sz="1800" dirty="0"/>
              <a:t>zašle je správci daně po vyrozumění o právní moci EP (poté, co EP bude doručen dlužníkovi</a:t>
            </a:r>
            <a:r>
              <a:rPr lang="cs-CZ" sz="1800" dirty="0" smtClean="0"/>
              <a:t>). </a:t>
            </a:r>
          </a:p>
          <a:p>
            <a:pPr marL="0" indent="0">
              <a:buNone/>
            </a:pPr>
            <a:r>
              <a:rPr lang="cs-CZ" sz="1800" dirty="0" smtClean="0"/>
              <a:t>Ve </a:t>
            </a:r>
            <a:r>
              <a:rPr lang="cs-CZ" sz="1800" dirty="0"/>
              <a:t>vymáhání pokračuje i případný další zaměstnavatel, v případě ukončení </a:t>
            </a:r>
            <a:r>
              <a:rPr lang="cs-CZ" sz="1800" dirty="0" smtClean="0"/>
              <a:t>pracovního </a:t>
            </a:r>
            <a:r>
              <a:rPr lang="cs-CZ" sz="1800" dirty="0"/>
              <a:t>poměru a jeho započetí u nového zaměstnavatele. </a:t>
            </a:r>
          </a:p>
          <a:p>
            <a:pPr marL="0" indent="0">
              <a:buNone/>
            </a:pPr>
            <a:r>
              <a:rPr lang="cs-CZ" sz="1800" dirty="0"/>
              <a:t>Informační povinnost do 8 dnů od nastalé skutečnosti má nový zaměstnavatel, starý zaměstnavatel i dlužník sám (pod hrozbou pokuty</a:t>
            </a:r>
            <a:r>
              <a:rPr lang="cs-CZ" sz="1800" dirty="0" smtClean="0"/>
              <a:t>).</a:t>
            </a:r>
            <a:endParaRPr lang="cs-CZ" sz="1800" dirty="0"/>
          </a:p>
          <a:p>
            <a:pPr marL="0" indent="0">
              <a:buNone/>
            </a:pPr>
            <a:r>
              <a:rPr lang="cs-CZ" sz="1800" dirty="0"/>
              <a:t>Novému zaměstnavateli se zašle </a:t>
            </a:r>
            <a:r>
              <a:rPr lang="cs-CZ" sz="1800" dirty="0" smtClean="0"/>
              <a:t>již vydaný EP a rozhodnutí o pokračování ve srážkách ze mzdy (s </a:t>
            </a:r>
            <a:r>
              <a:rPr lang="cs-CZ" sz="1800" dirty="0"/>
              <a:t>vyčíslením zbytku </a:t>
            </a:r>
            <a:r>
              <a:rPr lang="cs-CZ" sz="1800" dirty="0" smtClean="0"/>
              <a:t>dluhu). </a:t>
            </a:r>
            <a:r>
              <a:rPr lang="cs-CZ" sz="1800" dirty="0"/>
              <a:t>Pořadí zůstává zachováno</a:t>
            </a:r>
            <a:r>
              <a:rPr lang="cs-CZ" sz="1800" dirty="0" smtClean="0"/>
              <a:t>.</a:t>
            </a:r>
          </a:p>
          <a:p>
            <a:pPr marL="0" indent="0">
              <a:buNone/>
            </a:pPr>
            <a:r>
              <a:rPr lang="cs-CZ" sz="1800" dirty="0" smtClean="0"/>
              <a:t>Na návrh dlužníka může správce daně ze závažných důvodů snížit výši částky, která má být v příslušném období sražena. Pominou-li důvody – rozhodnutí zruší (nutný návrh  a následné rozhodnutí – dohoda je vyloučena).</a:t>
            </a:r>
          </a:p>
          <a:p>
            <a:pPr marL="0" indent="0">
              <a:buNone/>
            </a:pPr>
            <a:r>
              <a:rPr lang="cs-CZ" sz="1800" b="1" dirty="0" smtClean="0"/>
              <a:t>Mzda</a:t>
            </a:r>
            <a:r>
              <a:rPr lang="cs-CZ" sz="1800" dirty="0" smtClean="0"/>
              <a:t> – </a:t>
            </a:r>
            <a:r>
              <a:rPr lang="cs-CZ" sz="1800" dirty="0" err="1" smtClean="0"/>
              <a:t>ZPr</a:t>
            </a:r>
            <a:r>
              <a:rPr lang="cs-CZ" sz="1800" dirty="0" smtClean="0"/>
              <a:t> (§ 67 – 71, §109-121 a §140-222) – určité peněžité plnění či plnění peněžité hodnoty (naturální) poskytované zaměstnavatelem </a:t>
            </a:r>
            <a:r>
              <a:rPr lang="cs-CZ" sz="1800" u="sng" dirty="0" smtClean="0"/>
              <a:t>za práci </a:t>
            </a:r>
            <a:r>
              <a:rPr lang="cs-CZ" sz="1800" dirty="0" smtClean="0"/>
              <a:t>(odměna)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23CBC-3517-4283-8B8A-AE06F1848D05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615606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EP mzda a jiné příjmy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sz="1800" dirty="0" smtClean="0"/>
              <a:t>Mzdou není náhrada výdajů v souvislosti s prací, které si hradí zaměstnanec sám a zaměstnavatel mu je poté nahrazuje. Plnění musí být poskytováno za doby trvání pracovního poměru.</a:t>
            </a:r>
          </a:p>
          <a:p>
            <a:pPr marL="0" indent="0">
              <a:buNone/>
            </a:pPr>
            <a:r>
              <a:rPr lang="cs-CZ" sz="1800" b="1" dirty="0" smtClean="0"/>
              <a:t>Jiné </a:t>
            </a:r>
            <a:r>
              <a:rPr lang="cs-CZ" sz="1800" b="1" dirty="0"/>
              <a:t>příjmy </a:t>
            </a:r>
            <a:r>
              <a:rPr lang="cs-CZ" sz="1800" dirty="0"/>
              <a:t>- § 299 OSŘ </a:t>
            </a:r>
            <a:r>
              <a:rPr lang="cs-CZ" sz="1800" dirty="0" smtClean="0"/>
              <a:t> - taxativní výčet (plat</a:t>
            </a:r>
            <a:r>
              <a:rPr lang="cs-CZ" sz="1800" dirty="0"/>
              <a:t>, </a:t>
            </a:r>
            <a:r>
              <a:rPr lang="cs-CZ" sz="1800" dirty="0" smtClean="0"/>
              <a:t>náhrada mzdy nebo platu, dohody </a:t>
            </a:r>
            <a:r>
              <a:rPr lang="cs-CZ" sz="1800" dirty="0"/>
              <a:t>o </a:t>
            </a:r>
            <a:r>
              <a:rPr lang="cs-CZ" sz="1800" dirty="0" smtClean="0"/>
              <a:t>pracovní činnosti </a:t>
            </a:r>
            <a:r>
              <a:rPr lang="cs-CZ" sz="1800" dirty="0"/>
              <a:t>a provedení práce, </a:t>
            </a:r>
            <a:r>
              <a:rPr lang="cs-CZ" sz="1800" dirty="0" smtClean="0"/>
              <a:t>odměna za pracovní nebo služební pohotovost, nemocenská</a:t>
            </a:r>
            <a:r>
              <a:rPr lang="cs-CZ" sz="1800" dirty="0"/>
              <a:t>, stipendia, podpora v nezaměstnanosti, </a:t>
            </a:r>
            <a:r>
              <a:rPr lang="cs-CZ" sz="1800" dirty="0" smtClean="0"/>
              <a:t>odstupné, výsluhy vojáků z povolání, přídavek na dítě, sociální příplatek, rodičovský příspěvek, odměna pěstouna, příspěvek na bydlení, peněžitá </a:t>
            </a:r>
            <a:r>
              <a:rPr lang="cs-CZ" sz="1800" dirty="0"/>
              <a:t>pomoc v mateřství, … NE – hmotná nouze </a:t>
            </a:r>
            <a:r>
              <a:rPr lang="cs-CZ" sz="1800" dirty="0" smtClean="0"/>
              <a:t>a dávky vyplácené jednorázově !!!)</a:t>
            </a:r>
          </a:p>
          <a:p>
            <a:pPr marL="0" indent="0">
              <a:buNone/>
            </a:pPr>
            <a:endParaRPr lang="cs-CZ" sz="1800" dirty="0" smtClean="0"/>
          </a:p>
          <a:p>
            <a:pPr marL="0" indent="0">
              <a:buNone/>
            </a:pPr>
            <a:r>
              <a:rPr lang="cs-CZ" sz="1800" dirty="0" smtClean="0"/>
              <a:t>Postižen nemůže být nárok na mzdu či jiný příjem manžela (není totiž majetkem v SJM), důchod osoby, která z něj platí náklady na pobyt v ústavu sociální péče (ve výši té částky) - § 317 OSŘ – nepostižitelná jsou plnění peněžní dávky státní sociální péče a dávky pomoci v hmotné nouzi, náhrada vyplacená pojišťovnou k opravě nebo vybudování budovy,…</a:t>
            </a:r>
            <a:endParaRPr lang="cs-CZ" sz="1800" dirty="0"/>
          </a:p>
          <a:p>
            <a:pPr marL="0" indent="0">
              <a:buNone/>
            </a:pP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23CBC-3517-4283-8B8A-AE06F1848D05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442313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EP mzda a jiné příjmy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85800" y="156845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cs-CZ" sz="1800" dirty="0" smtClean="0"/>
              <a:t>§ 281 OSŘ – zákaz provádět srážky nad rámec zákona (ani na dohodu) – pokud srazí víc – řešeno mezi dlužníkem a poddlužníkem v rámci soukromého práva</a:t>
            </a:r>
          </a:p>
          <a:p>
            <a:pPr marL="0" indent="0">
              <a:buNone/>
            </a:pPr>
            <a:endParaRPr lang="cs-CZ" sz="1800" dirty="0" smtClean="0"/>
          </a:p>
          <a:p>
            <a:pPr marL="0" indent="0">
              <a:buNone/>
            </a:pPr>
            <a:r>
              <a:rPr lang="cs-CZ" sz="1800" dirty="0" smtClean="0"/>
              <a:t>§ 278 OSŘ – stanovena základní nepostižitelná částka – odečte se od čisté mzdy a zbytek se rozdělí na třetiny</a:t>
            </a:r>
          </a:p>
          <a:p>
            <a:pPr marL="0" indent="0">
              <a:buNone/>
            </a:pPr>
            <a:r>
              <a:rPr lang="cs-CZ" sz="1800" dirty="0" smtClean="0"/>
              <a:t>způsob </a:t>
            </a:r>
            <a:r>
              <a:rPr lang="cs-CZ" sz="1800" dirty="0"/>
              <a:t>výpočtu nezabavitelné částky – </a:t>
            </a:r>
            <a:r>
              <a:rPr lang="cs-CZ" sz="1800" dirty="0" err="1"/>
              <a:t>nař</a:t>
            </a:r>
            <a:r>
              <a:rPr lang="cs-CZ" sz="1800" dirty="0"/>
              <a:t>. </a:t>
            </a:r>
            <a:r>
              <a:rPr lang="cs-CZ" sz="1800" dirty="0" err="1"/>
              <a:t>vl</a:t>
            </a:r>
            <a:r>
              <a:rPr lang="cs-CZ" sz="1800" dirty="0"/>
              <a:t>. č. 595/2006 Sb</a:t>
            </a:r>
            <a:r>
              <a:rPr lang="cs-CZ" sz="1800" dirty="0" smtClean="0"/>
              <a:t>. (je to úhrn dvou třetin součtu částky ŽM jednotlivce a částky normativních nákladů na bydlení pro jednu osobu v obci od 50 000 do 99 999 obyvatel na osobu povinného (nezabavitelná částka) a jedné čtvrtiny nezabavitelné částky na každou osobu, které je povinen poskytovat výživné </a:t>
            </a:r>
          </a:p>
          <a:p>
            <a:pPr marL="0" indent="0">
              <a:buNone/>
            </a:pPr>
            <a:endParaRPr lang="cs-CZ" sz="1800" dirty="0" smtClean="0"/>
          </a:p>
          <a:p>
            <a:pPr marL="0" indent="0">
              <a:buNone/>
            </a:pPr>
            <a:r>
              <a:rPr lang="cs-CZ" sz="1800" dirty="0" smtClean="0"/>
              <a:t>§ 279 OSŘ – poměr uspokojování pohledávek </a:t>
            </a:r>
            <a:endParaRPr lang="cs-CZ" sz="1800" dirty="0"/>
          </a:p>
          <a:p>
            <a:pPr marL="0" indent="0">
              <a:buNone/>
            </a:pP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23CBC-3517-4283-8B8A-AE06F1848D05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  <p:sp>
        <p:nvSpPr>
          <p:cNvPr id="5" name="Šipka doprava 4"/>
          <p:cNvSpPr/>
          <p:nvPr/>
        </p:nvSpPr>
        <p:spPr>
          <a:xfrm>
            <a:off x="5578803" y="510540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75571540"/>
      </p:ext>
    </p:extLst>
  </p:cSld>
  <p:clrMapOvr>
    <a:masterClrMapping/>
  </p:clrMapOvr>
</p:sld>
</file>

<file path=ppt/theme/theme1.xml><?xml version="1.0" encoding="utf-8"?>
<a:theme xmlns:a="http://schemas.openxmlformats.org/drawingml/2006/main" name="Výchozí návrh">
  <a:themeElements>
    <a:clrScheme name="Výchozí návr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ýchozí návr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ýchozí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5764</TotalTime>
  <Words>2190</Words>
  <Application>Microsoft Office PowerPoint</Application>
  <PresentationFormat>Předvádění na obrazovce (4:3)</PresentationFormat>
  <Paragraphs>183</Paragraphs>
  <Slides>18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18</vt:i4>
      </vt:variant>
    </vt:vector>
  </HeadingPairs>
  <TitlesOfParts>
    <vt:vector size="22" baseType="lpstr">
      <vt:lpstr>Arial</vt:lpstr>
      <vt:lpstr>Calibri</vt:lpstr>
      <vt:lpstr>Tahoma</vt:lpstr>
      <vt:lpstr>Výchozí návrh</vt:lpstr>
      <vt:lpstr>Školení obcí</vt:lpstr>
      <vt:lpstr>Postup při DE</vt:lpstr>
      <vt:lpstr>Postup při DE</vt:lpstr>
      <vt:lpstr>EP účet</vt:lpstr>
      <vt:lpstr>EP účet</vt:lpstr>
      <vt:lpstr>EP účet</vt:lpstr>
      <vt:lpstr>EP mzda a jiné příjmy</vt:lpstr>
      <vt:lpstr>EP mzda a jiné příjmy</vt:lpstr>
      <vt:lpstr>EP mzda a jiné příjmy</vt:lpstr>
      <vt:lpstr>EP mzda a jiné příjmy</vt:lpstr>
      <vt:lpstr>Insolvence</vt:lpstr>
      <vt:lpstr>Insolvence</vt:lpstr>
      <vt:lpstr>Insolvence</vt:lpstr>
      <vt:lpstr>Odklad a zastavení DE</vt:lpstr>
      <vt:lpstr>Odklad a zastavení DE</vt:lpstr>
      <vt:lpstr>Odklad a zastavení DE</vt:lpstr>
      <vt:lpstr>Odklad a zastavení DE</vt:lpstr>
      <vt:lpstr>    Daňová exekuce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Daňové exekuce</dc:title>
  <dc:creator>Martina</dc:creator>
  <cp:lastModifiedBy>Kvapilová Martina</cp:lastModifiedBy>
  <cp:revision>221</cp:revision>
  <cp:lastPrinted>2018-08-27T07:36:09Z</cp:lastPrinted>
  <dcterms:created xsi:type="dcterms:W3CDTF">2008-01-15T11:19:01Z</dcterms:created>
  <dcterms:modified xsi:type="dcterms:W3CDTF">2021-08-26T06:35:30Z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PSDescription">
    <vt:lpwstr>Šablona prezentace s logem - Č</vt:lpwstr>
  </property>
  <property fmtid="{D5CDD505-2E9C-101B-9397-08002B2CF9AE}" pid="3" name="Status">
    <vt:lpwstr/>
  </property>
</Properties>
</file>