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61" r:id="rId4"/>
    <p:sldId id="268" r:id="rId5"/>
    <p:sldId id="269" r:id="rId6"/>
    <p:sldId id="271" r:id="rId7"/>
    <p:sldId id="272" r:id="rId8"/>
    <p:sldId id="292" r:id="rId9"/>
    <p:sldId id="273" r:id="rId10"/>
    <p:sldId id="301" r:id="rId11"/>
    <p:sldId id="308" r:id="rId12"/>
    <p:sldId id="274" r:id="rId13"/>
    <p:sldId id="275" r:id="rId14"/>
    <p:sldId id="293" r:id="rId15"/>
    <p:sldId id="294" r:id="rId16"/>
    <p:sldId id="276" r:id="rId17"/>
    <p:sldId id="295" r:id="rId18"/>
    <p:sldId id="277" r:id="rId19"/>
    <p:sldId id="278" r:id="rId20"/>
    <p:sldId id="296" r:id="rId21"/>
    <p:sldId id="279" r:id="rId22"/>
    <p:sldId id="280" r:id="rId23"/>
    <p:sldId id="282" r:id="rId24"/>
    <p:sldId id="297" r:id="rId25"/>
    <p:sldId id="283" r:id="rId26"/>
    <p:sldId id="298" r:id="rId27"/>
    <p:sldId id="284" r:id="rId28"/>
    <p:sldId id="285" r:id="rId29"/>
    <p:sldId id="299" r:id="rId30"/>
    <p:sldId id="300" r:id="rId31"/>
    <p:sldId id="286" r:id="rId32"/>
    <p:sldId id="287" r:id="rId33"/>
    <p:sldId id="302" r:id="rId34"/>
    <p:sldId id="288" r:id="rId35"/>
    <p:sldId id="289" r:id="rId36"/>
    <p:sldId id="303" r:id="rId37"/>
    <p:sldId id="290" r:id="rId38"/>
    <p:sldId id="305" r:id="rId39"/>
    <p:sldId id="304" r:id="rId40"/>
    <p:sldId id="291" r:id="rId41"/>
    <p:sldId id="306" r:id="rId42"/>
    <p:sldId id="307" r:id="rId43"/>
  </p:sldIdLst>
  <p:sldSz cx="9144000" cy="6858000" type="screen4x3"/>
  <p:notesSz cx="6765925" cy="98679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28" name="Zástupný symbol pro datum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1" name="Obdélník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Obdélník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Obdélník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Obdélník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Přímá spojovací čára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Rovnoramenný trojúhelník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bdélník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obsah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Zástupný symbol pro obsah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Přímá spojovací čára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Rovnoramenný trojúhelník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římá spojovací čára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Zástupný symbol pro obsah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Přímá spojovací čára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ovnoramenný trojúhelník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Obdélník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nadpis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4" name="Zástupný symbol pro datum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2B65219-B97C-41EA-A294-3D7A1D81E893}" type="datetimeFigureOut">
              <a:rPr lang="cs-CZ" smtClean="0"/>
              <a:pPr/>
              <a:t>28.5.2012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Zástupný symbol pro číslo snímku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E55A8E0-6634-4DEB-A68D-35F902A47878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8" name="Přímá spojovací čára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Přímá spojovací čára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ovnoramenný trojúhelník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sohajovav\Local%20Settings\Temp\ASPI'&amp;link='137\2006%20Sb.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vzus.cz/usisvz/" TargetMode="External"/><Relationship Id="rId2" Type="http://schemas.openxmlformats.org/officeDocument/2006/relationships/hyperlink" Target="http://aplikace.mvcr.cz/sbirka-zakon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mpet.cz/" TargetMode="External"/><Relationship Id="rId5" Type="http://schemas.openxmlformats.org/officeDocument/2006/relationships/hyperlink" Target="http://www.portal-vz.cz/" TargetMode="External"/><Relationship Id="rId4" Type="http://schemas.openxmlformats.org/officeDocument/2006/relationships/hyperlink" Target="http://www.vestnikverejnychzakazek.cz/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sohajovav\Local%20Settings\Temp\ASPI'&amp;link='137\2006%20Sb.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30425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>
                <a:solidFill>
                  <a:srgbClr val="FF0000"/>
                </a:solidFill>
              </a:rPr>
              <a:t>Zákon o veřejných zakázkách</a:t>
            </a:r>
            <a:br>
              <a:rPr lang="cs-CZ" dirty="0" smtClean="0">
                <a:solidFill>
                  <a:srgbClr val="FF0000"/>
                </a:solidFill>
              </a:rPr>
            </a:br>
            <a:r>
              <a:rPr lang="cs-CZ" dirty="0" smtClean="0">
                <a:solidFill>
                  <a:srgbClr val="FF0000"/>
                </a:solidFill>
              </a:rPr>
              <a:t> po „</a:t>
            </a:r>
            <a:r>
              <a:rPr lang="cs-CZ" i="1" dirty="0" smtClean="0">
                <a:solidFill>
                  <a:srgbClr val="FF0000"/>
                </a:solidFill>
              </a:rPr>
              <a:t>transparenční</a:t>
            </a:r>
            <a:r>
              <a:rPr lang="cs-CZ" dirty="0" smtClean="0">
                <a:solidFill>
                  <a:srgbClr val="FF0000"/>
                </a:solidFill>
              </a:rPr>
              <a:t>“ novele z.č. 55/2012 Sb</a:t>
            </a:r>
            <a:r>
              <a:rPr lang="cs-CZ" dirty="0" smtClean="0"/>
              <a:t>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899592" y="5013176"/>
            <a:ext cx="7344816" cy="1008112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cs-CZ" sz="1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změny ZPŘ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PO PŘEDCHOZÍM VYHRAZENÍ V ZD, může zadavatel uplatnit následující:</a:t>
            </a:r>
          </a:p>
          <a:p>
            <a:endParaRPr lang="cs-CZ" dirty="0" smtClean="0"/>
          </a:p>
          <a:p>
            <a:r>
              <a:rPr lang="cs-CZ" dirty="0" smtClean="0"/>
              <a:t>§ 60 odst. 2 – možnost rozhodnutí o  vyloučení uchazeče  při nesplnění kvalifikace oznámit na profilu zadavatele (nemusí zasílat písemně)</a:t>
            </a:r>
          </a:p>
          <a:p>
            <a:r>
              <a:rPr lang="cs-CZ" dirty="0" smtClean="0"/>
              <a:t>§ 76 odst. 6 – v rámci posouzení nabídek možnost zadavatele oznámit rozhodnutí o vyloučení uchazeče na profilu zadavatele </a:t>
            </a:r>
          </a:p>
          <a:p>
            <a:r>
              <a:rPr lang="cs-CZ" dirty="0" smtClean="0"/>
              <a:t>§ 81 </a:t>
            </a:r>
            <a:r>
              <a:rPr lang="cs-CZ" dirty="0" err="1" smtClean="0"/>
              <a:t>odst</a:t>
            </a:r>
            <a:r>
              <a:rPr lang="cs-CZ" dirty="0" smtClean="0"/>
              <a:t> .4 – uveřejnění oznámení o výběru nejvhodnější nabídky na profilu zadavatele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změny ZPŘ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§ 62 odst. 3 -  možnost prokázání všech kvalifikačních předpokladů předložením čestného prohlášení</a:t>
            </a:r>
          </a:p>
          <a:p>
            <a:r>
              <a:rPr lang="cs-CZ" dirty="0" smtClean="0"/>
              <a:t>§ 110  - námitky musí být podány do 10 dnů ode dne, kde se dozví o rozhodné skutečnosti</a:t>
            </a:r>
          </a:p>
          <a:p>
            <a:r>
              <a:rPr lang="cs-CZ" dirty="0" smtClean="0"/>
              <a:t>§ 156 – výjimka použití odůvodnění VZ </a:t>
            </a:r>
            <a:r>
              <a:rPr lang="cs-CZ" smtClean="0"/>
              <a:t>– nemusí.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Lhůty § 39, 40</a:t>
            </a:r>
          </a:p>
        </p:txBody>
      </p:sp>
      <p:sp>
        <p:nvSpPr>
          <p:cNvPr id="16387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cs-CZ" sz="2800" dirty="0" smtClean="0"/>
              <a:t>Významná revize stanovení lhůt pro podání nabídek, resp. žádostí o účast (zjednodušení)</a:t>
            </a:r>
          </a:p>
          <a:p>
            <a:pPr eaLnBrk="1" hangingPunct="1"/>
            <a:endParaRPr lang="cs-CZ" sz="2800" u="sng" dirty="0" smtClean="0"/>
          </a:p>
          <a:p>
            <a:pPr eaLnBrk="1" hangingPunct="1"/>
            <a:r>
              <a:rPr lang="cs-CZ" sz="2800" u="sng" dirty="0" smtClean="0"/>
              <a:t>Lhůta pro doručení žádosti o účast:</a:t>
            </a:r>
          </a:p>
          <a:p>
            <a:pPr eaLnBrk="1" hangingPunct="1"/>
            <a:r>
              <a:rPr lang="cs-CZ" sz="2800" dirty="0" smtClean="0"/>
              <a:t>Užší, </a:t>
            </a:r>
            <a:r>
              <a:rPr lang="cs-CZ" sz="2800" dirty="0" err="1" smtClean="0"/>
              <a:t>JŘsU</a:t>
            </a:r>
            <a:r>
              <a:rPr lang="cs-CZ" sz="2800" dirty="0" smtClean="0"/>
              <a:t>, soutěžní dialog nejméně 37 dnů N / 15 P</a:t>
            </a:r>
          </a:p>
          <a:p>
            <a:pPr eaLnBrk="1" hangingPunct="1">
              <a:buNone/>
            </a:pPr>
            <a:endParaRPr lang="cs-CZ" sz="2800" dirty="0" smtClean="0"/>
          </a:p>
          <a:p>
            <a:pPr eaLnBrk="1" hangingPunct="1"/>
            <a:r>
              <a:rPr lang="cs-CZ" sz="2800" u="sng" dirty="0" smtClean="0"/>
              <a:t>Lhůta pro podání nabídek:</a:t>
            </a:r>
          </a:p>
          <a:p>
            <a:pPr eaLnBrk="1" hangingPunct="1"/>
            <a:r>
              <a:rPr lang="cs-CZ" sz="2800" dirty="0" smtClean="0"/>
              <a:t>Otevřené 52N / 22 P</a:t>
            </a:r>
          </a:p>
          <a:p>
            <a:pPr eaLnBrk="1" hangingPunct="1"/>
            <a:r>
              <a:rPr lang="cs-CZ" sz="2800" dirty="0" smtClean="0"/>
              <a:t>Užší nejméně 40 N </a:t>
            </a:r>
          </a:p>
          <a:p>
            <a:pPr eaLnBrk="1" hangingPunct="1"/>
            <a:r>
              <a:rPr lang="cs-CZ" sz="2800" dirty="0" smtClean="0"/>
              <a:t>Užší, zjednodušené 15 P</a:t>
            </a:r>
          </a:p>
          <a:p>
            <a:pPr eaLnBrk="1" hangingPunct="1">
              <a:buFont typeface="Arial" pitchFamily="34" charset="0"/>
              <a:buNone/>
            </a:pPr>
            <a:endParaRPr lang="cs-CZ" sz="2800" dirty="0" smtClean="0"/>
          </a:p>
          <a:p>
            <a:pPr eaLnBrk="1" hangingPunct="1">
              <a:buFont typeface="Arial" pitchFamily="34" charset="0"/>
              <a:buNone/>
            </a:pPr>
            <a:r>
              <a:rPr lang="cs-CZ" sz="2800" dirty="0" smtClean="0"/>
              <a:t>  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Lhůty § 39, § 40</a:t>
            </a:r>
          </a:p>
        </p:txBody>
      </p:sp>
      <p:sp>
        <p:nvSpPr>
          <p:cNvPr id="1741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dirty="0" smtClean="0"/>
              <a:t>Lhůty začínají běžet dnem následujícím po dni zahájení zadávacího řízení/ výzvy  - § 39 odst. 6 upřesňuje začátek běhu lhůt.</a:t>
            </a:r>
          </a:p>
          <a:p>
            <a:pPr eaLnBrk="1" hangingPunct="1"/>
            <a:endParaRPr lang="cs-CZ" dirty="0" smtClean="0"/>
          </a:p>
          <a:p>
            <a:pPr eaLnBrk="1" hangingPunct="1"/>
            <a:r>
              <a:rPr lang="cs-CZ" dirty="0" smtClean="0"/>
              <a:t>Pokud zadavatel uveřejní na profilu zadavatele zadávací dokumentaci v plném rozsahu již ode dne uveřejnění oznámení otevřeného řízení nebo užšího řízení, může zkrátit lhůtu pro podání nabídek </a:t>
            </a:r>
            <a:r>
              <a:rPr lang="cs-CZ" b="1" dirty="0" smtClean="0"/>
              <a:t>o 5 dnů</a:t>
            </a:r>
            <a:r>
              <a:rPr lang="cs-CZ" dirty="0" smtClean="0"/>
              <a:t>. - § 40 odst. 1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Lhůty § 39, § 40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§ 40 odst. 3 – změna lhůt v případě dodatečných informací. 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NOVĚ je zadavatel povinen prodloužit lhůtu pro podání nabídek o celou původní délku lhůty v případě, že dojde ke změně zadávacích podmínek, které mohou rozšířit okruh možných dodavatelů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44 Zadávací dokumentace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Odst. 3 – zadavatel je oprávněn v ZD stanovit, že nabídka může být podána </a:t>
            </a:r>
            <a:r>
              <a:rPr lang="cs-CZ" b="1" u="sng" dirty="0" smtClean="0"/>
              <a:t>pouze</a:t>
            </a:r>
            <a:r>
              <a:rPr lang="cs-CZ" dirty="0" smtClean="0"/>
              <a:t> v elektronické podobě prostřednictvím elektronického nástroje (§ 149)</a:t>
            </a:r>
          </a:p>
          <a:p>
            <a:endParaRPr lang="cs-CZ" dirty="0" smtClean="0"/>
          </a:p>
          <a:p>
            <a:r>
              <a:rPr lang="cs-CZ" dirty="0" smtClean="0"/>
              <a:t>Odst. 6 – zadavatel může v ZD vyhradit požadavek, že určitá </a:t>
            </a:r>
            <a:r>
              <a:rPr lang="cs-CZ" b="1" u="sng" dirty="0" smtClean="0"/>
              <a:t>věcně vymezená </a:t>
            </a:r>
            <a:r>
              <a:rPr lang="cs-CZ" dirty="0" smtClean="0"/>
              <a:t>část předmětu plnění VZ nesmí být plněna pomocí subdodavatele</a:t>
            </a:r>
            <a:endParaRPr lang="cs-CZ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48 poskytování ZD</a:t>
            </a:r>
          </a:p>
        </p:txBody>
      </p:sp>
      <p:sp>
        <p:nvSpPr>
          <p:cNvPr id="18435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7) Zadavatel si může v zadávacích podmínkách vyhradit právo požadovat úhradu nákladů souvisejících s poskytnutím částí zadávací dokumentace, které nebyly uveřejněny na profilu zadavatele. V takovém případě uvede v zadávacích podmínkách výši </a:t>
            </a:r>
            <a:r>
              <a:rPr lang="cs-CZ" sz="2800" b="1" smtClean="0"/>
              <a:t>nákladů na reprodukci, nákladů na balné a poštovné</a:t>
            </a:r>
            <a:r>
              <a:rPr lang="cs-CZ" sz="2800" smtClean="0"/>
              <a:t> a současně stanoví platební podmínky související s poskytnutím. Zadavatel však nesmí požadovat úhradu těchto nákladů přesahující obvyklé náklady.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49 Dodatečné informace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Písemná žádost o dodatečné informace musí být zadavateli doručena nejpozději do 6 pracovních dnů (5 pracovních dnů, jde-li o zjednodušené podlimitní řízení nebo užší řízení) před uplynutím lhůty pro podání nabídek. (§ 49 odst. 1)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Zkrácena lhůta pro odeslání dodatečných informací: zadavatel musí odeslat dodatečné informace do 4 pracovních dnů (3 pracovních dnů, jde-li o zjednodušené podlimitní řízení nebo užší řízení). (§ 49 odst. 2)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50 Kvalifikace</a:t>
            </a:r>
          </a:p>
        </p:txBody>
      </p:sp>
      <p:sp>
        <p:nvSpPr>
          <p:cNvPr id="19459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z="2800" dirty="0" smtClean="0"/>
              <a:t>Kvalifikovaným pro plnění veřejné zakázky je dodavatel, který </a:t>
            </a:r>
          </a:p>
          <a:p>
            <a:pPr eaLnBrk="1" hangingPunct="1"/>
            <a:r>
              <a:rPr lang="cs-CZ" sz="2800" dirty="0" smtClean="0"/>
              <a:t>a) splní základní kvalifikační předpoklady podle </a:t>
            </a:r>
            <a:r>
              <a:rPr lang="cs-CZ" sz="2800" dirty="0" smtClean="0">
                <a:hlinkClick r:id="rId2" action="ppaction://hlinkfile"/>
              </a:rPr>
              <a:t>§ 53</a:t>
            </a:r>
            <a:r>
              <a:rPr lang="cs-CZ" sz="2800" dirty="0" smtClean="0"/>
              <a:t>, </a:t>
            </a:r>
          </a:p>
          <a:p>
            <a:pPr eaLnBrk="1" hangingPunct="1"/>
            <a:r>
              <a:rPr lang="cs-CZ" sz="2800" dirty="0" smtClean="0"/>
              <a:t>b) splní profesní kvalifikační předpoklady podle </a:t>
            </a:r>
            <a:r>
              <a:rPr lang="cs-CZ" sz="2800" dirty="0" smtClean="0">
                <a:hlinkClick r:id="rId2" action="ppaction://hlinkfile"/>
              </a:rPr>
              <a:t>§ 54</a:t>
            </a:r>
            <a:r>
              <a:rPr lang="cs-CZ" sz="2800" dirty="0" smtClean="0"/>
              <a:t>, </a:t>
            </a:r>
          </a:p>
          <a:p>
            <a:pPr eaLnBrk="1" hangingPunct="1"/>
            <a:r>
              <a:rPr lang="cs-CZ" sz="2800" dirty="0" smtClean="0"/>
              <a:t>c) </a:t>
            </a:r>
            <a:r>
              <a:rPr lang="cs-CZ" sz="2800" b="1" dirty="0" smtClean="0"/>
              <a:t>předloží čestné prohlášení o své ekonomické a finanční způsobilosti splnit veřejnou zakázku </a:t>
            </a:r>
            <a:r>
              <a:rPr lang="cs-CZ" sz="2800" dirty="0" smtClean="0"/>
              <a:t>a</a:t>
            </a:r>
          </a:p>
          <a:p>
            <a:pPr eaLnBrk="1" hangingPunct="1"/>
            <a:r>
              <a:rPr lang="cs-CZ" sz="2800" dirty="0" smtClean="0"/>
              <a:t>d) splní technické kvalifikační předpoklady podle </a:t>
            </a:r>
            <a:r>
              <a:rPr lang="cs-CZ" sz="2800" dirty="0" smtClean="0">
                <a:hlinkClick r:id="rId2" action="ppaction://hlinkfile"/>
              </a:rPr>
              <a:t>§ 56</a:t>
            </a:r>
            <a:r>
              <a:rPr lang="cs-CZ" sz="2800" dirty="0" smtClean="0"/>
              <a:t>. </a:t>
            </a: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50 Kvalifikace</a:t>
            </a:r>
          </a:p>
        </p:txBody>
      </p:sp>
      <p:sp>
        <p:nvSpPr>
          <p:cNvPr id="2048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smtClean="0"/>
              <a:t>(4) Veřejný zadavatel není oprávněn stanovit takové kvalifikační předpoklady, které by vedly k podstatnému omezení hospodářské soutěže, a současně by kvalifikační předpoklady bylo vzhledem k potřebám zadavatele možné nahradit stanovením odpovídajících smluvních podmínek. </a:t>
            </a:r>
          </a:p>
          <a:p>
            <a:pPr eaLnBrk="1" hangingPunct="1"/>
            <a:r>
              <a:rPr lang="cs-CZ" smtClean="0"/>
              <a:t>	(5) </a:t>
            </a:r>
            <a:r>
              <a:rPr lang="cs-CZ" b="1" smtClean="0"/>
              <a:t>Kvalifikace dodavatele nemůže být předmětem hodnotících kritérií. </a:t>
            </a:r>
          </a:p>
          <a:p>
            <a:pPr eaLnBrk="1" hangingPunct="1"/>
            <a:endParaRPr lang="cs-CZ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Právní předpisy dopadající na zadávání veřejných zakázek v OP VK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Směrnice ES (2004/18/ES, 2004/17/ES)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Zákon č. 137/2006 Sb., o veřejných zakázkách a nařízení vlády (447/2011 Sb. – stanovení </a:t>
            </a:r>
            <a:r>
              <a:rPr lang="cs-CZ" dirty="0" err="1" smtClean="0"/>
              <a:t>fin</a:t>
            </a:r>
            <a:r>
              <a:rPr lang="cs-CZ" dirty="0" smtClean="0"/>
              <a:t>. limitů, od 1.1.2012 nové limity)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Národní pravidla NOK (Usnesení vlády č. 48 ze dne 12.1.2009 o Závazných postupech pro zadávání zakázek spolufinancovaných ze zdrojů EU, nespadajících pod aplikaci ZVZ)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Manuál OP VK a </a:t>
            </a:r>
            <a:r>
              <a:rPr lang="cs-CZ" dirty="0" err="1" smtClean="0"/>
              <a:t>PpP</a:t>
            </a:r>
            <a:r>
              <a:rPr lang="cs-CZ" dirty="0" smtClean="0"/>
              <a:t> (bude verze 6)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kvalifikační předpoklady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Jako součást základní kvalifikace již není vyžadován seznam statutárních orgánů nebo členů statutárních orgánů, kteří v posledních 3 letech pracovali u zadavatele, ani aktuální seznam akcionářů s podílem vyšším než 10 %. Ustanovení § 53 odst. 1, písm. l) a m) tak byla zrušena. Obě položky nyní tvoří povinnou součást nabídky (§ 68 odst. 3).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55 Ekon. a fin. kval.před.</a:t>
            </a:r>
          </a:p>
        </p:txBody>
      </p:sp>
      <p:sp>
        <p:nvSpPr>
          <p:cNvPr id="21507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Zrušeno a nahrazeno předložením čestného prohlášení o své ekonomické a finanční způsobilosti splnit veřejnou zakázku</a:t>
            </a:r>
          </a:p>
          <a:p>
            <a:pPr eaLnBrk="1" hangingPunct="1"/>
            <a:r>
              <a:rPr lang="cs-CZ" smtClean="0"/>
              <a:t>výslovně je tedy preferováno vyžadování garancí plnění zakázky až v rámci smluvního vztahu s vítězným dodavatelem (tedy formou příslušných ujednání stanovených v návrhu smlouvy)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56 Technické kvalif.předpoklady</a:t>
            </a:r>
          </a:p>
        </p:txBody>
      </p:sp>
      <p:sp>
        <p:nvSpPr>
          <p:cNvPr id="22531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sz="2000" dirty="0" smtClean="0"/>
              <a:t>Veřejný zadavatel již nemůže k prokázání významných dodávek požadovat pouze čestné prohlášení (pokud není možné získat osvědčení od jiné osoby), musí vyžadovat smlouvu a dokladu o uskutečněném plnění</a:t>
            </a:r>
          </a:p>
          <a:p>
            <a:endParaRPr lang="cs-CZ" sz="2000" dirty="0" smtClean="0"/>
          </a:p>
          <a:p>
            <a:r>
              <a:rPr lang="cs-CZ" sz="2000" dirty="0" smtClean="0"/>
              <a:t>Zrušena možnost požadavku na certifikáty systému jakosti (ISO 9 000) a certifikáty o registraci v systému řízení a auditu z hlediska životního prostřední (EMAS, ISO 14 000) a obdobných certifikátů</a:t>
            </a:r>
          </a:p>
          <a:p>
            <a:pPr eaLnBrk="1" hangingPunct="1"/>
            <a:endParaRPr lang="cs-CZ" sz="2000" dirty="0" smtClean="0"/>
          </a:p>
          <a:p>
            <a:pPr eaLnBrk="1" hangingPunct="1"/>
            <a:endParaRPr lang="cs-CZ" sz="2000" dirty="0" smtClean="0"/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57 Pravost a stáří dokladů</a:t>
            </a:r>
          </a:p>
        </p:txBody>
      </p:sp>
      <p:sp>
        <p:nvSpPr>
          <p:cNvPr id="24579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(</a:t>
            </a:r>
            <a:r>
              <a:rPr lang="cs-CZ" sz="2800" dirty="0" smtClean="0"/>
              <a:t>2</a:t>
            </a:r>
            <a:r>
              <a:rPr lang="cs-CZ" sz="2400" dirty="0" smtClean="0"/>
              <a:t>) Doklady prokazující splnění základních kvalifikačních předpokladů a výpis z obchodního rejstříku </a:t>
            </a:r>
            <a:r>
              <a:rPr lang="cs-CZ" sz="2400" b="1" dirty="0" smtClean="0"/>
              <a:t>nesmějí být starší 90 dnů </a:t>
            </a:r>
            <a:r>
              <a:rPr lang="cs-CZ" sz="2400" dirty="0" smtClean="0"/>
              <a:t>v případě otevřeného řízení, zjednodušeného podlimitního řízení a jednacího řízení bez uveřejnění ke dni podání nabídky, v případě užšího řízení, jednacího řízení s uveřejněním a soutěžního dialogu ke dni podání žádosti o účast a v případě dynamického nákupního systému </a:t>
            </a:r>
            <a:r>
              <a:rPr lang="cs-CZ" sz="2400" b="1" dirty="0" smtClean="0"/>
              <a:t>ke dni odeslání či předání předběžné nabídky.</a:t>
            </a:r>
            <a:r>
              <a:rPr lang="cs-CZ" sz="2400" dirty="0" smtClean="0"/>
              <a:t> Toto ustanovení se použije obdobně v případě otevřené a užší soutěže o návrh.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58 Změny v kvalifikaci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cs-CZ" smtClean="0"/>
              <a:t>   Jako </a:t>
            </a:r>
            <a:r>
              <a:rPr lang="cs-CZ" dirty="0" smtClean="0"/>
              <a:t>součást základní kvalifikace již není vyžadován seznam statutárních orgánů nebo členů statutárních orgánů, kteří v posledních 3 letech pracovali u zadavatele, ani aktuální seznam akcionářů s podílem vyšším než 10 %. Ustanovení § 53 odst. 1, písm. l) a m) tak byla zrušena. Obě položky nyní tvoří povinnou součást nabídky (§ 68 odst. 3).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59 Posouzení kvalifikace</a:t>
            </a:r>
          </a:p>
        </p:txBody>
      </p:sp>
      <p:sp>
        <p:nvSpPr>
          <p:cNvPr id="2560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 Veřejný zadavatel pořídí protokol o posouzení kvalifikace, jehož součástí je i seznam dokladů, kterými uchazeči prokazovali technické kvalifikační předpoklady a údaj, zda prokázal či nikoliv.</a:t>
            </a:r>
          </a:p>
          <a:p>
            <a:pPr eaLnBrk="1" hangingPunct="1"/>
            <a:endParaRPr lang="cs-CZ" smtClean="0"/>
          </a:p>
          <a:p>
            <a:pPr eaLnBrk="1" hangingPunct="1"/>
            <a:r>
              <a:rPr lang="cs-CZ" smtClean="0"/>
              <a:t>Odst. 5 – obsahuje náležitosti seznamu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62 kvalifikace v ZPŘ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Kvalifikaci lze prokázat pouze formou čestného prohlášení.</a:t>
            </a:r>
          </a:p>
          <a:p>
            <a:r>
              <a:rPr lang="cs-CZ" dirty="0" smtClean="0"/>
              <a:t>Konkrétní požadované doklady k prokázání kvalifikace dokládá uchazeč až před uzavřením smlouvy.</a:t>
            </a:r>
            <a:endParaRPr lang="cs-CZ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68 Obsah nabídky</a:t>
            </a:r>
          </a:p>
        </p:txBody>
      </p:sp>
      <p:sp>
        <p:nvSpPr>
          <p:cNvPr id="26627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sz="2400" dirty="0" smtClean="0"/>
              <a:t>(3) Součástí nabídky musí být rovněž </a:t>
            </a:r>
          </a:p>
          <a:p>
            <a:pPr eaLnBrk="1" hangingPunct="1"/>
            <a:r>
              <a:rPr lang="cs-CZ" sz="2400" dirty="0" smtClean="0"/>
              <a:t>a) seznam statutárních orgánů nebo členů statutárních orgánů, kteří v posledních 3 letech od konce lhůty pro podání nabídek byli v pracovněprávním, funkčním či obdobném poměru u zadavatele, </a:t>
            </a:r>
          </a:p>
          <a:p>
            <a:pPr eaLnBrk="1" hangingPunct="1"/>
            <a:r>
              <a:rPr lang="cs-CZ" sz="2400" dirty="0" smtClean="0"/>
              <a:t>b) má-li dodavatel formu akciové společnosti, seznam vlastníků akcií, jejichž souhrnná jmenovitá hodnota přesahuje 10 % základního kapitálu, vyhotovený ve lhůtě pro podání nabídek </a:t>
            </a:r>
            <a:r>
              <a:rPr lang="cs-CZ" sz="2400" i="1" dirty="0" smtClean="0"/>
              <a:t>(původně v </a:t>
            </a:r>
            <a:r>
              <a:rPr lang="cs-CZ" sz="2400" i="1" dirty="0" err="1" smtClean="0"/>
              <a:t>zákl.kval.před</a:t>
            </a:r>
            <a:r>
              <a:rPr lang="cs-CZ" sz="2400" i="1" dirty="0" smtClean="0"/>
              <a:t>.)</a:t>
            </a:r>
          </a:p>
          <a:p>
            <a:pPr eaLnBrk="1" hangingPunct="1"/>
            <a:r>
              <a:rPr lang="cs-CZ" sz="2400" dirty="0" smtClean="0"/>
              <a:t>c) prohlášení uchazeče o tom, že neuzavřel a neuzavře zakázanou dohodu podle zákona o ochraně hospodářské soutěže v souvislosti se zadávanou veřejnou zakázkou. </a:t>
            </a:r>
            <a:endParaRPr lang="cs-CZ" sz="2400" dirty="0" smtClean="0">
              <a:solidFill>
                <a:srgbClr val="C00000"/>
              </a:solidFill>
            </a:endParaRP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71 Otvírání obálek </a:t>
            </a:r>
          </a:p>
        </p:txBody>
      </p:sp>
      <p:sp>
        <p:nvSpPr>
          <p:cNvPr id="2765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cs-CZ" sz="2800" dirty="0" smtClean="0"/>
              <a:t>(4) Zadavatel ani komise nesmí otevřít obálku před uplynutím lhůty pro podání nabídek. Otevírání obálek musí být zahájeno </a:t>
            </a:r>
            <a:r>
              <a:rPr lang="cs-CZ" sz="2800" b="1" dirty="0" smtClean="0"/>
              <a:t>ihned </a:t>
            </a:r>
            <a:r>
              <a:rPr lang="cs-CZ" sz="2800" dirty="0" smtClean="0"/>
              <a:t>po uplynutí lhůty pro podání nabídek.</a:t>
            </a:r>
          </a:p>
          <a:p>
            <a:pPr eaLnBrk="1" hangingPunct="1"/>
            <a:r>
              <a:rPr lang="cs-CZ" sz="2800" dirty="0" smtClean="0"/>
              <a:t>(7) Pokud zadavatel obdrží ve lhůtě pro podání nabídek pouze jednu nabídku, obálka se neotevírá; zadávací řízení zruší.</a:t>
            </a:r>
          </a:p>
          <a:p>
            <a:r>
              <a:rPr lang="cs-CZ" sz="2800" dirty="0" smtClean="0"/>
              <a:t>obdobně pokud zůstane pouze jedna </a:t>
            </a:r>
            <a:r>
              <a:rPr lang="cs-CZ" sz="2800" dirty="0" err="1" smtClean="0"/>
              <a:t>hodnotitelná</a:t>
            </a:r>
            <a:r>
              <a:rPr lang="cs-CZ" sz="2800" dirty="0" smtClean="0"/>
              <a:t> nabídka(§ 84 odst. 1 e).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71 Otvírání obálek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Komise pro otvírání obálek nově kontroluje pouze zda je nabídka zpracována v požadovaném jazyku a zda je návrh smlouvy podepsán oprávněnou osobou. </a:t>
            </a:r>
          </a:p>
          <a:p>
            <a:endParaRPr lang="cs-CZ" dirty="0" smtClean="0"/>
          </a:p>
          <a:p>
            <a:r>
              <a:rPr lang="cs-CZ" dirty="0" smtClean="0"/>
              <a:t>Změna informací v rámci otvírání obálek, které je zadavatel povinen sdělit uchazečům (odst. 10)</a:t>
            </a:r>
            <a:endParaRPr lang="cs-C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Zdroje informací o veřejných zakázkách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Sbírka zákonů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hlinkClick r:id="rId2"/>
              </a:rPr>
              <a:t>http://aplikace.</a:t>
            </a:r>
            <a:r>
              <a:rPr lang="cs-CZ" dirty="0" err="1" smtClean="0">
                <a:hlinkClick r:id="rId2"/>
              </a:rPr>
              <a:t>mvcr.cz</a:t>
            </a:r>
            <a:r>
              <a:rPr lang="cs-CZ" dirty="0" smtClean="0">
                <a:hlinkClick r:id="rId2"/>
              </a:rPr>
              <a:t>/</a:t>
            </a:r>
            <a:r>
              <a:rPr lang="cs-CZ" dirty="0" err="1" smtClean="0">
                <a:hlinkClick r:id="rId2"/>
              </a:rPr>
              <a:t>sbirka</a:t>
            </a:r>
            <a:r>
              <a:rPr lang="cs-CZ" dirty="0" smtClean="0">
                <a:hlinkClick r:id="rId2"/>
              </a:rPr>
              <a:t>-</a:t>
            </a:r>
            <a:r>
              <a:rPr lang="cs-CZ" dirty="0" err="1" smtClean="0">
                <a:hlinkClick r:id="rId2"/>
              </a:rPr>
              <a:t>zakonu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ASPI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Informační systém VZ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hlinkClick r:id="rId3"/>
              </a:rPr>
              <a:t>www.</a:t>
            </a:r>
            <a:r>
              <a:rPr lang="cs-CZ" dirty="0" err="1" smtClean="0">
                <a:hlinkClick r:id="rId3"/>
              </a:rPr>
              <a:t>isvzus.cz</a:t>
            </a:r>
            <a:r>
              <a:rPr lang="cs-CZ" dirty="0" smtClean="0">
                <a:hlinkClick r:id="rId3"/>
              </a:rPr>
              <a:t>/</a:t>
            </a:r>
            <a:r>
              <a:rPr lang="cs-CZ" dirty="0" err="1" smtClean="0">
                <a:hlinkClick r:id="rId3"/>
              </a:rPr>
              <a:t>usisvz</a:t>
            </a:r>
            <a:r>
              <a:rPr lang="cs-CZ" dirty="0" smtClean="0">
                <a:hlinkClick r:id="rId3"/>
              </a:rPr>
              <a:t>/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hlinkClick r:id="rId4"/>
              </a:rPr>
              <a:t>www.</a:t>
            </a:r>
            <a:r>
              <a:rPr lang="cs-CZ" dirty="0" err="1" smtClean="0">
                <a:hlinkClick r:id="rId4"/>
              </a:rPr>
              <a:t>vestnikverejnychzakazek.cz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MMR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hlinkClick r:id="rId5"/>
              </a:rPr>
              <a:t>www.</a:t>
            </a:r>
            <a:r>
              <a:rPr lang="cs-CZ" dirty="0" err="1" smtClean="0">
                <a:hlinkClick r:id="rId5"/>
              </a:rPr>
              <a:t>portal</a:t>
            </a:r>
            <a:r>
              <a:rPr lang="cs-CZ" dirty="0" smtClean="0">
                <a:hlinkClick r:id="rId5"/>
              </a:rPr>
              <a:t>-</a:t>
            </a:r>
            <a:r>
              <a:rPr lang="cs-CZ" dirty="0" err="1" smtClean="0">
                <a:hlinkClick r:id="rId5"/>
              </a:rPr>
              <a:t>vz.cz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cs-CZ" dirty="0" smtClean="0"/>
              <a:t>ÚOHS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hlinkClick r:id="rId6"/>
              </a:rPr>
              <a:t>www.</a:t>
            </a:r>
            <a:r>
              <a:rPr lang="cs-CZ" dirty="0" err="1" smtClean="0">
                <a:hlinkClick r:id="rId6"/>
              </a:rPr>
              <a:t>compet.cz</a:t>
            </a:r>
            <a:endParaRPr lang="cs-CZ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cs-CZ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76 Posouzení nabídek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Změna postupů při objasňování nejasností v nabídce uchazeče</a:t>
            </a:r>
          </a:p>
          <a:p>
            <a:endParaRPr lang="cs-CZ" dirty="0" smtClean="0"/>
          </a:p>
          <a:p>
            <a:r>
              <a:rPr lang="cs-CZ" dirty="0" smtClean="0"/>
              <a:t>Nově může ve lhůtě 3 dnů doplnit chybějící doklady nejenom vysvětlit.</a:t>
            </a:r>
          </a:p>
          <a:p>
            <a:endParaRPr lang="cs-CZ" dirty="0" smtClean="0"/>
          </a:p>
          <a:p>
            <a:r>
              <a:rPr lang="cs-CZ" dirty="0" smtClean="0"/>
              <a:t>Lhůta může být prodloužena nebo zmeškání prominuto  (obdobně v případě vysvětlení mimořádně nízké nabídkové ceny uchazeče § 77 odst. 1) </a:t>
            </a:r>
            <a:endParaRPr lang="cs-CZ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78 Hodnotící kritéria</a:t>
            </a:r>
          </a:p>
        </p:txBody>
      </p:sp>
      <p:sp>
        <p:nvSpPr>
          <p:cNvPr id="28675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z="2800" b="1" dirty="0" smtClean="0"/>
              <a:t>Dílčím hodnotícím kritériem nemohou být smluvní podmínky (bankovní záruka), jejichž účelem je zajištění povinností dodavatele (smluvní pokuta), nebo platební podmínky (……)</a:t>
            </a:r>
            <a:r>
              <a:rPr lang="cs-CZ" sz="2000" dirty="0" smtClean="0"/>
              <a:t>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82 Uzavření smlouvy</a:t>
            </a:r>
          </a:p>
        </p:txBody>
      </p:sp>
      <p:sp>
        <p:nvSpPr>
          <p:cNvPr id="29699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z="2000" smtClean="0"/>
              <a:t>(7) Zadavatel nesmí umožnit podstatnou změnu práv a povinností vyplývajících ze smlouvy, kterou uzavřel s vybraným uchazečem. Za podstatnou se považuje taková změna, která by </a:t>
            </a:r>
          </a:p>
          <a:p>
            <a:pPr eaLnBrk="1" hangingPunct="1"/>
            <a:r>
              <a:rPr lang="cs-CZ" sz="2000" smtClean="0"/>
              <a:t>a) </a:t>
            </a:r>
            <a:r>
              <a:rPr lang="cs-CZ" sz="2000" b="1" smtClean="0"/>
              <a:t>rozšířila předmět </a:t>
            </a:r>
            <a:r>
              <a:rPr lang="cs-CZ" sz="2000" smtClean="0"/>
              <a:t>veřejné zakázky; </a:t>
            </a:r>
          </a:p>
          <a:p>
            <a:pPr eaLnBrk="1" hangingPunct="1"/>
            <a:r>
              <a:rPr lang="cs-CZ" sz="2000" smtClean="0"/>
              <a:t>b) za použití v původním zadávacím řízení </a:t>
            </a:r>
            <a:r>
              <a:rPr lang="cs-CZ" sz="2000" b="1" smtClean="0"/>
              <a:t>umožnila účast jiných </a:t>
            </a:r>
            <a:r>
              <a:rPr lang="cs-CZ" sz="2000" smtClean="0"/>
              <a:t>dodavatelů, </a:t>
            </a:r>
          </a:p>
          <a:p>
            <a:pPr eaLnBrk="1" hangingPunct="1"/>
            <a:r>
              <a:rPr lang="cs-CZ" sz="2000" smtClean="0"/>
              <a:t>c) za použití v původním zadávacím řízení mohla </a:t>
            </a:r>
            <a:r>
              <a:rPr lang="cs-CZ" sz="2000" b="1" smtClean="0"/>
              <a:t>ovlivnit výběr </a:t>
            </a:r>
            <a:r>
              <a:rPr lang="cs-CZ" sz="2000" smtClean="0"/>
              <a:t>nejvhodnější nabídky, nebo </a:t>
            </a:r>
          </a:p>
          <a:p>
            <a:pPr eaLnBrk="1" hangingPunct="1"/>
            <a:r>
              <a:rPr lang="cs-CZ" sz="2000" smtClean="0"/>
              <a:t>d) </a:t>
            </a:r>
            <a:r>
              <a:rPr lang="cs-CZ" sz="2000" b="1" smtClean="0"/>
              <a:t>měnila ekonomickou rovnováhu smlouvy ve prospěch vybraného uchazeče (změna kupní ceny).  </a:t>
            </a:r>
          </a:p>
          <a:p>
            <a:pPr eaLnBrk="1" hangingPunct="1"/>
            <a:r>
              <a:rPr lang="cs-CZ" smtClean="0"/>
              <a:t>Vychází z judikatury ESD Pressetext  C-454/06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82 Uzavření smlouvy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(8) Zadavatel má právo odstoupit od smlouvy v případě, že mu nebyly v nabídce uchazeče předloženy pravdivé údaje nebo informace.</a:t>
            </a:r>
            <a:endParaRPr lang="cs-CZ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85 Písemná zpráva zadavatele</a:t>
            </a:r>
          </a:p>
        </p:txBody>
      </p:sp>
      <p:sp>
        <p:nvSpPr>
          <p:cNvPr id="3072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mtClean="0"/>
              <a:t>Zadavatel vyhotoví o KAŽDÉ zakázce písemnou zprávu a uveřejní na profilu nejpozději do 15 dnů od ukončení zadávacího řízení.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86 Předběžné oznámení</a:t>
            </a:r>
          </a:p>
        </p:txBody>
      </p:sp>
      <p:sp>
        <p:nvSpPr>
          <p:cNvPr id="31747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cs-CZ" dirty="0" smtClean="0"/>
              <a:t>Předběžné oznámení </a:t>
            </a:r>
            <a:r>
              <a:rPr lang="cs-CZ" b="1" dirty="0" smtClean="0"/>
              <a:t>nadlimitní a podlimitní </a:t>
            </a:r>
            <a:r>
              <a:rPr lang="cs-CZ" dirty="0" smtClean="0"/>
              <a:t>VZ + odůvodnění VZ dle § 156 (</a:t>
            </a:r>
            <a:r>
              <a:rPr lang="cs-CZ" dirty="0" err="1" smtClean="0"/>
              <a:t>výj</a:t>
            </a:r>
            <a:r>
              <a:rPr lang="cs-CZ" dirty="0" smtClean="0"/>
              <a:t>. JŘBÚ, JŘSÚ a ZPŘ a v případě opakované VZ)</a:t>
            </a:r>
          </a:p>
          <a:p>
            <a:pPr eaLnBrk="1" hangingPunct="1">
              <a:buNone/>
            </a:pPr>
            <a:endParaRPr lang="cs-CZ" dirty="0" smtClean="0"/>
          </a:p>
          <a:p>
            <a:pPr eaLnBrk="1" hangingPunct="1"/>
            <a:r>
              <a:rPr lang="cs-CZ" dirty="0" smtClean="0"/>
              <a:t>Zadávací řízení je veřejný zadavatel oprávněn zahájit nejdříve 1 měsíc od odeslání předběžného oznámení </a:t>
            </a:r>
          </a:p>
          <a:p>
            <a:pPr eaLnBrk="1" hangingPunct="1"/>
            <a:r>
              <a:rPr lang="cs-CZ" dirty="0" smtClean="0"/>
              <a:t>POZOR předběžné oznámení není zahájení zadávacího řízení!!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110, 111 Námitky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Pokud stěžovatel nevyužije institutu námitek ku zadavateli, není oprávněn podat podnět na ÚOHS.</a:t>
            </a:r>
          </a:p>
          <a:p>
            <a:endParaRPr lang="cs-CZ" dirty="0" smtClean="0"/>
          </a:p>
          <a:p>
            <a:r>
              <a:rPr lang="cs-CZ" dirty="0" smtClean="0"/>
              <a:t>Pokud zadavatel nevyhoví námitkám stěžovatele, musí stejnopis rozhodnutí o námitce zaslat i na ÚOHS.</a:t>
            </a:r>
            <a:endParaRPr lang="cs-CZ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147a Uveřejňování smluv</a:t>
            </a:r>
          </a:p>
        </p:txBody>
      </p:sp>
      <p:sp>
        <p:nvSpPr>
          <p:cNvPr id="32771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cs-CZ" sz="2800" dirty="0" smtClean="0"/>
              <a:t>(1) Veřejný zadavatel uveřejní na profilu zadavatele </a:t>
            </a:r>
          </a:p>
          <a:p>
            <a:pPr eaLnBrk="1" hangingPunct="1"/>
            <a:r>
              <a:rPr lang="cs-CZ" sz="2800" dirty="0" smtClean="0"/>
              <a:t>a) smlouvu uzavřenou na veřejnou zakázku včetně všech jejích změn a dodatků,   </a:t>
            </a:r>
            <a:r>
              <a:rPr lang="cs-CZ" sz="2800" b="1" dirty="0" smtClean="0"/>
              <a:t>- jejíž cena přesáhne 500tis. </a:t>
            </a:r>
          </a:p>
          <a:p>
            <a:pPr eaLnBrk="1" hangingPunct="1"/>
            <a:r>
              <a:rPr lang="cs-CZ" sz="2800" dirty="0" smtClean="0"/>
              <a:t>b) výši skutečně uhrazené ceny za plnění veřejné zakázky, </a:t>
            </a:r>
          </a:p>
          <a:p>
            <a:pPr eaLnBrk="1" hangingPunct="1"/>
            <a:r>
              <a:rPr lang="cs-CZ" sz="2800" dirty="0" smtClean="0"/>
              <a:t>c) seznam subdodavatelů dodavatele veřejné zakázky. </a:t>
            </a:r>
          </a:p>
          <a:p>
            <a:pPr eaLnBrk="1" hangingPunct="1">
              <a:buNone/>
            </a:pPr>
            <a:r>
              <a:rPr lang="cs-CZ" dirty="0" smtClean="0"/>
              <a:t>POZOR - povinnost stanovení v písm. a) se vztahuje i na VZMR!!!!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155 Archivace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Zadavatel je povinen uchovávat dokumentaci o VZ po dobu 10 let od uzavření smlouvy (bylo 5 let)</a:t>
            </a:r>
            <a:endParaRPr lang="cs-CZ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§ 156 Odůvodnění VZ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 smtClean="0"/>
              <a:t>Zadavatel nově u nadlimitní a podlimitní VZ (</a:t>
            </a:r>
            <a:r>
              <a:rPr lang="cs-CZ" dirty="0" err="1" smtClean="0"/>
              <a:t>výj</a:t>
            </a:r>
            <a:r>
              <a:rPr lang="cs-CZ" dirty="0" smtClean="0"/>
              <a:t>. v odst. 6 a 7) je povinen na profilu zadavatele do 3 </a:t>
            </a:r>
            <a:r>
              <a:rPr lang="cs-CZ" dirty="0" err="1" smtClean="0"/>
              <a:t>prac</a:t>
            </a:r>
            <a:r>
              <a:rPr lang="cs-CZ" dirty="0" smtClean="0"/>
              <a:t>. dnů od zahájení VZ uveřejnit následující:</a:t>
            </a:r>
          </a:p>
          <a:p>
            <a:pPr marL="514350" indent="-514350">
              <a:buAutoNum type="alphaLcParenR"/>
            </a:pPr>
            <a:r>
              <a:rPr lang="cs-CZ" dirty="0" smtClean="0"/>
              <a:t>účelnost VZ</a:t>
            </a:r>
          </a:p>
          <a:p>
            <a:pPr marL="514350" indent="-514350">
              <a:buAutoNum type="alphaLcParenR"/>
            </a:pPr>
            <a:r>
              <a:rPr lang="cs-CZ" dirty="0" smtClean="0"/>
              <a:t>přiměřenost požadavku na </a:t>
            </a:r>
            <a:r>
              <a:rPr lang="cs-CZ" dirty="0" err="1" smtClean="0"/>
              <a:t>tech</a:t>
            </a:r>
            <a:r>
              <a:rPr lang="cs-CZ" dirty="0" smtClean="0"/>
              <a:t>. </a:t>
            </a:r>
            <a:r>
              <a:rPr lang="cs-CZ" dirty="0" err="1" smtClean="0"/>
              <a:t>kval</a:t>
            </a:r>
            <a:r>
              <a:rPr lang="cs-CZ" dirty="0" smtClean="0"/>
              <a:t>. předpoklady</a:t>
            </a:r>
          </a:p>
          <a:p>
            <a:pPr marL="514350" indent="-514350">
              <a:buAutoNum type="alphaLcParenR"/>
            </a:pPr>
            <a:r>
              <a:rPr lang="cs-CZ" dirty="0" smtClean="0"/>
              <a:t>vymezení obchodních a </a:t>
            </a:r>
            <a:r>
              <a:rPr lang="cs-CZ" dirty="0" err="1" smtClean="0"/>
              <a:t>tech</a:t>
            </a:r>
            <a:r>
              <a:rPr lang="cs-CZ" dirty="0" smtClean="0"/>
              <a:t>. podmínek VZ</a:t>
            </a:r>
          </a:p>
          <a:p>
            <a:pPr marL="514350" indent="-514350">
              <a:buAutoNum type="alphaLcParenR"/>
            </a:pPr>
            <a:r>
              <a:rPr lang="cs-CZ" dirty="0" smtClean="0"/>
              <a:t>stanovení hodnotících kritérií včetně způsobu hodnocení nabídek </a:t>
            </a:r>
            <a:endParaRPr lang="cs-C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změny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§ 2 </a:t>
            </a:r>
            <a:r>
              <a:rPr lang="cs-CZ" b="1" dirty="0" smtClean="0"/>
              <a:t>Zadavatel veřejné zakázky </a:t>
            </a:r>
            <a:endParaRPr lang="cs-CZ" dirty="0" smtClean="0"/>
          </a:p>
          <a:p>
            <a:r>
              <a:rPr lang="cs-CZ" dirty="0" smtClean="0"/>
              <a:t>(3) Dotovaným zadavatelem je právnická nebo fyzická osoba, která zadává veřejnou zakázku </a:t>
            </a:r>
            <a:r>
              <a:rPr lang="cs-CZ" u="sng" dirty="0" smtClean="0"/>
              <a:t>hrazenou z více než 50 % z peněžních prostředků z veřejných zdrojů </a:t>
            </a:r>
            <a:r>
              <a:rPr lang="cs-CZ" dirty="0" smtClean="0"/>
              <a:t>nebo pokud peněžní prostředky poskytnuté na veřejnou zakázku z těchto zdrojů přesahují 200 000 </a:t>
            </a:r>
            <a:r>
              <a:rPr lang="cs-CZ" dirty="0" err="1" smtClean="0"/>
              <a:t>000</a:t>
            </a:r>
            <a:r>
              <a:rPr lang="cs-CZ" dirty="0" smtClean="0"/>
              <a:t> Kč; (např. a.s.,s.r.o., soukromé školy..)  </a:t>
            </a:r>
          </a:p>
          <a:p>
            <a:r>
              <a:rPr lang="cs-CZ" dirty="0" smtClean="0"/>
              <a:t>MUSÍ POSTUPOVAT podle ZVZ!!!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157 Informační systém</a:t>
            </a:r>
          </a:p>
        </p:txBody>
      </p:sp>
      <p:sp>
        <p:nvSpPr>
          <p:cNvPr id="33795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z="2800" smtClean="0"/>
              <a:t>(2) Informační systém obsahuje </a:t>
            </a:r>
          </a:p>
          <a:p>
            <a:pPr eaLnBrk="1" hangingPunct="1"/>
            <a:r>
              <a:rPr lang="cs-CZ" sz="2800" smtClean="0"/>
              <a:t>a) Věstník veřejných zakázek, </a:t>
            </a:r>
          </a:p>
          <a:p>
            <a:pPr eaLnBrk="1" hangingPunct="1"/>
            <a:r>
              <a:rPr lang="cs-CZ" sz="2800" smtClean="0"/>
              <a:t>b) seznam kvalifikovaných dodavatelů, </a:t>
            </a:r>
          </a:p>
          <a:p>
            <a:pPr eaLnBrk="1" hangingPunct="1"/>
            <a:r>
              <a:rPr lang="cs-CZ" sz="2800" smtClean="0"/>
              <a:t>c) seznam systémů certifikovaných dodavatelů, </a:t>
            </a:r>
          </a:p>
          <a:p>
            <a:pPr eaLnBrk="1" hangingPunct="1"/>
            <a:r>
              <a:rPr lang="cs-CZ" sz="2800" smtClean="0"/>
              <a:t>d) statistické výstupy o veřejných zakázkách,  </a:t>
            </a:r>
          </a:p>
          <a:p>
            <a:pPr eaLnBrk="1" hangingPunct="1"/>
            <a:r>
              <a:rPr lang="cs-CZ" sz="2800" smtClean="0"/>
              <a:t>e) rejstřík osob se zákazem plnění veřejných zakázek, </a:t>
            </a:r>
          </a:p>
          <a:p>
            <a:pPr eaLnBrk="1" hangingPunct="1"/>
            <a:r>
              <a:rPr lang="cs-CZ" sz="2800" smtClean="0"/>
              <a:t>f) seznam hodnotitelů. </a:t>
            </a:r>
            <a:endParaRPr lang="cs-CZ" smtClean="0"/>
          </a:p>
          <a:p>
            <a:pPr eaLnBrk="1" hangingPunct="1"/>
            <a:endParaRPr lang="cs-CZ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Účinnost novely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Od 1.4. 2012</a:t>
            </a:r>
          </a:p>
          <a:p>
            <a:pPr>
              <a:buNone/>
            </a:pPr>
            <a:endParaRPr lang="cs-CZ" dirty="0" smtClean="0"/>
          </a:p>
          <a:p>
            <a:r>
              <a:rPr lang="cs-CZ" dirty="0" smtClean="0"/>
              <a:t>Zadavatel, který vyhlásí VZ po tomto datu je povinen postupovat dle ZVZ ve znění novely z.č. 55/2012</a:t>
            </a:r>
            <a:endParaRPr lang="cs-CZ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Závěr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Zadávání bude administrativně i časově náročnější</a:t>
            </a:r>
          </a:p>
          <a:p>
            <a:r>
              <a:rPr lang="cs-CZ" dirty="0" smtClean="0"/>
              <a:t>V důsledku novelizace bude vyšší množství zakázek zadávaných dle ZVZ (snížené limity)</a:t>
            </a:r>
          </a:p>
          <a:p>
            <a:r>
              <a:rPr lang="cs-CZ" dirty="0" smtClean="0"/>
              <a:t>MMR odhaduje každoroční úsporu  pro zadavatele na 87 miliard Kč</a:t>
            </a:r>
            <a:endParaRPr lang="cs-C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12 VZ podle výše PH</a:t>
            </a:r>
          </a:p>
        </p:txBody>
      </p:sp>
      <p:sp>
        <p:nvSpPr>
          <p:cNvPr id="11267" name="Zástupný symbol pro obsah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cs-CZ" dirty="0" smtClean="0"/>
              <a:t>	Změna finančních limitů pro VZMR a podlimitní VZ</a:t>
            </a:r>
          </a:p>
          <a:p>
            <a:pPr eaLnBrk="1" hangingPunct="1">
              <a:buFont typeface="Arial" pitchFamily="34" charset="0"/>
              <a:buNone/>
            </a:pPr>
            <a:endParaRPr lang="cs-CZ" sz="1800" dirty="0" smtClean="0"/>
          </a:p>
          <a:p>
            <a:pPr eaLnBrk="1" hangingPunct="1">
              <a:buFont typeface="Arial" pitchFamily="34" charset="0"/>
              <a:buNone/>
            </a:pPr>
            <a:r>
              <a:rPr lang="cs-CZ" sz="1800" dirty="0" smtClean="0"/>
              <a:t>   </a:t>
            </a:r>
          </a:p>
          <a:p>
            <a:pPr eaLnBrk="1" hangingPunct="1">
              <a:buFont typeface="Arial" pitchFamily="34" charset="0"/>
              <a:buNone/>
            </a:pPr>
            <a:endParaRPr lang="cs-CZ" sz="1800" dirty="0" smtClean="0"/>
          </a:p>
          <a:p>
            <a:pPr eaLnBrk="1" hangingPunct="1"/>
            <a:r>
              <a:rPr lang="cs-CZ" sz="1800" dirty="0" smtClean="0"/>
              <a:t>(3) </a:t>
            </a:r>
            <a:r>
              <a:rPr lang="cs-CZ" sz="1800" b="1" dirty="0" smtClean="0"/>
              <a:t>Veřejnou zakázkou malého rozsahu </a:t>
            </a:r>
            <a:r>
              <a:rPr lang="cs-CZ" sz="1800" dirty="0" smtClean="0"/>
              <a:t>se rozumí veřejná zakázka, jejíž předpokládaná hodnota </a:t>
            </a:r>
            <a:r>
              <a:rPr lang="cs-CZ" sz="1800" b="1" dirty="0" smtClean="0"/>
              <a:t>nedosáhne 1 000 </a:t>
            </a:r>
            <a:r>
              <a:rPr lang="cs-CZ" sz="1800" b="1" dirty="0" err="1" smtClean="0"/>
              <a:t>000</a:t>
            </a:r>
            <a:r>
              <a:rPr lang="cs-CZ" sz="1800" b="1" dirty="0" smtClean="0"/>
              <a:t> Kč bez daně z přidané hodnoty, resp. 3 000 </a:t>
            </a:r>
            <a:r>
              <a:rPr lang="cs-CZ" sz="1800" b="1" dirty="0" err="1" smtClean="0"/>
              <a:t>000</a:t>
            </a:r>
            <a:r>
              <a:rPr lang="cs-CZ" sz="1800" b="1" dirty="0" smtClean="0"/>
              <a:t> Kč bez DPH pro stavební práce.</a:t>
            </a:r>
            <a:r>
              <a:rPr lang="cs-CZ" sz="1800" dirty="0" smtClean="0"/>
              <a:t>. </a:t>
            </a:r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17</a:t>
            </a:r>
          </a:p>
        </p:txBody>
      </p:sp>
      <p:sp>
        <p:nvSpPr>
          <p:cNvPr id="13315" name="Zástupný symbol pro obsah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78155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cs-CZ" sz="2400" smtClean="0"/>
              <a:t>g) </a:t>
            </a:r>
            <a:r>
              <a:rPr lang="cs-CZ" sz="2400" b="1" smtClean="0"/>
              <a:t>Věstníkem veřejných zakázek </a:t>
            </a:r>
            <a:r>
              <a:rPr lang="cs-CZ" sz="2400" smtClean="0"/>
              <a:t>část Informačního systému o veřejných zakázkách (dále jen „informační systém“), která zabezpečuje uveřejňování informací o veřejných zakázkách, </a:t>
            </a:r>
          </a:p>
          <a:p>
            <a:pPr eaLnBrk="1" hangingPunct="1"/>
            <a:r>
              <a:rPr lang="cs-CZ" sz="2400" smtClean="0"/>
              <a:t>u) </a:t>
            </a:r>
            <a:r>
              <a:rPr lang="cs-CZ" sz="2400" b="1" smtClean="0"/>
              <a:t>veřejnými zdroji </a:t>
            </a:r>
          </a:p>
          <a:p>
            <a:pPr eaLnBrk="1" hangingPunct="1"/>
            <a:r>
              <a:rPr lang="cs-CZ" sz="2400" smtClean="0"/>
              <a:t>w) </a:t>
            </a:r>
            <a:r>
              <a:rPr lang="cs-CZ" sz="2400" b="1" smtClean="0"/>
              <a:t>dokumentace o veřejné zakázce</a:t>
            </a:r>
          </a:p>
          <a:p>
            <a:pPr eaLnBrk="1" hangingPunct="1"/>
            <a:r>
              <a:rPr lang="cs-CZ" sz="2800" smtClean="0"/>
              <a:t>x) </a:t>
            </a:r>
            <a:r>
              <a:rPr lang="cs-CZ" sz="2400" b="1" smtClean="0"/>
              <a:t>profilem</a:t>
            </a:r>
            <a:r>
              <a:rPr lang="cs-CZ" sz="2400" smtClean="0"/>
              <a:t> zadavatele elektronický nástroj, prostřednictvím kterého zadavatel podle tohoto zákona uveřejňuje informace a dokumenty ke svým veřejným zakázkám způsobem, který umožňuje neomezený a přímý dálkový přístup, a jehož internetová adresa je uveřejněna ve Věstníku veřejných zakázek; požadavky na náležitosti profilu zadavatele stanoví prováděcí právní předpis. </a:t>
            </a:r>
          </a:p>
          <a:p>
            <a:pPr eaLnBrk="1" hangingPunct="1"/>
            <a:endParaRPr lang="cs-CZ" sz="2800" smtClean="0"/>
          </a:p>
          <a:p>
            <a:pPr eaLnBrk="1" hangingPunct="1">
              <a:buFont typeface="Arial" pitchFamily="34" charset="0"/>
              <a:buNone/>
            </a:pPr>
            <a:r>
              <a:rPr lang="cs-CZ" smtClean="0"/>
              <a:t> </a:t>
            </a:r>
          </a:p>
          <a:p>
            <a:pPr eaLnBrk="1" hangingPunct="1"/>
            <a:endParaRPr lang="cs-CZ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cs-CZ" smtClean="0"/>
              <a:t>§ 28 Užší řízení</a:t>
            </a:r>
            <a:br>
              <a:rPr lang="cs-CZ" smtClean="0"/>
            </a:br>
            <a:r>
              <a:rPr lang="cs-CZ" smtClean="0"/>
              <a:t>§ 29 JŘsU</a:t>
            </a:r>
          </a:p>
        </p:txBody>
      </p:sp>
      <p:sp>
        <p:nvSpPr>
          <p:cNvPr id="14339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dirty="0" smtClean="0"/>
              <a:t>Pouze veřejný zadavatel v případě zakázky v oblasti obrany nebo bezpečnosti a sektorový zadavatel může v oznámení užšího řízení/</a:t>
            </a:r>
            <a:r>
              <a:rPr lang="cs-CZ" dirty="0" err="1" smtClean="0"/>
              <a:t>JŘsU</a:t>
            </a:r>
            <a:r>
              <a:rPr lang="cs-CZ" dirty="0" smtClean="0"/>
              <a:t> omezit počet  zájemců a stanovit maximální počet, jež vyzve k podání nabídky</a:t>
            </a:r>
          </a:p>
          <a:p>
            <a:pPr eaLnBrk="1" hangingPunct="1"/>
            <a:endParaRPr lang="cs-CZ" dirty="0" smtClean="0"/>
          </a:p>
          <a:p>
            <a:pPr eaLnBrk="1" hangingPunct="1"/>
            <a:r>
              <a:rPr lang="cs-CZ" dirty="0" smtClean="0"/>
              <a:t>Zákaz losování! (§ 61 odst. 3)</a:t>
            </a:r>
          </a:p>
          <a:p>
            <a:pPr eaLnBrk="1" hangingPunct="1"/>
            <a:endParaRPr lang="cs-CZ" dirty="0" smtClean="0"/>
          </a:p>
          <a:p>
            <a:pPr eaLnBrk="1" hangingPunct="1"/>
            <a:endParaRPr lang="cs-CZ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Změny v JŘBÚ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cs-CZ" dirty="0" smtClean="0"/>
              <a:t>§ 34 odst. 5 – stanoví, kdy není zákonem vyžadována písemná výzva k podání nabídek v případě JŘBÚ</a:t>
            </a:r>
          </a:p>
          <a:p>
            <a:endParaRPr lang="cs-CZ" dirty="0" smtClean="0"/>
          </a:p>
          <a:p>
            <a:r>
              <a:rPr lang="cs-CZ" dirty="0" smtClean="0"/>
              <a:t> § 23 odst. 5 c) – komoditní burzy</a:t>
            </a:r>
          </a:p>
          <a:p>
            <a:r>
              <a:rPr lang="cs-CZ" dirty="0" smtClean="0"/>
              <a:t> a § 23 odst. 7 a) - vícepráce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mtClean="0"/>
              <a:t>§ 38 ZPŘ</a:t>
            </a:r>
          </a:p>
        </p:txBody>
      </p:sp>
      <p:sp>
        <p:nvSpPr>
          <p:cNvPr id="15363" name="Zástupný symbol pro obsah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r>
              <a:rPr lang="cs-CZ" sz="2400" smtClean="0"/>
              <a:t>	(1) Ve zjednodušeném podlimitním řízení vyzývá veřejný zadavatel písemnou výzvou nejméně 5 zájemců k podání nabídky a k prokázání splnění kvalifikace.  </a:t>
            </a:r>
          </a:p>
          <a:p>
            <a:pPr eaLnBrk="1" hangingPunct="1"/>
            <a:r>
              <a:rPr lang="cs-CZ" sz="2400" smtClean="0"/>
              <a:t>	(2) Písemnou výzvu podle </a:t>
            </a:r>
            <a:r>
              <a:rPr lang="cs-CZ" sz="2400" smtClean="0">
                <a:hlinkClick r:id="rId2" action="ppaction://hlinkfile"/>
              </a:rPr>
              <a:t>odstavce 1</a:t>
            </a:r>
            <a:r>
              <a:rPr lang="cs-CZ" sz="2400" smtClean="0"/>
              <a:t> uveřejní veřejný zadavatel na </a:t>
            </a:r>
            <a:r>
              <a:rPr lang="cs-CZ" sz="2400" b="1" smtClean="0"/>
              <a:t>profilu</a:t>
            </a:r>
            <a:r>
              <a:rPr lang="cs-CZ" sz="2400" smtClean="0"/>
              <a:t> zadavatele </a:t>
            </a:r>
            <a:r>
              <a:rPr lang="cs-CZ" sz="2400" b="1" smtClean="0"/>
              <a:t>po celou dobu trvání lhůty pro podání nabídek.  </a:t>
            </a:r>
          </a:p>
          <a:p>
            <a:pPr eaLnBrk="1" hangingPunct="1"/>
            <a:r>
              <a:rPr lang="cs-CZ" sz="2400" smtClean="0"/>
              <a:t>	(3) Veřejný zadavatel nesmí vyzývat opakovaně stejný okruh zájemců, není-li to odůvodněno předmětem plnění veřejné zakázky či jinými zvláštními okolnostmi.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ůvod">
  <a:themeElements>
    <a:clrScheme name="Původ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Původ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ůvod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253</TotalTime>
  <Words>1983</Words>
  <Application>Microsoft Office PowerPoint</Application>
  <PresentationFormat>Předvádění na obrazovce (4:3)</PresentationFormat>
  <Paragraphs>188</Paragraphs>
  <Slides>42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42</vt:i4>
      </vt:variant>
    </vt:vector>
  </HeadingPairs>
  <TitlesOfParts>
    <vt:vector size="43" baseType="lpstr">
      <vt:lpstr>Původ</vt:lpstr>
      <vt:lpstr>Zákon o veřejných zakázkách  po „transparenční“ novele z.č. 55/2012 Sb.</vt:lpstr>
      <vt:lpstr>Právní předpisy dopadající na zadávání veřejných zakázek v OP VK</vt:lpstr>
      <vt:lpstr>Zdroje informací o veřejných zakázkách</vt:lpstr>
      <vt:lpstr>Hlavní změny</vt:lpstr>
      <vt:lpstr>§ 12 VZ podle výše PH</vt:lpstr>
      <vt:lpstr>§ 17</vt:lpstr>
      <vt:lpstr>§ 28 Užší řízení § 29 JŘsU</vt:lpstr>
      <vt:lpstr>Změny v JŘBÚ</vt:lpstr>
      <vt:lpstr>§ 38 ZPŘ</vt:lpstr>
      <vt:lpstr>Další změny ZPŘ</vt:lpstr>
      <vt:lpstr>Další změny ZPŘ</vt:lpstr>
      <vt:lpstr>Lhůty § 39, 40</vt:lpstr>
      <vt:lpstr>Lhůty § 39, § 40</vt:lpstr>
      <vt:lpstr>Lhůty § 39, § 40</vt:lpstr>
      <vt:lpstr>§ 44 Zadávací dokumentace</vt:lpstr>
      <vt:lpstr>§ 48 poskytování ZD</vt:lpstr>
      <vt:lpstr>§ 49 Dodatečné informace</vt:lpstr>
      <vt:lpstr>§ 50 Kvalifikace</vt:lpstr>
      <vt:lpstr>§ 50 Kvalifikace</vt:lpstr>
      <vt:lpstr>Základní kvalifikační předpoklady</vt:lpstr>
      <vt:lpstr>§ 55 Ekon. a fin. kval.před.</vt:lpstr>
      <vt:lpstr>§ 56 Technické kvalif.předpoklady</vt:lpstr>
      <vt:lpstr>§ 57 Pravost a stáří dokladů</vt:lpstr>
      <vt:lpstr>§ 58 Změny v kvalifikaci</vt:lpstr>
      <vt:lpstr>§ 59 Posouzení kvalifikace</vt:lpstr>
      <vt:lpstr>§ 62 kvalifikace v ZPŘ</vt:lpstr>
      <vt:lpstr>§ 68 Obsah nabídky</vt:lpstr>
      <vt:lpstr>§ 71 Otvírání obálek </vt:lpstr>
      <vt:lpstr>§ 71 Otvírání obálek</vt:lpstr>
      <vt:lpstr>§ 76 Posouzení nabídek</vt:lpstr>
      <vt:lpstr>§ 78 Hodnotící kritéria</vt:lpstr>
      <vt:lpstr>§ 82 Uzavření smlouvy</vt:lpstr>
      <vt:lpstr>§ 82 Uzavření smlouvy</vt:lpstr>
      <vt:lpstr>§ 85 Písemná zpráva zadavatele</vt:lpstr>
      <vt:lpstr>§ 86 Předběžné oznámení</vt:lpstr>
      <vt:lpstr>§ 110, 111 Námitky</vt:lpstr>
      <vt:lpstr>§ 147a Uveřejňování smluv</vt:lpstr>
      <vt:lpstr>§ 155 Archivace</vt:lpstr>
      <vt:lpstr>§ 156 Odůvodnění VZ</vt:lpstr>
      <vt:lpstr>§ 157 Informační systém</vt:lpstr>
      <vt:lpstr>Účinnost novely</vt:lpstr>
      <vt:lpstr>Závěr</vt:lpstr>
    </vt:vector>
  </TitlesOfParts>
  <Company>Ministerstvo školství, mládeže a tělovýchovy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Veřejné zakázky v OP VK  po „transparenční“ novele z.č. 55/2012 Sb.</dc:title>
  <dc:creator>ugh</dc:creator>
  <cp:lastModifiedBy>Prášek</cp:lastModifiedBy>
  <cp:revision>50</cp:revision>
  <dcterms:created xsi:type="dcterms:W3CDTF">2012-03-30T05:37:50Z</dcterms:created>
  <dcterms:modified xsi:type="dcterms:W3CDTF">2012-05-28T13:26:00Z</dcterms:modified>
</cp:coreProperties>
</file>