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3" r:id="rId4"/>
  </p:sldMasterIdLst>
  <p:notesMasterIdLst>
    <p:notesMasterId r:id="rId20"/>
  </p:notesMasterIdLst>
  <p:sldIdLst>
    <p:sldId id="258" r:id="rId5"/>
    <p:sldId id="257" r:id="rId6"/>
    <p:sldId id="259" r:id="rId7"/>
    <p:sldId id="260" r:id="rId8"/>
    <p:sldId id="262" r:id="rId9"/>
    <p:sldId id="263" r:id="rId10"/>
    <p:sldId id="261" r:id="rId11"/>
    <p:sldId id="264" r:id="rId12"/>
    <p:sldId id="269" r:id="rId13"/>
    <p:sldId id="270" r:id="rId14"/>
    <p:sldId id="265" r:id="rId15"/>
    <p:sldId id="266" r:id="rId16"/>
    <p:sldId id="267" r:id="rId17"/>
    <p:sldId id="268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00"/>
  </p:normalViewPr>
  <p:slideViewPr>
    <p:cSldViewPr>
      <p:cViewPr varScale="1">
        <p:scale>
          <a:sx n="111" d="100"/>
          <a:sy n="111" d="100"/>
        </p:scale>
        <p:origin x="1650" y="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7C24-81F0-49D5-866C-9DB864B9EBEB}" type="datetimeFigureOut">
              <a:rPr lang="cs-CZ" smtClean="0"/>
              <a:t>14.06.2024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1FEA8-9104-41BD-BCD4-3B322F12F0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891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0308-88C2-405C-990B-EA03AB894E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2317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831-9C84-4172-B277-61A13156E87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29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99734-5799-4FC8-BA5C-BA37CB17861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1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5894-F029-485A-A948-B856EE5E5D7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22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5D74-CA8A-4D42-8549-5AE9D67B05C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701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B63E-9675-4AFE-9FFF-EACC829200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272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940F-1991-40F4-A633-23D86D8DFCB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20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F157-27BD-49F3-8F70-645A493C9D9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003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EB35-3E99-4925-AE49-7465F1383F1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396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4440-94F9-4299-8675-16708BAFECD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350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0AA8B-6618-460E-BE98-E5110C0548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080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6F1940F-1991-40F4-A633-23D86D8DFCB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87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jb-spgs.cz/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A1F80449-EB46-C387-4D02-A22BB4E5EB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916832"/>
            <a:ext cx="9108504" cy="255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KONFERENCE</a:t>
            </a:r>
            <a:b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Implementace DLOUHODOBÉHO ZÁMĚRU  </a:t>
            </a:r>
            <a:b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 </a:t>
            </a:r>
            <a:r>
              <a:rPr lang="cs-CZ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OlomouckéM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cs-CZ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krajI</a:t>
            </a: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cs-CZ" sz="3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cs-CZ" sz="3000" dirty="0">
                <a:latin typeface="Calibri" panose="020F0502020204030204" pitchFamily="34" charset="0"/>
              </a:rPr>
              <a:t>BEA centrum – 26. 6. 2024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4BF4B0A-EAC1-CD80-243C-CAA5C7C3D169}"/>
              </a:ext>
            </a:extLst>
          </p:cNvPr>
          <p:cNvSpPr txBox="1"/>
          <p:nvPr/>
        </p:nvSpPr>
        <p:spPr>
          <a:xfrm>
            <a:off x="2865586" y="4910105"/>
            <a:ext cx="281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dirty="0"/>
              <a:t>Mgr. Romana Studýnková</a:t>
            </a:r>
          </a:p>
        </p:txBody>
      </p:sp>
      <p:pic>
        <p:nvPicPr>
          <p:cNvPr id="16" name="Obrázek 15" descr="Obsah obrázku text, Grafika, grafický design, Písmo&#10;&#10;Popis byl vytvořen automaticky">
            <a:extLst>
              <a:ext uri="{FF2B5EF4-FFF2-40B4-BE49-F238E27FC236}">
                <a16:creationId xmlns:a16="http://schemas.microsoft.com/office/drawing/2014/main" id="{81650DB1-BC53-A43C-B24A-71F7030FBD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49" y="250806"/>
            <a:ext cx="665846" cy="108000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2C9E1CFE-5911-68CA-D49F-635B34983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45" y="5814687"/>
            <a:ext cx="6363632" cy="720000"/>
          </a:xfrm>
          <a:prstGeom prst="rect">
            <a:avLst/>
          </a:prstGeom>
        </p:spPr>
      </p:pic>
      <p:sp>
        <p:nvSpPr>
          <p:cNvPr id="22" name="Textové pole 5">
            <a:extLst>
              <a:ext uri="{FF2B5EF4-FFF2-40B4-BE49-F238E27FC236}">
                <a16:creationId xmlns:a16="http://schemas.microsoft.com/office/drawing/2014/main" id="{5AFA2645-49A2-A9B0-2BDA-EAA4615C4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360" y="5893700"/>
            <a:ext cx="1115695" cy="57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tabLst>
                <a:tab pos="3676650" algn="l"/>
              </a:tabLst>
            </a:pPr>
            <a:r>
              <a:rPr lang="cs-CZ" sz="1200" b="1" u="sng" dirty="0">
                <a:solidFill>
                  <a:srgbClr val="173271"/>
                </a:solidFill>
                <a:effectLst/>
                <a:latin typeface="Montserrat" panose="00000500000000000000" pitchFamily="2" charset="-18"/>
                <a:ea typeface="Calibri" panose="020F0502020204030204" pitchFamily="34" charset="0"/>
                <a:cs typeface="Times New Roman" panose="02020603050405020304" pitchFamily="18" charset="0"/>
              </a:rPr>
              <a:t>OPJAK.cz</a:t>
            </a:r>
            <a:endParaRPr lang="cs-CZ" sz="1200" b="1" dirty="0">
              <a:solidFill>
                <a:srgbClr val="173271"/>
              </a:solidFill>
              <a:effectLst/>
              <a:latin typeface="Montserrat" panose="00000500000000000000" pitchFamily="2" charset="-18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tabLst>
                <a:tab pos="3676650" algn="l"/>
              </a:tabLst>
            </a:pPr>
            <a:r>
              <a:rPr lang="cs-CZ" sz="1200" b="1" dirty="0">
                <a:solidFill>
                  <a:srgbClr val="173271"/>
                </a:solidFill>
                <a:effectLst/>
                <a:latin typeface="Montserrat" panose="00000500000000000000" pitchFamily="2" charset="-18"/>
                <a:ea typeface="Calibri" panose="020F0502020204030204" pitchFamily="34" charset="0"/>
                <a:cs typeface="Times New Roman" panose="02020603050405020304" pitchFamily="18" charset="0"/>
              </a:rPr>
              <a:t>MSMT.cz</a:t>
            </a:r>
          </a:p>
        </p:txBody>
      </p:sp>
      <p:pic>
        <p:nvPicPr>
          <p:cNvPr id="21" name="Obrázek 20">
            <a:extLst>
              <a:ext uri="{FF2B5EF4-FFF2-40B4-BE49-F238E27FC236}">
                <a16:creationId xmlns:a16="http://schemas.microsoft.com/office/drawing/2014/main" id="{2F428415-79F4-973A-D055-A7BF4645FD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893700"/>
            <a:ext cx="5619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0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122" y="345368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EA37CBA-8DAA-760C-DCF5-C4CF6F22E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56" y="1767448"/>
            <a:ext cx="3420000" cy="342000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C845F7E-7EE1-E80D-7EDD-0394972229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352" y="2276872"/>
            <a:ext cx="4613692" cy="342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F67E1B9-9DDC-20EC-B897-4F8AC332FB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12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122" y="345368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1700809"/>
            <a:ext cx="8712968" cy="41044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dirty="0"/>
              <a:t>KCOP bude plnit 3 konkrétní cíle: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Podpora vzdělávání žáků GJB a SPgŠ oboru Předškolní a mimoškolní pedagogika v rámci učebních a odborných praxí.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Zvýšení kompetencí učitelům/</a:t>
            </a:r>
            <a:r>
              <a:rPr lang="cs-CZ" sz="2400" dirty="0" err="1"/>
              <a:t>kám</a:t>
            </a:r>
            <a:r>
              <a:rPr lang="cs-CZ" sz="2400" dirty="0"/>
              <a:t> MŠ Olomouckého kraje pořádáním Kulatých stolů na výměnu zkušeností s učiteli GJB a SPgŠ a sdílení příkladů dobré praxe. V rámci této aktivity bude využit vzdělávací program vytvořený v projektu IKAP OK II.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dirty="0"/>
              <a:t>Vzdělávání a metodická podpora učitelům/</a:t>
            </a:r>
            <a:r>
              <a:rPr lang="cs-CZ" sz="2400" dirty="0" err="1"/>
              <a:t>kám</a:t>
            </a:r>
            <a:r>
              <a:rPr lang="cs-CZ" sz="2400" dirty="0"/>
              <a:t> MŠ, kteří vedou praxe žáků oboru PMP z GJB a SPgŠ, popř. i dalším zájemcům z řad této cílové skupiny, a to vytvořením a pilotním ověřením kurzu pro provázející učitele.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9D797BB-1AC1-8ED0-62AC-F3BB06237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25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244903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1700809"/>
            <a:ext cx="8712968" cy="41044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dirty="0"/>
              <a:t>Kurz pro provázející učitele: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Vstupní vzdělávání bude mít časovou dotaci 20 vyučovacích hodin.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1 vyučovací hodina (VH) = 45 minut.  Forma vzdělávání: prezenční forma s přímým nácvikem dovedností a diskuzí (min. 15 vyučovacích hodin). Ostatních 5 hodin je možné konat distančně, ale pouze synchronním způsobem, tj. ve formě online semináře.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Učitelé mateřských škol budou absolvovat kurz vstupního vzdělávání před zahájením realizace učební praxe ve školním roce 2025/2026.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24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5071ABD-64E8-110D-DD6F-C54761897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05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68074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00809"/>
            <a:ext cx="8460940" cy="410445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dirty="0"/>
              <a:t>Kurz pro provázející učitele: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Průběžné vzdělávání bude mít časovou dotaci 20 vyučovacích hodin.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Bude probíhat prezenčně (min. 15 vyučovacích hodin). Ostatních 5 hodin je možné konat distančně, ale pouze synchronním způsobem, tj. ve formě online semináře.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Průběžné vzdělávání bude zaměřené zejména na metodiky výchov VV, HV, DV s propojením na  IT. 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69F7753-541E-16CF-A271-E95F82085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65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01989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00808"/>
            <a:ext cx="8460940" cy="366648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dirty="0"/>
              <a:t>Důraz bude kladen na inovativní metody výuky s podporou moderních učebních pomůcek.</a:t>
            </a:r>
          </a:p>
        </p:txBody>
      </p:sp>
      <p:pic>
        <p:nvPicPr>
          <p:cNvPr id="8" name="Obrázek 7" descr="Obsah obrázku text, interiér, nábytek, kniha&#10;&#10;Popis byl vytvořen automaticky">
            <a:extLst>
              <a:ext uri="{FF2B5EF4-FFF2-40B4-BE49-F238E27FC236}">
                <a16:creationId xmlns:a16="http://schemas.microsoft.com/office/drawing/2014/main" id="{D040E484-8308-3626-DC44-4FBDC2B0F4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724" y="2637629"/>
            <a:ext cx="6300000" cy="251956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6A2B619-53C0-BD27-82F8-A6F04F26B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25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72741"/>
            <a:ext cx="8928992" cy="1188720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8F23525-FB40-F351-3AB9-FC118B58DA3E}"/>
              </a:ext>
            </a:extLst>
          </p:cNvPr>
          <p:cNvSpPr txBox="1"/>
          <p:nvPr/>
        </p:nvSpPr>
        <p:spPr>
          <a:xfrm>
            <a:off x="0" y="369643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www.gjb-spgs.cz</a:t>
            </a:r>
            <a:endParaRPr lang="cs-CZ" sz="2800" dirty="0">
              <a:solidFill>
                <a:srgbClr val="0070C0"/>
              </a:solidFill>
            </a:endParaRPr>
          </a:p>
          <a:p>
            <a:pPr algn="ctr"/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61BEEEF-7BE4-073E-4B1B-5A99EAD34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4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41694"/>
            <a:ext cx="7001326" cy="1188720"/>
          </a:xfrm>
        </p:spPr>
        <p:txBody>
          <a:bodyPr/>
          <a:lstStyle/>
          <a:p>
            <a:r>
              <a:rPr lang="cs-CZ" dirty="0"/>
              <a:t>REALIZOVANÝ PROJEKT IKAP OK II 2020–2023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66503"/>
            <a:ext cx="8229600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800" dirty="0"/>
              <a:t>Cílem aktivity byla podpora vzdělávání budoucích učitelů/učitelek mateřských škol vzdělávajících se na Gymnáziu Jana Blahoslava a Střední pedagogické škole, Přerov, Denisova 3, v oboru 75-31-M/01 Předškolní a mimoškolní pedagogika. 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153CBCD2-8ECC-E967-8D79-502508B67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399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681" y="332656"/>
            <a:ext cx="7001326" cy="1188720"/>
          </a:xfrm>
        </p:spPr>
        <p:txBody>
          <a:bodyPr/>
          <a:lstStyle/>
          <a:p>
            <a:r>
              <a:rPr lang="cs-CZ" dirty="0"/>
              <a:t>REALIZOVANÝ PROJEKT IKAP OK II 2020–2023</a:t>
            </a:r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0B8BDEE1-6DA0-480F-2008-B0E16FB1FB62}"/>
              </a:ext>
            </a:extLst>
          </p:cNvPr>
          <p:cNvSpPr txBox="1">
            <a:spLocks/>
          </p:cNvSpPr>
          <p:nvPr/>
        </p:nvSpPr>
        <p:spPr>
          <a:xfrm>
            <a:off x="467544" y="2241775"/>
            <a:ext cx="8229600" cy="2836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44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dirty="0"/>
              <a:t>Vznikla dvě centra: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800" dirty="0"/>
              <a:t>Centrum odborných praxí.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800" dirty="0"/>
              <a:t>Centrum metodické podpory učitelek mateřských škol při GJB a SPgŠ Přerov.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C9AF731-7318-0974-7080-AA553E1E2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7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41694"/>
            <a:ext cx="7001326" cy="1188720"/>
          </a:xfrm>
        </p:spPr>
        <p:txBody>
          <a:bodyPr/>
          <a:lstStyle/>
          <a:p>
            <a:r>
              <a:rPr lang="cs-CZ" dirty="0"/>
              <a:t>REALIZOVANÝ PROJEKT IKAP OK II 2020–2023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66503"/>
            <a:ext cx="8229600" cy="3096344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tx1"/>
              </a:buClr>
            </a:pPr>
            <a:r>
              <a:rPr lang="cs-CZ" sz="2800" dirty="0"/>
              <a:t>V průběhu školních roků 2020/202I, 2021/2022 a 2022/2023, 2023/2024 bylo podpořeno 1200 žáků školy.</a:t>
            </a:r>
          </a:p>
          <a:p>
            <a:pPr algn="just">
              <a:buClr>
                <a:schemeClr val="tx1"/>
              </a:buClr>
            </a:pPr>
            <a:r>
              <a:rPr lang="cs-CZ" sz="2800" dirty="0"/>
              <a:t>Byl vytvořen „Vzdělávací odborný program pro pedagogické pracovníky mateřských škol“, který je členěn na workshopy a semináře. Bylo podpořeno 150 pedagogů MŠ Olomouckého kraje.</a:t>
            </a:r>
          </a:p>
          <a:p>
            <a:pPr marL="0" indent="0" algn="just">
              <a:buNone/>
            </a:pPr>
            <a:endParaRPr lang="cs-CZ" sz="16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19610EF-CC12-BA2B-3A0E-B0F4458B8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9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32656"/>
            <a:ext cx="7001326" cy="1188720"/>
          </a:xfrm>
        </p:spPr>
        <p:txBody>
          <a:bodyPr/>
          <a:lstStyle/>
          <a:p>
            <a:r>
              <a:rPr lang="cs-CZ" dirty="0"/>
              <a:t>REALIZOVANÝ PROJEKT IKAP OK II 2020–2023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66502"/>
            <a:ext cx="8229600" cy="376675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800" dirty="0"/>
              <a:t>V rámci projektu byla navázána spolupráce s FTK UP Olomouc, katedrou APA.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800" dirty="0"/>
              <a:t>Proběhly semináře pro žáky oboru PMP s cílem získat znalosti a dovednosti k rozvoji základní pohybové gramotnosti v předškolním inkluzivním vzdělávání. Přidanou hodnotou bylo propojení teorie s praxí.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800" dirty="0"/>
              <a:t>Podpořeno 283 žáků.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30CFCA1-E55A-2D47-6958-0538E1231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2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68074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2060848"/>
            <a:ext cx="8229600" cy="252028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GJB  a SPgŠ Přerov bude partnerem Olomouckého kraje při realizaci projektu „IDZ v Olomouckém kraji“.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Bude realizovat </a:t>
            </a:r>
            <a:r>
              <a:rPr lang="cs-CZ" sz="2400" dirty="0" err="1"/>
              <a:t>podaktivitu</a:t>
            </a:r>
            <a:r>
              <a:rPr lang="cs-CZ" sz="2400" dirty="0"/>
              <a:t> č. 2.13: Podpora zvyšování kvality přípravy budoucích učitelů a učitelek mateřských škol na SŠ a VOŠ.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28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32E8C12-A459-395D-DF41-75CE3A3A4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46044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66502"/>
            <a:ext cx="8229600" cy="369474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Projekt svým zaměřením navazuje na činnost projektu IKAP OK II.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400" dirty="0"/>
              <a:t>Cílem projektu je podpora zvyšování kvality přípravy budoucích učitelů a učitelek mateřských škol na SŠ a VOŠ, která bude v souladu se schváleným Dlouhodobým záměrem vzdělávání a rozvoje vzdělávací soustavy Olomouckého kraje na období 2024–2028.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62E79DD-793E-515C-BAEA-9913CC35F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3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386368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2468529-26C9-8CDE-7214-0543676D7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17646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dirty="0"/>
              <a:t>Krajské centrum odborných praxí (KCOP) bude realizovat: 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200" dirty="0"/>
              <a:t>Pedagogické praxe – učební a odborné praxe žáků 3. a 4. ročníků oboru Předškolní a mimoškolní pedagogika (PMP) v mateřských školách.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200" dirty="0"/>
              <a:t>„Kulaté stoly“ zaměřené na spolupráci a výměnu zkušeností učitelů GJB a SPgŠ připravujících žáky oboru PMP a učitelů MŠ. Na „Kulatých stolech“ bude využit vytvořený vzdělávací program z projektu IKAP OK II.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200" dirty="0"/>
              <a:t>Kurz pro provázející učitele – tvorba inovovaného kurzu vstupního a průběžného vzdělávání pro provázející učitele (v souladu s návrhem Standardu vzdělávacího programu v rámci pokusného ověřování Systému podpory provázejících učitelů) a jeho pilotní ověření.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cs-CZ" sz="2200" dirty="0"/>
              <a:t>Aktivity spojené s FTK APA.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60DBA579-B72F-9339-F378-A32FB1C61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50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31BA6-DC0B-195C-CBCB-B83B49F73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336" y="332656"/>
            <a:ext cx="7001326" cy="1188720"/>
          </a:xfrm>
        </p:spPr>
        <p:txBody>
          <a:bodyPr/>
          <a:lstStyle/>
          <a:p>
            <a:r>
              <a:rPr lang="cs-CZ" dirty="0"/>
              <a:t>NAVAZUJÍCÍ PROJEKT IDZ V OK</a:t>
            </a:r>
            <a:br>
              <a:rPr lang="cs-CZ" dirty="0"/>
            </a:br>
            <a:r>
              <a:rPr lang="cs-CZ" dirty="0"/>
              <a:t>2024–2028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7A6D8F1-0B20-1498-6CAF-D21F35CFF6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61882"/>
            <a:ext cx="4080000" cy="30600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10B6258-368B-A397-FFF7-350062F03E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99000"/>
            <a:ext cx="4090824" cy="306000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B1889307-D1CC-556B-FF4E-934201BA8C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38" y="6093296"/>
            <a:ext cx="47727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52934"/>
      </p:ext>
    </p:extLst>
  </p:cSld>
  <p:clrMapOvr>
    <a:masterClrMapping/>
  </p:clrMapOvr>
</p:sld>
</file>

<file path=ppt/theme/theme1.xml><?xml version="1.0" encoding="utf-8"?>
<a:theme xmlns:a="http://schemas.openxmlformats.org/drawingml/2006/main" name="Balík">
  <a:themeElements>
    <a:clrScheme name="Balík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Balík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lík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AC6DD24B17643A43B5911557F59D23340400899CD97D2199F748BA22A48D93649A64" ma:contentTypeVersion="58" ma:contentTypeDescription="Create a new document." ma:contentTypeScope="" ma:versionID="cb85242d804791fa63a999220e43a0bf">
  <xsd:schema xmlns:xsd="http://www.w3.org/2001/XMLSchema" xmlns:xs="http://www.w3.org/2001/XMLSchema" xmlns:p="http://schemas.microsoft.com/office/2006/metadata/properties" xmlns:ns2="4eb71313-1cf6-4961-b6ce-0c29fc5284b9" targetNamespace="http://schemas.microsoft.com/office/2006/metadata/properties" ma:root="true" ma:fieldsID="2e13631c6b34a2889e7ce7c8f1efd12b" ns2:_="">
    <xsd:import namespace="4eb71313-1cf6-4961-b6ce-0c29fc5284b9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71313-1cf6-4961-b6ce-0c29fc5284b9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lockPublish" ma:index="12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3" nillable="true" ma:displayName="Bug Number" ma:default="" ma:internalName="BugNumber" ma:readOnly="false">
      <xsd:simpleType>
        <xsd:restriction base="dms:Text"/>
      </xsd:simpleType>
    </xsd:element>
    <xsd:element name="CampaignTagsTaxHTField0" ma:index="15" nillable="true" ma:taxonomy="true" ma:internalName="CampaignTagsTaxHTField0" ma:taxonomyFieldName="CampaignTags" ma:displayName="Campaigns" ma:readOnly="false" ma:default="" ma:fieldId="{c3f4d027-4fd8-4cc2-8b85-0841a4458da5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6" nillable="true" ma:displayName="Client Viewer" ma:default="" ma:internalName="TPClientViewer">
      <xsd:simpleType>
        <xsd:restriction base="dms:Text"/>
      </xsd:simpleType>
    </xsd:element>
    <xsd:element name="ClipArtFilename" ma:index="17" nillable="true" ma:displayName="Clip Art Name" ma:default="" ma:internalName="ClipArtFilename" ma:readOnly="false">
      <xsd:simpleType>
        <xsd:restriction base="dms:Text"/>
      </xsd:simpleType>
    </xsd:element>
    <xsd:element name="TPCommandLine" ma:index="18" nillable="true" ma:displayName="Command Line" ma:default="" ma:internalName="TPCommandLine">
      <xsd:simpleType>
        <xsd:restriction base="dms:Text"/>
      </xsd:simpleType>
    </xsd:element>
    <xsd:element name="TPComponent" ma:index="19" nillable="true" ma:displayName="Component" ma:default="" ma:internalName="TPComponent">
      <xsd:simpleType>
        <xsd:restriction base="dms:Text"/>
      </xsd:simpleType>
    </xsd:element>
    <xsd:element name="ContentItem" ma:index="20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2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5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6" nillable="true" ma:displayName="CSX Submission Market" ma:default="" ma:list="{5CA8D83B-96EC-4276-857B-79C0D68D41F2}" ma:internalName="CSXSubmissionMarket" ma:readOnly="false" ma:showField="MarketName" ma:web="4eb71313-1cf6-4961-b6ce-0c29fc5284b9">
      <xsd:simpleType>
        <xsd:restriction base="dms:Lookup"/>
      </xsd:simpleType>
    </xsd:element>
    <xsd:element name="CSXUpdate" ma:index="27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8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29" nillable="true" ma:displayName="Deleted?" ma:default="" ma:internalName="IsDeleted" ma:readOnly="false">
      <xsd:simpleType>
        <xsd:restriction base="dms:Boolean"/>
      </xsd:simpleType>
    </xsd:element>
    <xsd:element name="APDescription" ma:index="30" nillable="true" ma:displayName="Description" ma:default="" ma:internalName="APDescription" ma:readOnly="false">
      <xsd:simpleType>
        <xsd:restriction base="dms:Note"/>
      </xsd:simpleType>
    </xsd:element>
    <xsd:element name="DirectSourceMarket" ma:index="31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2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3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4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5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6" nillable="true" ma:displayName="Editorial Tags" ma:default="" ma:internalName="EditorialTags">
      <xsd:simpleType>
        <xsd:restriction base="dms:Unknown"/>
      </xsd:simpleType>
    </xsd:element>
    <xsd:element name="TPExecutable" ma:index="37" nillable="true" ma:displayName="Executable" ma:default="" ma:internalName="TPExecutable">
      <xsd:simpleType>
        <xsd:restriction base="dms:Text"/>
      </xsd:simpleType>
    </xsd:element>
    <xsd:element name="FeatureTagsTaxHTField0" ma:index="39" nillable="true" ma:taxonomy="true" ma:internalName="FeatureTagsTaxHTField0" ma:taxonomyFieldName="FeatureTags" ma:displayName="Features" ma:readOnly="false" ma:default="" ma:fieldId="{795c8547-23fd-40ca-83e8-685fb4656d05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0" nillable="true" ma:displayName="Friendly Name" ma:default="" ma:internalName="TPFriendlyName">
      <xsd:simpleType>
        <xsd:restriction base="dms:Text"/>
      </xsd:simpleType>
    </xsd:element>
    <xsd:element name="FriendlyTitle" ma:index="41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2" nillable="true" ma:displayName="Generate Images?" ma:default="true" ma:internalName="PrimaryImageGen">
      <xsd:simpleType>
        <xsd:restriction base="dms:Boolean"/>
      </xsd:simpleType>
    </xsd:element>
    <xsd:element name="HandoffToMSDN" ma:index="43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4" nillable="true" ma:displayName="InProjectListLookup" ma:list="{3E8746B6-F860-4147-B98C-956DED1CEF1C}" ma:internalName="InProjectListLookup" ma:readOnly="true" ma:showField="InProjectLis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5" nillable="true" ma:displayName="Install Location" ma:default="" ma:internalName="TPInstallLocation">
      <xsd:simpleType>
        <xsd:restriction base="dms:Text"/>
      </xsd:simpleType>
    </xsd:element>
    <xsd:element name="InternalTagsTaxHTField0" ma:index="47" nillable="true" ma:taxonomy="true" ma:internalName="InternalTagsTaxHTField0" ma:taxonomyFieldName="InternalTags" ma:displayName="Internal Tags" ma:readOnly="false" ma:default="" ma:fieldId="{dd8e871c-dee9-4360-89a8-b52fc0509435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8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49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0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1" nillable="true" ma:displayName="Last Complete Version Lookup" ma:default="" ma:list="{3E8746B6-F860-4147-B98C-956DED1CEF1C}" ma:internalName="LastCompleteVersionLookup" ma:readOnly="true" ma:showField="LastComplete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2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3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4" nillable="true" ma:displayName="Last Preview Attempt Error" ma:default="" ma:list="{3E8746B6-F860-4147-B98C-956DED1CEF1C}" ma:internalName="LastPreviewErrorLookup" ma:readOnly="true" ma:showField="LastPreviewError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5" nillable="true" ma:displayName="Last Preview Attempt Result" ma:default="" ma:list="{3E8746B6-F860-4147-B98C-956DED1CEF1C}" ma:internalName="LastPreviewResultLookup" ma:readOnly="true" ma:showField="LastPreviewResul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6" nillable="true" ma:displayName="Last Preview Attempted On" ma:default="" ma:list="{3E8746B6-F860-4147-B98C-956DED1CEF1C}" ma:internalName="LastPreviewAttemptDateLookup" ma:readOnly="true" ma:showField="LastPreviewAttemptDat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7" nillable="true" ma:displayName="Last Previewed By" ma:default="" ma:list="{3E8746B6-F860-4147-B98C-956DED1CEF1C}" ma:internalName="LastPreviewedByLookup" ma:readOnly="true" ma:showField="LastPreviewedBy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8" nillable="true" ma:displayName="Last Previewed Date" ma:default="" ma:list="{3E8746B6-F860-4147-B98C-956DED1CEF1C}" ma:internalName="LastPreviewTimeLookup" ma:readOnly="true" ma:showField="LastPreviewTi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59" nillable="true" ma:displayName="Last Previewed Version" ma:default="" ma:list="{3E8746B6-F860-4147-B98C-956DED1CEF1C}" ma:internalName="LastPreviewVersionLookup" ma:readOnly="true" ma:showField="LastPreview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0" nillable="true" ma:displayName="Last Publish Attempt Error" ma:default="" ma:list="{3E8746B6-F860-4147-B98C-956DED1CEF1C}" ma:internalName="LastPublishErrorLookup" ma:readOnly="true" ma:showField="LastPublishError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1" nillable="true" ma:displayName="Last Publish Attempt Result" ma:default="" ma:list="{3E8746B6-F860-4147-B98C-956DED1CEF1C}" ma:internalName="LastPublishResultLookup" ma:readOnly="true" ma:showField="LastPublishResul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2" nillable="true" ma:displayName="Last Publish Attempted On" ma:default="" ma:list="{3E8746B6-F860-4147-B98C-956DED1CEF1C}" ma:internalName="LastPublishAttemptDateLookup" ma:readOnly="true" ma:showField="LastPublishAttemptDat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3" nillable="true" ma:displayName="Last Published By" ma:default="" ma:list="{3E8746B6-F860-4147-B98C-956DED1CEF1C}" ma:internalName="LastPublishedByLookup" ma:readOnly="true" ma:showField="LastPublishedBy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4" nillable="true" ma:displayName="Last Published Date" ma:default="" ma:list="{3E8746B6-F860-4147-B98C-956DED1CEF1C}" ma:internalName="LastPublishTimeLookup" ma:readOnly="true" ma:showField="LastPublishTi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5" nillable="true" ma:displayName="Last Published Version" ma:default="" ma:list="{3E8746B6-F860-4147-B98C-956DED1CEF1C}" ma:internalName="LastPublishVersionLookup" ma:readOnly="true" ma:showField="LastPublish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6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7" nillable="true" ma:displayName="Legacy Data" ma:default="" ma:internalName="LegacyData" ma:readOnly="false">
      <xsd:simpleType>
        <xsd:restriction base="dms:Note"/>
      </xsd:simpleType>
    </xsd:element>
    <xsd:element name="TPLaunchHelpLink" ma:index="68" nillable="true" ma:displayName="Link to Launch Help Topic" ma:default="" ma:internalName="TPLaunchHelpLink">
      <xsd:simpleType>
        <xsd:restriction base="dms:Text"/>
      </xsd:simpleType>
    </xsd:element>
    <xsd:element name="LocComments" ma:index="69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0" nillable="true" ma:displayName="Loc Last Loc Attempt Version" ma:default="" ma:list="{23C0E5B4-08EA-4DE1-951E-EEC9D1148E55}" ma:internalName="LocLastLocAttemptVersionLookup" ma:readOnly="false" ma:showField="LastLocAttemptVersion" ma:web="4eb71313-1cf6-4961-b6ce-0c29fc5284b9">
      <xsd:simpleType>
        <xsd:restriction base="dms:Lookup"/>
      </xsd:simpleType>
    </xsd:element>
    <xsd:element name="LocLastLocAttemptVersionTypeLookup" ma:index="71" nillable="true" ma:displayName="Loc Last Loc Attempt Version Type" ma:default="" ma:list="{23C0E5B4-08EA-4DE1-951E-EEC9D1148E55}" ma:internalName="LocLastLocAttemptVersionTypeLookup" ma:readOnly="true" ma:showField="LastLocAttemptVersionType" ma:web="4eb71313-1cf6-4961-b6ce-0c29fc5284b9">
      <xsd:simpleType>
        <xsd:restriction base="dms:Lookup"/>
      </xsd:simpleType>
    </xsd:element>
    <xsd:element name="LocManualTestRequired" ma:index="72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3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4" nillable="true" ma:displayName="Loc New Published Version Lookup" ma:default="" ma:list="{23C0E5B4-08EA-4DE1-951E-EEC9D1148E55}" ma:internalName="LocNewPublishedVersionLookup" ma:readOnly="true" ma:showField="NewPublishedVersion" ma:web="4eb71313-1cf6-4961-b6ce-0c29fc5284b9">
      <xsd:simpleType>
        <xsd:restriction base="dms:Lookup"/>
      </xsd:simpleType>
    </xsd:element>
    <xsd:element name="LocOverallHandbackStatusLookup" ma:index="75" nillable="true" ma:displayName="Loc Overall Handback Status" ma:default="" ma:list="{23C0E5B4-08EA-4DE1-951E-EEC9D1148E55}" ma:internalName="LocOverallHandbackStatusLookup" ma:readOnly="true" ma:showField="OverallHandbackStatus" ma:web="4eb71313-1cf6-4961-b6ce-0c29fc5284b9">
      <xsd:simpleType>
        <xsd:restriction base="dms:Lookup"/>
      </xsd:simpleType>
    </xsd:element>
    <xsd:element name="LocOverallLocStatusLookup" ma:index="76" nillable="true" ma:displayName="Loc Overall Localize Status" ma:default="" ma:list="{23C0E5B4-08EA-4DE1-951E-EEC9D1148E55}" ma:internalName="LocOverallLocStatusLookup" ma:readOnly="true" ma:showField="OverallLocStatus" ma:web="4eb71313-1cf6-4961-b6ce-0c29fc5284b9">
      <xsd:simpleType>
        <xsd:restriction base="dms:Lookup"/>
      </xsd:simpleType>
    </xsd:element>
    <xsd:element name="LocOverallPreviewStatusLookup" ma:index="77" nillable="true" ma:displayName="Loc Overall Preview Status" ma:default="" ma:list="{23C0E5B4-08EA-4DE1-951E-EEC9D1148E55}" ma:internalName="LocOverallPreviewStatusLookup" ma:readOnly="true" ma:showField="OverallPreviewStatus" ma:web="4eb71313-1cf6-4961-b6ce-0c29fc5284b9">
      <xsd:simpleType>
        <xsd:restriction base="dms:Lookup"/>
      </xsd:simpleType>
    </xsd:element>
    <xsd:element name="LocOverallPublishStatusLookup" ma:index="78" nillable="true" ma:displayName="Loc Overall Publish Status" ma:default="" ma:list="{23C0E5B4-08EA-4DE1-951E-EEC9D1148E55}" ma:internalName="LocOverallPublishStatusLookup" ma:readOnly="true" ma:showField="OverallPublishStatus" ma:web="4eb71313-1cf6-4961-b6ce-0c29fc5284b9">
      <xsd:simpleType>
        <xsd:restriction base="dms:Lookup"/>
      </xsd:simpleType>
    </xsd:element>
    <xsd:element name="IntlLocPriority" ma:index="79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0" nillable="true" ma:displayName="Loc Processed For Handoffs" ma:default="" ma:list="{23C0E5B4-08EA-4DE1-951E-EEC9D1148E55}" ma:internalName="LocProcessedForHandoffsLookup" ma:readOnly="true" ma:showField="ProcessedForHandoffs" ma:web="4eb71313-1cf6-4961-b6ce-0c29fc5284b9">
      <xsd:simpleType>
        <xsd:restriction base="dms:Lookup"/>
      </xsd:simpleType>
    </xsd:element>
    <xsd:element name="LocProcessedForMarketsLookup" ma:index="81" nillable="true" ma:displayName="Loc Processed For Markets" ma:default="" ma:list="{23C0E5B4-08EA-4DE1-951E-EEC9D1148E55}" ma:internalName="LocProcessedForMarketsLookup" ma:readOnly="true" ma:showField="ProcessedForMarkets" ma:web="4eb71313-1cf6-4961-b6ce-0c29fc5284b9">
      <xsd:simpleType>
        <xsd:restriction base="dms:Lookup"/>
      </xsd:simpleType>
    </xsd:element>
    <xsd:element name="LocPublishedDependentAssetsLookup" ma:index="82" nillable="true" ma:displayName="Loc Published Dependent Assets" ma:default="" ma:list="{23C0E5B4-08EA-4DE1-951E-EEC9D1148E55}" ma:internalName="LocPublishedDependentAssetsLookup" ma:readOnly="true" ma:showField="PublishedDependentAssets" ma:web="4eb71313-1cf6-4961-b6ce-0c29fc5284b9">
      <xsd:simpleType>
        <xsd:restriction base="dms:Lookup"/>
      </xsd:simpleType>
    </xsd:element>
    <xsd:element name="LocPublishedLinkedAssetsLookup" ma:index="83" nillable="true" ma:displayName="Loc Published Linked Assets" ma:default="" ma:list="{23C0E5B4-08EA-4DE1-951E-EEC9D1148E55}" ma:internalName="LocPublishedLinkedAssetsLookup" ma:readOnly="true" ma:showField="PublishedLinkedAssets" ma:web="4eb71313-1cf6-4961-b6ce-0c29fc5284b9">
      <xsd:simpleType>
        <xsd:restriction base="dms:Lookup"/>
      </xsd:simpleType>
    </xsd:element>
    <xsd:element name="LocRecommendedHandoff" ma:index="84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6" nillable="true" ma:taxonomy="true" ma:internalName="LocalizationTagsTaxHTField0" ma:taxonomyFieldName="LocalizationTags" ma:displayName="Localization Tags" ma:readOnly="false" ma:default="" ma:fieldId="{a64f61a5-8dda-4b60-92b7-5d2a1238c06b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7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8" nillable="true" ma:displayName="Manager" ma:hidden="true" ma:internalName="Manager" ma:readOnly="false">
      <xsd:simpleType>
        <xsd:restriction base="dms:Text"/>
      </xsd:simpleType>
    </xsd:element>
    <xsd:element name="Markets" ma:index="89" nillable="true" ma:displayName="Markets" ma:default="" ma:description="Leave blank to show in all markets" ma:list="{5CA8D83B-96EC-4276-857B-79C0D68D41F2}" ma:internalName="Markets" ma:readOnly="false" ma:showField="MarketNa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0" nillable="true" ma:displayName="Milestone" ma:default="" ma:internalName="Milestone" ma:readOnly="false">
      <xsd:simpleType>
        <xsd:restriction base="dms:Unknown"/>
      </xsd:simpleType>
    </xsd:element>
    <xsd:element name="TPNamespace" ma:index="93" nillable="true" ma:displayName="Namespace" ma:default="" ma:internalName="TPNamespace">
      <xsd:simpleType>
        <xsd:restriction base="dms:Text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3E8746B6-F860-4147-B98C-956DED1CEF1C}" ma:internalName="NumOfRatingsLookup" ma:readOnly="true" ma:showField="NumOfRatings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penTemplate" ma:index="97" nillable="true" ma:displayName="Open Template" ma:default="true" ma:internalName="OpenTemplate">
      <xsd:simpleType>
        <xsd:restriction base="dms:Boolean"/>
      </xsd:simpleType>
    </xsd:element>
    <xsd:element name="OriginAsset" ma:index="98" nillable="true" ma:displayName="Origin Asset" ma:default="" ma:internalName="OriginAsset" ma:readOnly="false">
      <xsd:simpleType>
        <xsd:restriction base="dms:Text"/>
      </xsd:simpleType>
    </xsd:element>
    <xsd:element name="OriginalRelease" ma:index="99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0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1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2" nillable="true" ma:displayName="Parent Asset Id" ma:default="" ma:internalName="ParentAssetId" ma:readOnly="false">
      <xsd:simpleType>
        <xsd:restriction base="dms:Text"/>
      </xsd:simpleType>
    </xsd:element>
    <xsd:element name="PlannedPubDate" ma:index="103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4" nillable="true" ma:displayName="Policheck Words" ma:default="" ma:internalName="PolicheckWords" ma:readOnly="false">
      <xsd:simpleType>
        <xsd:restriction base="dms:Text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3E8746B6-F860-4147-B98C-956DED1CEF1C}" ma:internalName="PublishStatusLookup" ma:readOnly="false" ma:showField="PublishStatus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cb8549bf-ef8d-4a3b-b930-30a5e5f6ddcb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4e3c5e03-5af4-47a0-b7f8-ada82367dacf}" ma:internalName="TaxCatchAll" ma:showField="CatchAllData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4e3c5e03-5af4-47a0-b7f8-ada82367dacf}" ma:internalName="TaxCatchAllLabel" ma:readOnly="true" ma:showField="CatchAllDataLabel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2" nillable="true" ma:displayName="Template Status" ma:default="" ma:internalName="TemplateStatus">
      <xsd:simpleType>
        <xsd:restriction base="dms:Unknown"/>
      </xsd:simpleType>
    </xsd:element>
    <xsd:element name="TemplateTemplateType" ma:index="123" nillable="true" ma:displayName="Template Type" ma:default="" ma:internalName="TemplateTemplateType">
      <xsd:simpleType>
        <xsd:restriction base="dms:Unknown"/>
      </xsd:simpleType>
    </xsd:element>
    <xsd:element name="ThumbnailAssetId" ma:index="124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5" nillable="true" ma:displayName="Times Cloned" ma:default="" ma:internalName="TimesCloned" ma:readOnly="false">
      <xsd:simpleType>
        <xsd:restriction base="dms:Number"/>
      </xsd:simpleType>
    </xsd:element>
    <xsd:element name="TrustLevel" ma:index="127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8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9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0" nillable="true" ma:displayName="UA Notes" ma:default="" ma:internalName="UANotes" ma:readOnly="false">
      <xsd:simpleType>
        <xsd:restriction base="dms:Note"/>
      </xsd:simpleType>
    </xsd:element>
    <xsd:element name="TPAppVersion" ma:index="131" nillable="true" ma:displayName="Version" ma:default="" ma:internalName="TPAppVersion">
      <xsd:simpleType>
        <xsd:restriction base="dms:Text"/>
      </xsd:simpleType>
    </xsd:element>
    <xsd:element name="VoteCount" ma:index="132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2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rketSpecific xmlns="4eb71313-1cf6-4961-b6ce-0c29fc5284b9">false</MarketSpecific>
    <ApprovalStatus xmlns="4eb71313-1cf6-4961-b6ce-0c29fc5284b9">InProgress</ApprovalStatus>
    <LocComments xmlns="4eb71313-1cf6-4961-b6ce-0c29fc5284b9" xsi:nil="true"/>
    <DirectSourceMarket xmlns="4eb71313-1cf6-4961-b6ce-0c29fc5284b9">english</DirectSourceMarket>
    <ThumbnailAssetId xmlns="4eb71313-1cf6-4961-b6ce-0c29fc5284b9" xsi:nil="true"/>
    <PrimaryImageGen xmlns="4eb71313-1cf6-4961-b6ce-0c29fc5284b9">true</PrimaryImageGen>
    <LegacyData xmlns="4eb71313-1cf6-4961-b6ce-0c29fc5284b9" xsi:nil="true"/>
    <TPFriendlyName xmlns="4eb71313-1cf6-4961-b6ce-0c29fc5284b9" xsi:nil="true"/>
    <NumericId xmlns="4eb71313-1cf6-4961-b6ce-0c29fc5284b9" xsi:nil="true"/>
    <LocRecommendedHandoff xmlns="4eb71313-1cf6-4961-b6ce-0c29fc5284b9" xsi:nil="true"/>
    <BlockPublish xmlns="4eb71313-1cf6-4961-b6ce-0c29fc5284b9">false</BlockPublish>
    <BusinessGroup xmlns="4eb71313-1cf6-4961-b6ce-0c29fc5284b9" xsi:nil="true"/>
    <OpenTemplate xmlns="4eb71313-1cf6-4961-b6ce-0c29fc5284b9">true</OpenTemplate>
    <SourceTitle xmlns="4eb71313-1cf6-4961-b6ce-0c29fc5284b9">Contemporary design template</SourceTitle>
    <APEditor xmlns="4eb71313-1cf6-4961-b6ce-0c29fc5284b9">
      <UserInfo>
        <DisplayName/>
        <AccountId xsi:nil="true"/>
        <AccountType/>
      </UserInfo>
    </APEditor>
    <UALocComments xmlns="4eb71313-1cf6-4961-b6ce-0c29fc5284b9">2007 Template UpLeveling Do Not HandOff</UALocComments>
    <IntlLangReviewDate xmlns="4eb71313-1cf6-4961-b6ce-0c29fc5284b9" xsi:nil="true"/>
    <PublishStatusLookup xmlns="4eb71313-1cf6-4961-b6ce-0c29fc5284b9">
      <Value>346413</Value>
      <Value>346415</Value>
    </PublishStatusLookup>
    <ParentAssetId xmlns="4eb71313-1cf6-4961-b6ce-0c29fc5284b9" xsi:nil="true"/>
    <FeatureTagsTaxHTField0 xmlns="4eb71313-1cf6-4961-b6ce-0c29fc5284b9">
      <Terms xmlns="http://schemas.microsoft.com/office/infopath/2007/PartnerControls"/>
    </FeatureTagsTaxHTField0>
    <MachineTranslated xmlns="4eb71313-1cf6-4961-b6ce-0c29fc5284b9">false</MachineTranslated>
    <Providers xmlns="4eb71313-1cf6-4961-b6ce-0c29fc5284b9" xsi:nil="true"/>
    <OriginalSourceMarket xmlns="4eb71313-1cf6-4961-b6ce-0c29fc5284b9">english</OriginalSourceMarket>
    <APDescription xmlns="4eb71313-1cf6-4961-b6ce-0c29fc5284b9" xsi:nil="true"/>
    <ContentItem xmlns="4eb71313-1cf6-4961-b6ce-0c29fc5284b9" xsi:nil="true"/>
    <ClipArtFilename xmlns="4eb71313-1cf6-4961-b6ce-0c29fc5284b9" xsi:nil="true"/>
    <TPInstallLocation xmlns="4eb71313-1cf6-4961-b6ce-0c29fc5284b9" xsi:nil="true"/>
    <TimesCloned xmlns="4eb71313-1cf6-4961-b6ce-0c29fc5284b9" xsi:nil="true"/>
    <PublishTargets xmlns="4eb71313-1cf6-4961-b6ce-0c29fc5284b9">OfficeOnline,OfficeOnlineVNext</PublishTargets>
    <AcquiredFrom xmlns="4eb71313-1cf6-4961-b6ce-0c29fc5284b9">Internal MS</AcquiredFrom>
    <AssetStart xmlns="4eb71313-1cf6-4961-b6ce-0c29fc5284b9">2012-02-16T15:40:00+00:00</AssetStart>
    <FriendlyTitle xmlns="4eb71313-1cf6-4961-b6ce-0c29fc5284b9" xsi:nil="true"/>
    <Provider xmlns="4eb71313-1cf6-4961-b6ce-0c29fc5284b9" xsi:nil="true"/>
    <LastHandOff xmlns="4eb71313-1cf6-4961-b6ce-0c29fc5284b9" xsi:nil="true"/>
    <Manager xmlns="4eb71313-1cf6-4961-b6ce-0c29fc5284b9" xsi:nil="true"/>
    <UALocRecommendation xmlns="4eb71313-1cf6-4961-b6ce-0c29fc5284b9">Localize</UALocRecommendation>
    <ArtSampleDocs xmlns="4eb71313-1cf6-4961-b6ce-0c29fc5284b9" xsi:nil="true"/>
    <UACurrentWords xmlns="4eb71313-1cf6-4961-b6ce-0c29fc5284b9" xsi:nil="true"/>
    <TPClientViewer xmlns="4eb71313-1cf6-4961-b6ce-0c29fc5284b9" xsi:nil="true"/>
    <TemplateStatus xmlns="4eb71313-1cf6-4961-b6ce-0c29fc5284b9">Complete</TemplateStatus>
    <ShowIn xmlns="4eb71313-1cf6-4961-b6ce-0c29fc5284b9">Show everywhere</ShowIn>
    <CSXHash xmlns="4eb71313-1cf6-4961-b6ce-0c29fc5284b9" xsi:nil="true"/>
    <Downloads xmlns="4eb71313-1cf6-4961-b6ce-0c29fc5284b9">0</Downloads>
    <VoteCount xmlns="4eb71313-1cf6-4961-b6ce-0c29fc5284b9" xsi:nil="true"/>
    <OOCacheId xmlns="4eb71313-1cf6-4961-b6ce-0c29fc5284b9" xsi:nil="true"/>
    <IsDeleted xmlns="4eb71313-1cf6-4961-b6ce-0c29fc5284b9">false</IsDeleted>
    <InternalTagsTaxHTField0 xmlns="4eb71313-1cf6-4961-b6ce-0c29fc5284b9">
      <Terms xmlns="http://schemas.microsoft.com/office/infopath/2007/PartnerControls"/>
    </InternalTagsTaxHTField0>
    <UANotes xmlns="4eb71313-1cf6-4961-b6ce-0c29fc5284b9">2003 to 2007 conversion</UANotes>
    <AssetExpire xmlns="4eb71313-1cf6-4961-b6ce-0c29fc5284b9">2035-01-01T08:00:00+00:00</AssetExpire>
    <CSXSubmissionMarket xmlns="4eb71313-1cf6-4961-b6ce-0c29fc5284b9" xsi:nil="true"/>
    <DSATActionTaken xmlns="4eb71313-1cf6-4961-b6ce-0c29fc5284b9" xsi:nil="true"/>
    <SubmitterId xmlns="4eb71313-1cf6-4961-b6ce-0c29fc5284b9" xsi:nil="true"/>
    <EditorialTags xmlns="4eb71313-1cf6-4961-b6ce-0c29fc5284b9" xsi:nil="true"/>
    <TPExecutable xmlns="4eb71313-1cf6-4961-b6ce-0c29fc5284b9" xsi:nil="true"/>
    <CSXSubmissionDate xmlns="4eb71313-1cf6-4961-b6ce-0c29fc5284b9" xsi:nil="true"/>
    <CSXUpdate xmlns="4eb71313-1cf6-4961-b6ce-0c29fc5284b9">false</CSXUpdate>
    <AssetType xmlns="4eb71313-1cf6-4961-b6ce-0c29fc5284b9">TP</AssetType>
    <ApprovalLog xmlns="4eb71313-1cf6-4961-b6ce-0c29fc5284b9" xsi:nil="true"/>
    <BugNumber xmlns="4eb71313-1cf6-4961-b6ce-0c29fc5284b9" xsi:nil="true"/>
    <OriginAsset xmlns="4eb71313-1cf6-4961-b6ce-0c29fc5284b9" xsi:nil="true"/>
    <TPComponent xmlns="4eb71313-1cf6-4961-b6ce-0c29fc5284b9" xsi:nil="true"/>
    <Milestone xmlns="4eb71313-1cf6-4961-b6ce-0c29fc5284b9" xsi:nil="true"/>
    <RecommendationsModifier xmlns="4eb71313-1cf6-4961-b6ce-0c29fc5284b9" xsi:nil="true"/>
    <AssetId xmlns="4eb71313-1cf6-4961-b6ce-0c29fc5284b9">TP102830051</AssetId>
    <PolicheckWords xmlns="4eb71313-1cf6-4961-b6ce-0c29fc5284b9" xsi:nil="true"/>
    <TPLaunchHelpLink xmlns="4eb71313-1cf6-4961-b6ce-0c29fc5284b9" xsi:nil="true"/>
    <IntlLocPriority xmlns="4eb71313-1cf6-4961-b6ce-0c29fc5284b9" xsi:nil="true"/>
    <TPApplication xmlns="4eb71313-1cf6-4961-b6ce-0c29fc5284b9" xsi:nil="true"/>
    <IntlLangReviewer xmlns="4eb71313-1cf6-4961-b6ce-0c29fc5284b9" xsi:nil="true"/>
    <HandoffToMSDN xmlns="4eb71313-1cf6-4961-b6ce-0c29fc5284b9" xsi:nil="true"/>
    <PlannedPubDate xmlns="4eb71313-1cf6-4961-b6ce-0c29fc5284b9" xsi:nil="true"/>
    <CrawlForDependencies xmlns="4eb71313-1cf6-4961-b6ce-0c29fc5284b9">false</CrawlForDependencies>
    <LocLastLocAttemptVersionLookup xmlns="4eb71313-1cf6-4961-b6ce-0c29fc5284b9">825820</LocLastLocAttemptVersionLookup>
    <TrustLevel xmlns="4eb71313-1cf6-4961-b6ce-0c29fc5284b9">1 Microsoft Managed Content</TrustLevel>
    <CampaignTagsTaxHTField0 xmlns="4eb71313-1cf6-4961-b6ce-0c29fc5284b9">
      <Terms xmlns="http://schemas.microsoft.com/office/infopath/2007/PartnerControls"/>
    </CampaignTagsTaxHTField0>
    <TPNamespace xmlns="4eb71313-1cf6-4961-b6ce-0c29fc5284b9" xsi:nil="true"/>
    <TaxCatchAll xmlns="4eb71313-1cf6-4961-b6ce-0c29fc5284b9"/>
    <IsSearchable xmlns="4eb71313-1cf6-4961-b6ce-0c29fc5284b9">true</IsSearchable>
    <TemplateTemplateType xmlns="4eb71313-1cf6-4961-b6ce-0c29fc5284b9">PowerPoint 12 Default</TemplateTemplateType>
    <Markets xmlns="4eb71313-1cf6-4961-b6ce-0c29fc5284b9"/>
    <IntlLangReview xmlns="4eb71313-1cf6-4961-b6ce-0c29fc5284b9">false</IntlLangReview>
    <UAProjectedTotalWords xmlns="4eb71313-1cf6-4961-b6ce-0c29fc5284b9" xsi:nil="true"/>
    <OutputCachingOn xmlns="4eb71313-1cf6-4961-b6ce-0c29fc5284b9">false</OutputCachingOn>
    <LocMarketGroupTiers2 xmlns="4eb71313-1cf6-4961-b6ce-0c29fc5284b9">,t:Tier 1,t:Tier 2,t:Tier 3,</LocMarketGroupTiers2>
    <APAuthor xmlns="4eb71313-1cf6-4961-b6ce-0c29fc5284b9">
      <UserInfo>
        <DisplayName/>
        <AccountId>1928</AccountId>
        <AccountType/>
      </UserInfo>
    </APAuthor>
    <TPCommandLine xmlns="4eb71313-1cf6-4961-b6ce-0c29fc5284b9" xsi:nil="true"/>
    <LocManualTestRequired xmlns="4eb71313-1cf6-4961-b6ce-0c29fc5284b9">false</LocManualTestRequired>
    <TPAppVersion xmlns="4eb71313-1cf6-4961-b6ce-0c29fc5284b9" xsi:nil="true"/>
    <EditorialStatus xmlns="4eb71313-1cf6-4961-b6ce-0c29fc5284b9" xsi:nil="true"/>
    <LastModifiedDateTime xmlns="4eb71313-1cf6-4961-b6ce-0c29fc5284b9" xsi:nil="true"/>
    <TPLaunchHelpLinkType xmlns="4eb71313-1cf6-4961-b6ce-0c29fc5284b9">Template</TPLaunchHelpLinkType>
    <OriginalRelease xmlns="4eb71313-1cf6-4961-b6ce-0c29fc5284b9">14</OriginalRelease>
    <ScenarioTagsTaxHTField0 xmlns="4eb71313-1cf6-4961-b6ce-0c29fc5284b9">
      <Terms xmlns="http://schemas.microsoft.com/office/infopath/2007/PartnerControls"/>
    </ScenarioTagsTaxHTField0>
    <LocalizationTagsTaxHTField0 xmlns="4eb71313-1cf6-4961-b6ce-0c29fc5284b9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8D436390-6F74-4214-A1E3-E905039A0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b71313-1cf6-4961-b6ce-0c29fc5284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36F3BB-05E8-47C3-A41B-FAF4A05C55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781CAD-93D4-4A22-8E3D-FA55C7FCADFC}">
  <ds:schemaRefs>
    <ds:schemaRef ds:uri="http://schemas.microsoft.com/office/2006/metadata/properties"/>
    <ds:schemaRef ds:uri="http://schemas.microsoft.com/office/infopath/2007/PartnerControls"/>
    <ds:schemaRef ds:uri="4eb71313-1cf6-4961-b6ce-0c29fc5284b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TM10001115[[fn=Balík]]</Template>
  <TotalTime>180</TotalTime>
  <Words>740</Words>
  <Application>Microsoft Office PowerPoint</Application>
  <PresentationFormat>Předvádění na obrazovce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Gill Sans MT</vt:lpstr>
      <vt:lpstr>Montserrat</vt:lpstr>
      <vt:lpstr>Balík</vt:lpstr>
      <vt:lpstr>KONFERENCE Implementace DLOUHODOBÉHO ZÁMĚRU   V OlomouckéM krajI  BEA centrum – 26. 6. 2024</vt:lpstr>
      <vt:lpstr>REALIZOVANÝ PROJEKT IKAP OK II 2020–2023</vt:lpstr>
      <vt:lpstr>REALIZOVANÝ PROJEKT IKAP OK II 2020–2023</vt:lpstr>
      <vt:lpstr>REALIZOVANÝ PROJEKT IKAP OK II 2020–2023</vt:lpstr>
      <vt:lpstr>REALIZOVANÝ PROJEKT IKAP OK II 2020–2023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NAVAZUJÍCÍ PROJEKT IDZ V OK 2024–2028</vt:lpstr>
      <vt:lpstr>Děkuji za pozornost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Romana Studýnková, Mgr.</dc:creator>
  <cp:keywords/>
  <dc:description/>
  <cp:lastModifiedBy>Romana Studýnková, Mgr.</cp:lastModifiedBy>
  <cp:revision>13</cp:revision>
  <dcterms:created xsi:type="dcterms:W3CDTF">2024-06-13T09:37:26Z</dcterms:created>
  <dcterms:modified xsi:type="dcterms:W3CDTF">2024-06-14T10:06:44Z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TC010690071029</vt:lpwstr>
  </property>
  <property fmtid="{D5CDD505-2E9C-101B-9397-08002B2CF9AE}" pid="3" name="InternalTags">
    <vt:lpwstr/>
  </property>
  <property fmtid="{D5CDD505-2E9C-101B-9397-08002B2CF9AE}" pid="4" name="ContentTypeId">
    <vt:lpwstr>0x010100AC6DD24B17643A43B5911557F59D23340400899CD97D2199F748BA22A48D93649A64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  <property fmtid="{D5CDD505-2E9C-101B-9397-08002B2CF9AE}" pid="9" name="Order">
    <vt:r8>14483300</vt:r8>
  </property>
  <property fmtid="{D5CDD505-2E9C-101B-9397-08002B2CF9AE}" pid="10" name="HiddenCategoryTags">
    <vt:lpwstr/>
  </property>
  <property fmtid="{D5CDD505-2E9C-101B-9397-08002B2CF9AE}" pid="11" name="ImageGenStatus">
    <vt:i4>0</vt:i4>
  </property>
  <property fmtid="{D5CDD505-2E9C-101B-9397-08002B2CF9AE}" pid="12" name="CategoryTags">
    <vt:lpwstr/>
  </property>
  <property fmtid="{D5CDD505-2E9C-101B-9397-08002B2CF9AE}" pid="13" name="Applications">
    <vt:lpwstr/>
  </property>
  <property fmtid="{D5CDD505-2E9C-101B-9397-08002B2CF9AE}" pid="14" name="LocMarketGroupTiers">
    <vt:lpwstr>,t:Tier 1,t:Tier 2,t:Tier 3,</vt:lpwstr>
  </property>
</Properties>
</file>