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91" r:id="rId2"/>
    <p:sldId id="300" r:id="rId3"/>
    <p:sldId id="313" r:id="rId4"/>
    <p:sldId id="303" r:id="rId5"/>
    <p:sldId id="301" r:id="rId6"/>
    <p:sldId id="314" r:id="rId7"/>
    <p:sldId id="316" r:id="rId8"/>
    <p:sldId id="315" r:id="rId9"/>
    <p:sldId id="317" r:id="rId10"/>
    <p:sldId id="323" r:id="rId11"/>
    <p:sldId id="319" r:id="rId12"/>
    <p:sldId id="304" r:id="rId13"/>
    <p:sldId id="305" r:id="rId14"/>
    <p:sldId id="307" r:id="rId15"/>
    <p:sldId id="308" r:id="rId16"/>
    <p:sldId id="306" r:id="rId17"/>
    <p:sldId id="309" r:id="rId18"/>
    <p:sldId id="324" r:id="rId19"/>
    <p:sldId id="302" r:id="rId20"/>
    <p:sldId id="321" r:id="rId21"/>
    <p:sldId id="322" r:id="rId22"/>
    <p:sldId id="325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659"/>
    <a:srgbClr val="A1C05B"/>
    <a:srgbClr val="00549F"/>
    <a:srgbClr val="578A4C"/>
    <a:srgbClr val="6BB7EB"/>
    <a:srgbClr val="EABB47"/>
    <a:srgbClr val="C4262E"/>
    <a:srgbClr val="92D400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b.vozdecka@olkraj.cz" TargetMode="External"/><Relationship Id="rId7" Type="http://schemas.openxmlformats.org/officeDocument/2006/relationships/hyperlink" Target="mailto:t.kocych@olkraj.cz" TargetMode="External"/><Relationship Id="rId2" Type="http://schemas.openxmlformats.org/officeDocument/2006/relationships/hyperlink" Target="mailto:r.obsilova@olkraj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.karaskova@olkraj.cz" TargetMode="External"/><Relationship Id="rId5" Type="http://schemas.openxmlformats.org/officeDocument/2006/relationships/hyperlink" Target="mailto:b.vlacilova@olkraj.cz" TargetMode="External"/><Relationship Id="rId4" Type="http://schemas.openxmlformats.org/officeDocument/2006/relationships/hyperlink" Target="mailto:l.polachova@olkraj.cz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8268" y="3636974"/>
            <a:ext cx="7379536" cy="1533451"/>
          </a:xfrm>
        </p:spPr>
        <p:txBody>
          <a:bodyPr anchor="b">
            <a:normAutofit fontScale="90000"/>
          </a:bodyPr>
          <a:lstStyle/>
          <a:p>
            <a:pPr algn="r"/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b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Implementace dlouhodobého záměru   v Olomouckém kraji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cs-CZ" sz="30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Informace o projektu</a:t>
            </a:r>
          </a:p>
          <a:p>
            <a:pPr algn="l"/>
            <a:endParaRPr lang="cs-CZ" sz="1400" b="1" dirty="0">
              <a:ea typeface="Inter" panose="02000503000000020004" pitchFamily="2" charset="0"/>
              <a:cs typeface="Arial" panose="020B0604020202020204" pitchFamily="34" charset="0"/>
            </a:endParaRPr>
          </a:p>
          <a:p>
            <a:r>
              <a:rPr lang="cs-CZ" sz="19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Olomouc 26. 6. 2024 </a:t>
            </a: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D5890C-DD3C-59C4-D640-8ADE4DDFC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Zahájení implementace DZ OK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D226F5-5481-8928-100D-ABFBD3ADE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7030" y="3973772"/>
            <a:ext cx="8786769" cy="2157028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Olomoucký kraj + 6 partnerů s finančním příspěvkem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DF4DDB9-E231-621C-6BF4-DD6FBEE87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B3648BC-7113-6033-9370-5D8153B8F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3B63786E-3DFA-3480-3A9D-B132A87C30D4}"/>
              </a:ext>
            </a:extLst>
          </p:cNvPr>
          <p:cNvSpPr/>
          <p:nvPr/>
        </p:nvSpPr>
        <p:spPr>
          <a:xfrm>
            <a:off x="2567031" y="2525086"/>
            <a:ext cx="8640661" cy="1223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1. července 2024</a:t>
            </a:r>
          </a:p>
        </p:txBody>
      </p:sp>
    </p:spTree>
    <p:extLst>
      <p:ext uri="{BB962C8B-B14F-4D97-AF65-F5344CB8AC3E}">
        <p14:creationId xmlns:p14="http://schemas.microsoft.com/office/powerpoint/2010/main" val="3924407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C348DA-8DDC-0D44-70C3-97071D40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852487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Přehled aktivit IDZ OK dle výzvy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1DEA315-CF3E-745D-A594-84DE0949D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3375" y="1990799"/>
            <a:ext cx="5686425" cy="41861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2.1 Kariérové poradenství</a:t>
            </a:r>
          </a:p>
          <a:p>
            <a:pPr marL="0" indent="0">
              <a:buNone/>
            </a:pPr>
            <a:r>
              <a:rPr lang="cs-CZ" dirty="0"/>
              <a:t>2.2 Prevence předčasných odchodů </a:t>
            </a:r>
            <a:br>
              <a:rPr lang="cs-CZ" dirty="0"/>
            </a:br>
            <a:r>
              <a:rPr lang="cs-CZ" dirty="0"/>
              <a:t>ze vzdělávání</a:t>
            </a:r>
          </a:p>
          <a:p>
            <a:pPr marL="0" indent="0">
              <a:buNone/>
            </a:pPr>
            <a:r>
              <a:rPr lang="cs-CZ" dirty="0"/>
              <a:t>2.3 Podpora rovných příležitostí ve vzdělávání </a:t>
            </a:r>
            <a:br>
              <a:rPr lang="cs-CZ" dirty="0"/>
            </a:br>
            <a:r>
              <a:rPr lang="cs-CZ" dirty="0"/>
              <a:t>a rozvoj potenciálu každého žáka</a:t>
            </a:r>
          </a:p>
          <a:p>
            <a:pPr marL="0" indent="0">
              <a:buNone/>
            </a:pPr>
            <a:r>
              <a:rPr lang="cs-CZ" dirty="0"/>
              <a:t>2.4 Rozvoj základních kompetencí </a:t>
            </a:r>
            <a:br>
              <a:rPr lang="cs-CZ" dirty="0"/>
            </a:br>
            <a:r>
              <a:rPr lang="cs-CZ" dirty="0"/>
              <a:t>v nematuritních oborech vzdělání středního odborného vzdělávání</a:t>
            </a:r>
          </a:p>
          <a:p>
            <a:pPr marL="0" indent="0">
              <a:buNone/>
            </a:pPr>
            <a:r>
              <a:rPr lang="cs-CZ" dirty="0"/>
              <a:t>2.5 Zvýšení kvality poradenských služeb </a:t>
            </a:r>
            <a:br>
              <a:rPr lang="cs-CZ" dirty="0"/>
            </a:br>
            <a:r>
              <a:rPr lang="cs-CZ" dirty="0"/>
              <a:t>pro děti, žáky a studenty na úrovni kraje</a:t>
            </a:r>
          </a:p>
          <a:p>
            <a:pPr marL="0" indent="0">
              <a:buNone/>
            </a:pPr>
            <a:r>
              <a:rPr lang="cs-CZ" dirty="0"/>
              <a:t>2.6 Vzdělávání pracovníků SŠ, VOŠ, konzervatoří a školských zařízení</a:t>
            </a:r>
          </a:p>
          <a:p>
            <a:pPr marL="0" indent="0">
              <a:buNone/>
            </a:pPr>
            <a:r>
              <a:rPr lang="cs-CZ" dirty="0"/>
              <a:t>2.7 Podpora spolupráce a komunikace mezi aktéry vzdělávací politiky na území kraje</a:t>
            </a:r>
          </a:p>
          <a:p>
            <a:pPr marL="0" indent="0">
              <a:buNone/>
            </a:pPr>
            <a:r>
              <a:rPr lang="cs-CZ" dirty="0"/>
              <a:t>2.8 Vnitřní hodnocení projektu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F39FD99-9D64-3E7E-0871-F7090BDDD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7400" y="1990799"/>
            <a:ext cx="5991224" cy="41861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2.12 Implementace dalších aktivit naplánovaných v DZ kraje</a:t>
            </a:r>
          </a:p>
          <a:p>
            <a:pPr lvl="1"/>
            <a:r>
              <a:rPr lang="cs-CZ" sz="2900" dirty="0"/>
              <a:t>Rozvoj pohybové gramotnosti a bezpečného prostředí ve vzdělávání pro všechny,</a:t>
            </a:r>
          </a:p>
          <a:p>
            <a:pPr lvl="1"/>
            <a:r>
              <a:rPr lang="cs-CZ" sz="2900" dirty="0"/>
              <a:t>Podpora podnikavosti, </a:t>
            </a:r>
          </a:p>
          <a:p>
            <a:pPr lvl="1"/>
            <a:r>
              <a:rPr lang="cs-CZ" sz="2900" dirty="0"/>
              <a:t>Polytechnické a odborné vzdělávání,</a:t>
            </a:r>
          </a:p>
          <a:p>
            <a:pPr lvl="1"/>
            <a:r>
              <a:rPr lang="cs-CZ" sz="2900" dirty="0"/>
              <a:t>Digitální vzdělávání</a:t>
            </a:r>
          </a:p>
          <a:p>
            <a:pPr lvl="1"/>
            <a:r>
              <a:rPr lang="cs-CZ" sz="2900" dirty="0"/>
              <a:t>Kreativní vzdělávání</a:t>
            </a:r>
          </a:p>
          <a:p>
            <a:pPr marL="0" indent="0">
              <a:buNone/>
            </a:pPr>
            <a:r>
              <a:rPr lang="cs-CZ" dirty="0"/>
              <a:t>2.13 Podpora zvyšování kvality přípravy budoucích učitelů a učitelek mateřských škol na SŠ a VOŠ</a:t>
            </a:r>
          </a:p>
          <a:p>
            <a:pPr marL="0" indent="0">
              <a:buNone/>
            </a:pPr>
            <a:r>
              <a:rPr lang="cs-CZ" dirty="0">
                <a:solidFill>
                  <a:srgbClr val="A5C659"/>
                </a:solidFill>
              </a:rPr>
              <a:t>2.14 Implementace ročních akčních plánů KAP III (jen mezidobí do 30.6.2024)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40286E9-619F-2AA7-0E5A-4D5BB799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70745" y="6356350"/>
            <a:ext cx="8145710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7A7AE0-ABB3-0051-CE16-FB0D2E33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446E37BB-7969-B941-3FA9-927FDCC516F7}"/>
              </a:ext>
            </a:extLst>
          </p:cNvPr>
          <p:cNvSpPr/>
          <p:nvPr/>
        </p:nvSpPr>
        <p:spPr>
          <a:xfrm>
            <a:off x="942975" y="1533524"/>
            <a:ext cx="3400425" cy="390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Povinné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57B6543-076C-BC2E-ABA4-CB734503B84E}"/>
              </a:ext>
            </a:extLst>
          </p:cNvPr>
          <p:cNvSpPr/>
          <p:nvPr/>
        </p:nvSpPr>
        <p:spPr>
          <a:xfrm>
            <a:off x="6724650" y="1533525"/>
            <a:ext cx="3400425" cy="390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Volitelné</a:t>
            </a:r>
          </a:p>
        </p:txBody>
      </p:sp>
    </p:spTree>
    <p:extLst>
      <p:ext uri="{BB962C8B-B14F-4D97-AF65-F5344CB8AC3E}">
        <p14:creationId xmlns:p14="http://schemas.microsoft.com/office/powerpoint/2010/main" val="3297807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48E75A-753B-62E1-6274-248892FAF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7200"/>
            <a:ext cx="10515600" cy="711075"/>
          </a:xfrm>
        </p:spPr>
        <p:txBody>
          <a:bodyPr>
            <a:normAutofit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4AEFC3-4CC3-3D9D-4202-BB781F22D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275"/>
            <a:ext cx="10515600" cy="4692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č.1: UP Olomouc </a:t>
            </a:r>
          </a:p>
          <a:p>
            <a:r>
              <a:rPr lang="cs-CZ" dirty="0"/>
              <a:t>Prevence předčasných odchodů ze vzdělávání </a:t>
            </a:r>
            <a:r>
              <a:rPr lang="cs-CZ" sz="2000" dirty="0"/>
              <a:t>(pokračování a další rozvoj činnosti KCPPO)</a:t>
            </a:r>
          </a:p>
          <a:p>
            <a:r>
              <a:rPr lang="cs-CZ" dirty="0"/>
              <a:t>Podpora rovných příležitostí ve vzdělávání a rozvoj potenciálu každého žáka</a:t>
            </a:r>
          </a:p>
          <a:p>
            <a:r>
              <a:rPr lang="cs-CZ" dirty="0"/>
              <a:t>Zvýšení kvality poradenských služeb pro žáky na úrovni kraje</a:t>
            </a:r>
          </a:p>
          <a:p>
            <a:r>
              <a:rPr lang="cs-CZ" dirty="0"/>
              <a:t>Vzdělávání pracovníků SŠ, VOŠ, konzervatoří a školských zařízení </a:t>
            </a:r>
          </a:p>
          <a:p>
            <a:r>
              <a:rPr lang="cs-CZ" dirty="0"/>
              <a:t>Rozvoj pohybové gramotnosti a bezpečného prostředí ve vzdělávání pro všechny </a:t>
            </a:r>
            <a:r>
              <a:rPr lang="cs-CZ" sz="2000" dirty="0"/>
              <a:t>(pokračování a další rozvoj činnosti RCAPA)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4B9E4DD-6D8A-D93A-92ED-3621DA47E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A9CF98E-7202-6969-8195-65FABE6B7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947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0059-225B-E589-C186-8C582F46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6D34E1-6B4E-258F-DD1C-A2B0AADEE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č.2: </a:t>
            </a:r>
          </a:p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Moravská vysoká škola Olomouc (MVŠO)</a:t>
            </a:r>
          </a:p>
          <a:p>
            <a:pPr marL="0" indent="0">
              <a:buNone/>
            </a:pPr>
            <a:endParaRPr lang="cs-CZ" sz="4000" b="1" dirty="0">
              <a:solidFill>
                <a:srgbClr val="A1C05B"/>
              </a:solidFill>
            </a:endParaRPr>
          </a:p>
          <a:p>
            <a:r>
              <a:rPr lang="cs-CZ" dirty="0"/>
              <a:t>Podpora podnikavosti </a:t>
            </a:r>
            <a:r>
              <a:rPr lang="cs-CZ" sz="2000" dirty="0"/>
              <a:t>(pokračování a další rozvoj činnosti KCPP)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A0BB2-F5D9-B972-FA0F-F57E29494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8367" y="6356350"/>
            <a:ext cx="7004807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F492758-C391-0E7D-2D3B-F33C75B7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043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0059-225B-E589-C186-8C582F46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6D34E1-6B4E-258F-DD1C-A2B0AADEE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1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 3:</a:t>
            </a:r>
          </a:p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Centrum uznávání a celoživotního učení Olomouckého kraje (CUOK)</a:t>
            </a:r>
          </a:p>
          <a:p>
            <a:r>
              <a:rPr lang="cs-CZ" dirty="0"/>
              <a:t>Kariérové poradenství </a:t>
            </a:r>
            <a:r>
              <a:rPr lang="cs-CZ" sz="2000" dirty="0"/>
              <a:t>(pokračování a rozvoj činnosti KCKP)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Rozvoj základních kompetencí v nematuritních oborech středního odborného vzdělávání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(KMK základních gramotností)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Polytechnické vzdělávání a odborného vzdělávání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(CKP a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KMKo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A0BB2-F5D9-B972-FA0F-F57E29494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kraji,  projektová konference 26. 6. 2024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F492758-C391-0E7D-2D3B-F33C75B7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914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0059-225B-E589-C186-8C582F46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6D34E1-6B4E-258F-DD1C-A2B0AADEE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č.4: </a:t>
            </a:r>
          </a:p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Vysoká škola logistiky Přerov (VŠLG)</a:t>
            </a:r>
          </a:p>
          <a:p>
            <a:pPr marL="0" indent="0">
              <a:buNone/>
            </a:pPr>
            <a:endParaRPr lang="cs-CZ" sz="4000" b="1" dirty="0">
              <a:solidFill>
                <a:srgbClr val="A1C05B"/>
              </a:solidFill>
            </a:endParaRPr>
          </a:p>
          <a:p>
            <a:r>
              <a:rPr lang="cs-CZ" dirty="0"/>
              <a:t>Digitální vzdělávání </a:t>
            </a:r>
            <a:r>
              <a:rPr lang="cs-CZ" sz="2000" dirty="0"/>
              <a:t>(Krajské centrum digitální gramotnosti a umělé inteligence včetně pokračování a rozvoje činnosti KMK digitální  gramotnosti)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A0BB2-F5D9-B972-FA0F-F57E29494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6029" y="6356350"/>
            <a:ext cx="7164199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F492758-C391-0E7D-2D3B-F33C75B7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600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0059-225B-E589-C186-8C582F46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6D34E1-6B4E-258F-DD1C-A2B0AADEE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61" y="2268000"/>
            <a:ext cx="11165747" cy="386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č.5: </a:t>
            </a:r>
          </a:p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Inovační centrum Olomouckého kraje (ICOK)</a:t>
            </a:r>
          </a:p>
          <a:p>
            <a:pPr marL="0" indent="0">
              <a:buNone/>
            </a:pPr>
            <a:endParaRPr lang="cs-CZ" dirty="0"/>
          </a:p>
          <a:p>
            <a:pPr lvl="1"/>
            <a:r>
              <a:rPr lang="cs-CZ" sz="2800" dirty="0"/>
              <a:t>Kreativní vzdělávání </a:t>
            </a:r>
            <a:r>
              <a:rPr lang="cs-CZ" sz="2000" dirty="0"/>
              <a:t>(vznik a rozvoj činnosti Krajského centra kreativního vzdělávání)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A0BB2-F5D9-B972-FA0F-F57E29494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65695" y="6356350"/>
            <a:ext cx="7441035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F492758-C391-0E7D-2D3B-F33C75B7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517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0059-225B-E589-C186-8C582F46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6D34E1-6B4E-258F-DD1C-A2B0AADEE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915650" cy="3862800"/>
          </a:xfrm>
        </p:spPr>
        <p:txBody>
          <a:bodyPr/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Partner č.6: GJB a </a:t>
            </a:r>
            <a:r>
              <a:rPr lang="cs-CZ" sz="4000" b="1" dirty="0" err="1">
                <a:solidFill>
                  <a:srgbClr val="A1C05B"/>
                </a:solidFill>
              </a:rPr>
              <a:t>SPgŠ</a:t>
            </a:r>
            <a:r>
              <a:rPr lang="cs-CZ" sz="4000" b="1" dirty="0">
                <a:solidFill>
                  <a:srgbClr val="A1C05B"/>
                </a:solidFill>
              </a:rPr>
              <a:t> Přerov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Podpora zvyšování kvality přípravy budoucích učitelů/učitelek</a:t>
            </a:r>
            <a:br>
              <a:rPr lang="cs-CZ" dirty="0"/>
            </a:br>
            <a:r>
              <a:rPr lang="cs-CZ" dirty="0"/>
              <a:t>        mateřských škol na SŠ a VOŠ </a:t>
            </a:r>
            <a:r>
              <a:rPr lang="cs-CZ" sz="2000" dirty="0"/>
              <a:t>(podpora odborné praxe)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A0BB2-F5D9-B972-FA0F-F57E29494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41196" y="6356350"/>
            <a:ext cx="7566870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F492758-C391-0E7D-2D3B-F33C75B7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935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68EE1249-132F-7C27-1F3A-1EC34200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7248" y="6356350"/>
            <a:ext cx="7575258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E18DD4A-6623-2E96-F962-ECC0942CF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18</a:t>
            </a:fld>
            <a:endParaRPr lang="cs-CZ"/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E56A8EAC-BF11-FE7F-290A-619941B4FD69}"/>
              </a:ext>
            </a:extLst>
          </p:cNvPr>
          <p:cNvSpPr/>
          <p:nvPr/>
        </p:nvSpPr>
        <p:spPr>
          <a:xfrm>
            <a:off x="721453" y="1385409"/>
            <a:ext cx="2910980" cy="11631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kariérového poradenství (KCKP)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F9570B3C-6CF8-CF8A-10FE-A2FD6828E5AC}"/>
              </a:ext>
            </a:extLst>
          </p:cNvPr>
          <p:cNvSpPr/>
          <p:nvPr/>
        </p:nvSpPr>
        <p:spPr>
          <a:xfrm>
            <a:off x="3787629" y="1049033"/>
            <a:ext cx="4257413" cy="1186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prevence předčasných odchodů ze vzdělávání (KCPPO)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DB4A7002-4FC5-9FB9-AE50-36CD9C62219C}"/>
              </a:ext>
            </a:extLst>
          </p:cNvPr>
          <p:cNvSpPr/>
          <p:nvPr/>
        </p:nvSpPr>
        <p:spPr>
          <a:xfrm>
            <a:off x="8313490" y="1361930"/>
            <a:ext cx="3229760" cy="1186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podpory podnikavosti (KCPP)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61A5062B-D1DB-D5D4-0648-B5591DFA19CE}"/>
              </a:ext>
            </a:extLst>
          </p:cNvPr>
          <p:cNvSpPr/>
          <p:nvPr/>
        </p:nvSpPr>
        <p:spPr>
          <a:xfrm>
            <a:off x="3850546" y="2426107"/>
            <a:ext cx="41944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Regionální centrum aplikovaných pohybových aktivit (RC APA)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D3090A3-07A0-73EA-CD04-36149D2904A7}"/>
              </a:ext>
            </a:extLst>
          </p:cNvPr>
          <p:cNvSpPr/>
          <p:nvPr/>
        </p:nvSpPr>
        <p:spPr>
          <a:xfrm>
            <a:off x="612397" y="4622334"/>
            <a:ext cx="4563610" cy="94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Centra kolegiální podpory </a:t>
            </a:r>
            <a:r>
              <a:rPr lang="cs-CZ" dirty="0">
                <a:solidFill>
                  <a:srgbClr val="FF0000"/>
                </a:solidFill>
              </a:rPr>
              <a:t>(16x CKP) 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a regionální systémy spolupráce se ZŠ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58622EE-08C5-CC26-4C01-98EC8ECE41A0}"/>
              </a:ext>
            </a:extLst>
          </p:cNvPr>
          <p:cNvSpPr/>
          <p:nvPr/>
        </p:nvSpPr>
        <p:spPr>
          <a:xfrm>
            <a:off x="6727971" y="4622334"/>
            <a:ext cx="4815277" cy="94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Krajské metodické kabinety </a:t>
            </a:r>
            <a:r>
              <a:rPr lang="cs-CZ" dirty="0">
                <a:solidFill>
                  <a:srgbClr val="FF0000"/>
                </a:solidFill>
              </a:rPr>
              <a:t>(14x KMK)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1554417-C3D6-51EB-0C5F-7775C67BAA0D}"/>
              </a:ext>
            </a:extLst>
          </p:cNvPr>
          <p:cNvSpPr/>
          <p:nvPr/>
        </p:nvSpPr>
        <p:spPr>
          <a:xfrm>
            <a:off x="2306972" y="351466"/>
            <a:ext cx="9236277" cy="5755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Krajský systém metodické podpory a funkčních partnerství ve vzdělávání</a:t>
            </a:r>
          </a:p>
        </p:txBody>
      </p:sp>
      <p:sp>
        <p:nvSpPr>
          <p:cNvPr id="11" name="Bublinový popisek: se šipkou nahoru 10">
            <a:extLst>
              <a:ext uri="{FF2B5EF4-FFF2-40B4-BE49-F238E27FC236}">
                <a16:creationId xmlns:a16="http://schemas.microsoft.com/office/drawing/2014/main" id="{1F2E44F6-1187-C969-4E6F-E8AB836EEE87}"/>
              </a:ext>
            </a:extLst>
          </p:cNvPr>
          <p:cNvSpPr/>
          <p:nvPr/>
        </p:nvSpPr>
        <p:spPr>
          <a:xfrm>
            <a:off x="3074565" y="5353457"/>
            <a:ext cx="5746458" cy="914400"/>
          </a:xfrm>
          <a:prstGeom prst="upArrow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Z projektu podpora personální i věcná 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4CE4D0B6-ED05-9D44-3F96-FC5261D1D8B7}"/>
              </a:ext>
            </a:extLst>
          </p:cNvPr>
          <p:cNvSpPr/>
          <p:nvPr/>
        </p:nvSpPr>
        <p:spPr>
          <a:xfrm>
            <a:off x="721452" y="2810312"/>
            <a:ext cx="2910979" cy="1533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digitální gramotnosti a umělé inteligence (KCDG)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2B42659C-EF96-11A9-FD44-02114D2439A9}"/>
              </a:ext>
            </a:extLst>
          </p:cNvPr>
          <p:cNvSpPr/>
          <p:nvPr/>
        </p:nvSpPr>
        <p:spPr>
          <a:xfrm>
            <a:off x="8313491" y="2810312"/>
            <a:ext cx="3229758" cy="1533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kreativního vzdělávání (KCKV)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560FE14F-197F-6889-00BD-E7ADD8A7DD80}"/>
              </a:ext>
            </a:extLst>
          </p:cNvPr>
          <p:cNvSpPr/>
          <p:nvPr/>
        </p:nvSpPr>
        <p:spPr>
          <a:xfrm>
            <a:off x="3993159" y="3429000"/>
            <a:ext cx="380860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odborných praxí (KCOP)</a:t>
            </a:r>
          </a:p>
        </p:txBody>
      </p:sp>
    </p:spTree>
    <p:extLst>
      <p:ext uri="{BB962C8B-B14F-4D97-AF65-F5344CB8AC3E}">
        <p14:creationId xmlns:p14="http://schemas.microsoft.com/office/powerpoint/2010/main" val="1491186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3ADA26-190E-F91D-941E-BDDF007A3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Přehled aktivit IDZ a realizátorů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FDA09D-D233-FF6A-2C47-340117ABA4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4000" b="1" dirty="0">
                <a:solidFill>
                  <a:srgbClr val="A1C05B"/>
                </a:solidFill>
              </a:rPr>
              <a:t>Příjemce: Olomoucký kraj</a:t>
            </a:r>
          </a:p>
          <a:p>
            <a:r>
              <a:rPr lang="cs-CZ" dirty="0"/>
              <a:t>Řízení projektu </a:t>
            </a:r>
          </a:p>
          <a:p>
            <a:r>
              <a:rPr lang="cs-CZ" dirty="0"/>
              <a:t>Podpora spolupráce a komunikace mezi aktéry vzdělávací politiky na území kraje </a:t>
            </a:r>
          </a:p>
          <a:p>
            <a:r>
              <a:rPr lang="cs-CZ" dirty="0"/>
              <a:t>Vnitřní hodnocení projektu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511BE23-D9D3-E64F-3172-459E1661D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9861" y="6356350"/>
            <a:ext cx="7197754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F2C3F81-A287-31BC-A7D8-4C538F527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25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14BD28-1F24-6E9C-5D91-0AD605D67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Výzva OP JAK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D575EC-F6FF-10D6-8FC1-C58303B8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02_23_018_AKČNÍ PLÁNOVÁNÍ V ÚZEMÍ – IDZ</a:t>
            </a:r>
          </a:p>
          <a:p>
            <a:r>
              <a:rPr lang="cs-CZ" dirty="0" err="1"/>
              <a:t>Vyhl</a:t>
            </a:r>
            <a:r>
              <a:rPr lang="cs-CZ" dirty="0"/>
              <a:t>. 22.6. 2023</a:t>
            </a:r>
          </a:p>
          <a:p>
            <a:r>
              <a:rPr lang="cs-CZ" dirty="0"/>
              <a:t>Vyloučené aktivity (šablony a další)</a:t>
            </a:r>
          </a:p>
          <a:p>
            <a:r>
              <a:rPr lang="cs-CZ" dirty="0"/>
              <a:t>Cílové skupiny </a:t>
            </a:r>
          </a:p>
          <a:p>
            <a:r>
              <a:rPr lang="cs-CZ" dirty="0"/>
              <a:t>Indikátory</a:t>
            </a:r>
          </a:p>
          <a:p>
            <a:r>
              <a:rPr lang="cs-CZ" dirty="0"/>
              <a:t>Alokace pro Olomoucký kraj: 141 715 075 Kč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578B705-8DAA-C347-B3DC-969A0B32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19" y="6356350"/>
            <a:ext cx="10284903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F6B321F-85E7-FEC7-E1C1-07098A724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895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7C05BF7-978D-0F31-996A-1E6A33ED1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47EA08D-2931-21A9-6F5A-21FF6A7FD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327" y="434805"/>
            <a:ext cx="9578109" cy="5695995"/>
          </a:xfrm>
          <a:prstGeom prst="rect">
            <a:avLst/>
          </a:prstGeom>
          <a:noFill/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C77EDD2-4EFA-4F58-56C6-5191DF00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6873" y="6356350"/>
            <a:ext cx="699192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900" dirty="0"/>
              <a:t>Implementace dlouhodobého záměru v Olomouckém kraji,  projektová konference 26. 6. 2024</a:t>
            </a:r>
            <a:endParaRPr lang="cs-CZ" sz="9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888C9A2-7474-B429-670A-B50DBD422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2345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1580D8-5561-1D13-AD40-BEFDEA778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sz="3100" b="1" dirty="0"/>
              <a:t>Podpora spolupráce a komunikace mezi aktéry </a:t>
            </a:r>
            <a:br>
              <a:rPr lang="cs-CZ" sz="3100" b="1" dirty="0"/>
            </a:br>
            <a:r>
              <a:rPr lang="cs-CZ" sz="3100" b="1" dirty="0"/>
              <a:t>vzdělávací politiky na území kraje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BADA36-89EC-6DF3-CE08-918FC40E5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Podpora opatření a aktivit, které přispějí k rozvoji obousměrné komunikace mezi krajským úřadem a územím a podnítí spolupráci aktérů vzdělávací politiky na území kraje.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2400" dirty="0"/>
              <a:t>Platforma pro setkávání s realizátory projektu MAP v daném území </a:t>
            </a:r>
          </a:p>
          <a:p>
            <a:r>
              <a:rPr lang="cs-CZ" sz="2400" dirty="0"/>
              <a:t>Platforma pro setkávání vedoucích pracovníků SŠ </a:t>
            </a:r>
          </a:p>
          <a:p>
            <a:r>
              <a:rPr lang="cs-CZ" sz="2400" dirty="0"/>
              <a:t>Platforma pro setkávání vedoucích pracovníků ŠPZ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12A87CC-0F1F-6ED0-6884-CC016188D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8642" y="6356350"/>
            <a:ext cx="7038364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DD0D283-BEDE-8125-5BF8-DE5866A0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77504D01-FBE4-95CC-6C38-C3D9BFCB810C}"/>
              </a:ext>
            </a:extLst>
          </p:cNvPr>
          <p:cNvSpPr/>
          <p:nvPr/>
        </p:nvSpPr>
        <p:spPr>
          <a:xfrm>
            <a:off x="6593746" y="4983061"/>
            <a:ext cx="3783435" cy="11477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Setkání každé platformy 2x ročně, zpravidla na jaře a </a:t>
            </a:r>
            <a:r>
              <a:rPr lang="cs-CZ"/>
              <a:t>na podzim</a:t>
            </a:r>
          </a:p>
        </p:txBody>
      </p:sp>
    </p:spTree>
    <p:extLst>
      <p:ext uri="{BB962C8B-B14F-4D97-AF65-F5344CB8AC3E}">
        <p14:creationId xmlns:p14="http://schemas.microsoft.com/office/powerpoint/2010/main" val="4073627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6896E3-A2DC-BD0B-870B-BB5470969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cs-CZ" sz="2800" b="1" dirty="0"/>
              <a:t>Podpora spolupráce a komunikace mezi aktéry </a:t>
            </a:r>
            <a:br>
              <a:rPr lang="cs-CZ" sz="2800" b="1" dirty="0"/>
            </a:br>
            <a:r>
              <a:rPr lang="cs-CZ" sz="2800" b="1" dirty="0"/>
              <a:t>vzdělávací politiky na území kraje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2FC4BF-3D93-13B3-5095-4A969C04C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Projektové konference – prezentace výstupů, sdílení, … 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DF61E3F-0893-A4AF-0FF8-7EBF952F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3358" y="6356350"/>
            <a:ext cx="7738142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17F0FD4-BD9B-2E4B-DFE2-108D00EFA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22</a:t>
            </a:fld>
            <a:endParaRPr lang="cs-CZ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1D11F7AB-04BF-EDB3-DAD1-2C61AFE0D91E}"/>
              </a:ext>
            </a:extLst>
          </p:cNvPr>
          <p:cNvSpPr/>
          <p:nvPr/>
        </p:nvSpPr>
        <p:spPr>
          <a:xfrm>
            <a:off x="2181138" y="3429000"/>
            <a:ext cx="3157753" cy="1419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/>
              <a:t>2026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BF66E430-2C2D-9BC9-4511-F4065C456EDF}"/>
              </a:ext>
            </a:extLst>
          </p:cNvPr>
          <p:cNvSpPr/>
          <p:nvPr/>
        </p:nvSpPr>
        <p:spPr>
          <a:xfrm>
            <a:off x="6593747" y="3498209"/>
            <a:ext cx="3157753" cy="1283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/>
              <a:t>2028</a:t>
            </a:r>
          </a:p>
        </p:txBody>
      </p:sp>
      <p:sp>
        <p:nvSpPr>
          <p:cNvPr id="10" name="Šipka: doprava 9">
            <a:extLst>
              <a:ext uri="{FF2B5EF4-FFF2-40B4-BE49-F238E27FC236}">
                <a16:creationId xmlns:a16="http://schemas.microsoft.com/office/drawing/2014/main" id="{389260E9-66B0-A1E2-9A7A-C9D5730A1E67}"/>
              </a:ext>
            </a:extLst>
          </p:cNvPr>
          <p:cNvSpPr/>
          <p:nvPr/>
        </p:nvSpPr>
        <p:spPr>
          <a:xfrm>
            <a:off x="7944374" y="4941116"/>
            <a:ext cx="3800212" cy="161068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600" b="1" dirty="0"/>
              <a:t>Evaluace </a:t>
            </a:r>
          </a:p>
        </p:txBody>
      </p:sp>
    </p:spTree>
    <p:extLst>
      <p:ext uri="{BB962C8B-B14F-4D97-AF65-F5344CB8AC3E}">
        <p14:creationId xmlns:p14="http://schemas.microsoft.com/office/powerpoint/2010/main" val="301929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1C8E5E-2784-D102-0DBC-973CEE49A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160" y="1306800"/>
            <a:ext cx="7209639" cy="684000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/>
              <a:t>Hlavní cíle projektu IDZ OK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E78A90-A3E9-1354-16D3-F4DF5F562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5420"/>
            <a:ext cx="10515600" cy="2818701"/>
          </a:xfrm>
        </p:spPr>
        <p:txBody>
          <a:bodyPr/>
          <a:lstStyle/>
          <a:p>
            <a:r>
              <a:rPr lang="cs-CZ" dirty="0"/>
              <a:t>Implementace aktivit, které povedou k naplnění priorit DZ OK 2024 – 2028 ve vazbě na DZ ČR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Zvýšení kvality vzdělávání v Olomouckém kraji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BC151D0-D2E7-EF06-23F3-41F584C61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88859" y="6356350"/>
            <a:ext cx="7248088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27956B7-0A56-CFC1-4B95-B08B5F8C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841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00AC66-7B85-BAB2-8A7F-4F6894F2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0510"/>
            <a:ext cx="10515600" cy="679508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/>
              <a:t>Řízení projektu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7F638F-771B-83D0-24A0-050058249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61" y="1624317"/>
            <a:ext cx="11200613" cy="4506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Olomoucký kraj: OSR + OŠM</a:t>
            </a:r>
          </a:p>
          <a:p>
            <a:r>
              <a:rPr lang="cs-CZ" dirty="0"/>
              <a:t>Bc. Renata Obšilová, projektový manažer </a:t>
            </a:r>
            <a:r>
              <a:rPr lang="cs-CZ" dirty="0">
                <a:hlinkClick r:id="rId2"/>
              </a:rPr>
              <a:t>r.obsilova@olkraj.cz</a:t>
            </a:r>
            <a:endParaRPr lang="cs-CZ" dirty="0"/>
          </a:p>
          <a:p>
            <a:r>
              <a:rPr lang="cs-CZ" dirty="0"/>
              <a:t>Ing. Bronislava Vozdecká, finanční manažer </a:t>
            </a:r>
            <a:r>
              <a:rPr lang="cs-CZ" dirty="0">
                <a:hlinkClick r:id="rId3"/>
              </a:rPr>
              <a:t>b.vozdecka@olkraj.cz</a:t>
            </a:r>
            <a:endParaRPr lang="cs-CZ" dirty="0"/>
          </a:p>
          <a:p>
            <a:r>
              <a:rPr lang="cs-CZ" dirty="0"/>
              <a:t>Ing. Lenka Polachová, koordinátor spolupráce s partnery a realizátory MAP </a:t>
            </a:r>
            <a:r>
              <a:rPr lang="cs-CZ" dirty="0">
                <a:hlinkClick r:id="rId4"/>
              </a:rPr>
              <a:t>l.polachova@olkraj.cz</a:t>
            </a:r>
            <a:endParaRPr lang="cs-CZ" dirty="0"/>
          </a:p>
          <a:p>
            <a:r>
              <a:rPr lang="cs-CZ" dirty="0"/>
              <a:t>RNDr. Bronislava Vláčilová, věcný manažer </a:t>
            </a:r>
            <a:r>
              <a:rPr lang="cs-CZ" dirty="0">
                <a:hlinkClick r:id="rId5"/>
              </a:rPr>
              <a:t>b.vlacilova@olkraj.cz</a:t>
            </a:r>
            <a:endParaRPr lang="cs-CZ" dirty="0"/>
          </a:p>
          <a:p>
            <a:r>
              <a:rPr lang="cs-CZ" dirty="0" err="1"/>
              <a:t>Ditka</a:t>
            </a:r>
            <a:r>
              <a:rPr lang="cs-CZ" dirty="0"/>
              <a:t> Karásková, administrátor </a:t>
            </a:r>
            <a:r>
              <a:rPr lang="cs-CZ" dirty="0">
                <a:hlinkClick r:id="rId6"/>
              </a:rPr>
              <a:t>d.karaskova@olkraj.cz</a:t>
            </a:r>
            <a:endParaRPr lang="cs-CZ" dirty="0"/>
          </a:p>
          <a:p>
            <a:r>
              <a:rPr lang="cs-CZ" dirty="0"/>
              <a:t>Mgr. Tomáš Kocych, evaluátor </a:t>
            </a:r>
            <a:r>
              <a:rPr lang="cs-CZ" dirty="0">
                <a:hlinkClick r:id="rId7"/>
              </a:rPr>
              <a:t>t.kocych@olkraj.cz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FD33616-A2C7-A3B4-8F46-D52736691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78466" y="6356350"/>
            <a:ext cx="8430936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8894396-446F-A66D-81D8-8744AEEC0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4FA21433-768D-87D1-4933-349A8C99D479}"/>
              </a:ext>
            </a:extLst>
          </p:cNvPr>
          <p:cNvSpPr/>
          <p:nvPr/>
        </p:nvSpPr>
        <p:spPr>
          <a:xfrm>
            <a:off x="8699383" y="5712903"/>
            <a:ext cx="3162649" cy="529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/>
              <a:t>+ partneři</a:t>
            </a:r>
          </a:p>
        </p:txBody>
      </p:sp>
    </p:spTree>
    <p:extLst>
      <p:ext uri="{BB962C8B-B14F-4D97-AF65-F5344CB8AC3E}">
        <p14:creationId xmlns:p14="http://schemas.microsoft.com/office/powerpoint/2010/main" val="404554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C348DA-8DDC-0D44-70C3-97071D40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852487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Přehled aktivit IDZ OK dle výzvy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1DEA315-CF3E-745D-A594-84DE0949D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3375" y="1990799"/>
            <a:ext cx="5686425" cy="41861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2.1 Kariérové poradenství</a:t>
            </a:r>
          </a:p>
          <a:p>
            <a:pPr marL="0" indent="0">
              <a:buNone/>
            </a:pPr>
            <a:r>
              <a:rPr lang="cs-CZ" dirty="0"/>
              <a:t>2.2 Prevence předčasných odchodů </a:t>
            </a:r>
            <a:br>
              <a:rPr lang="cs-CZ" dirty="0"/>
            </a:br>
            <a:r>
              <a:rPr lang="cs-CZ" dirty="0"/>
              <a:t>ze vzdělávání</a:t>
            </a:r>
          </a:p>
          <a:p>
            <a:pPr marL="0" indent="0">
              <a:buNone/>
            </a:pPr>
            <a:r>
              <a:rPr lang="cs-CZ" dirty="0"/>
              <a:t>2.3 Podpora rovných příležitostí ve vzdělávání </a:t>
            </a:r>
            <a:br>
              <a:rPr lang="cs-CZ" dirty="0"/>
            </a:br>
            <a:r>
              <a:rPr lang="cs-CZ" dirty="0"/>
              <a:t>a rozvoj potenciálu každého žáka</a:t>
            </a:r>
          </a:p>
          <a:p>
            <a:pPr marL="0" indent="0">
              <a:buNone/>
            </a:pPr>
            <a:r>
              <a:rPr lang="cs-CZ" dirty="0"/>
              <a:t>2.4 Rozvoj základních kompetencí </a:t>
            </a:r>
            <a:br>
              <a:rPr lang="cs-CZ" dirty="0"/>
            </a:br>
            <a:r>
              <a:rPr lang="cs-CZ" dirty="0"/>
              <a:t>v nematuritních oborech vzdělání středního odborného vzdělávání</a:t>
            </a:r>
          </a:p>
          <a:p>
            <a:pPr marL="0" indent="0">
              <a:buNone/>
            </a:pPr>
            <a:r>
              <a:rPr lang="cs-CZ" dirty="0"/>
              <a:t>2.5 Zvýšení kvality poradenských služeb </a:t>
            </a:r>
            <a:br>
              <a:rPr lang="cs-CZ" dirty="0"/>
            </a:br>
            <a:r>
              <a:rPr lang="cs-CZ" dirty="0"/>
              <a:t>pro děti, žáky a studenty na úrovni kraje</a:t>
            </a:r>
          </a:p>
          <a:p>
            <a:pPr marL="0" indent="0">
              <a:buNone/>
            </a:pPr>
            <a:r>
              <a:rPr lang="cs-CZ" dirty="0"/>
              <a:t>2.6 Vzdělávání pracovníků SŠ, VOŠ, konzervatoří a školských zařízení</a:t>
            </a:r>
          </a:p>
          <a:p>
            <a:pPr marL="0" indent="0">
              <a:buNone/>
            </a:pPr>
            <a:r>
              <a:rPr lang="cs-CZ" dirty="0"/>
              <a:t>2.7 Podpora spolupráce a komunikace mezi aktéry vzdělávací politiky na území kraje</a:t>
            </a:r>
          </a:p>
          <a:p>
            <a:pPr marL="0" indent="0">
              <a:buNone/>
            </a:pPr>
            <a:r>
              <a:rPr lang="cs-CZ" dirty="0"/>
              <a:t>2.8 Vnitřní hodnocení projektu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F39FD99-9D64-3E7E-0871-F7090BDDD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7400" y="1990799"/>
            <a:ext cx="5991224" cy="41861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2.12 Implementace dalších aktivit naplánovaných v DZ kraje</a:t>
            </a:r>
          </a:p>
          <a:p>
            <a:pPr lvl="1"/>
            <a:r>
              <a:rPr lang="cs-CZ" sz="2900" dirty="0"/>
              <a:t>Rozvoj pohybové gramotnosti a bezpečného prostředí ve vzdělávání pro všechny,</a:t>
            </a:r>
          </a:p>
          <a:p>
            <a:pPr lvl="1"/>
            <a:r>
              <a:rPr lang="cs-CZ" sz="2900" dirty="0"/>
              <a:t>Podpora podnikavosti, </a:t>
            </a:r>
          </a:p>
          <a:p>
            <a:pPr lvl="1"/>
            <a:r>
              <a:rPr lang="cs-CZ" sz="2900" dirty="0"/>
              <a:t>Polytechnické a odborné vzdělávání,</a:t>
            </a:r>
          </a:p>
          <a:p>
            <a:pPr lvl="1"/>
            <a:r>
              <a:rPr lang="cs-CZ" sz="2900" dirty="0"/>
              <a:t>Digitální vzdělávání</a:t>
            </a:r>
          </a:p>
          <a:p>
            <a:pPr lvl="1"/>
            <a:r>
              <a:rPr lang="cs-CZ" sz="2900" dirty="0"/>
              <a:t>Kreativní vzdělávání</a:t>
            </a:r>
          </a:p>
          <a:p>
            <a:pPr marL="0" indent="0">
              <a:buNone/>
            </a:pPr>
            <a:r>
              <a:rPr lang="cs-CZ" dirty="0"/>
              <a:t>2.13 Podpora zvyšování kvality přípravy budoucích učitelů a učitelek mateřských škol na SŠ a VOŠ</a:t>
            </a:r>
          </a:p>
          <a:p>
            <a:pPr marL="0" indent="0">
              <a:buNone/>
            </a:pPr>
            <a:r>
              <a:rPr lang="cs-CZ" dirty="0"/>
              <a:t>2.14 Implementace ročních akčních plánů KAP III (jen mezidobí do 30.6.2024)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40286E9-619F-2AA7-0E5A-4D5BB799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70745" y="6356350"/>
            <a:ext cx="8145710" cy="365125"/>
          </a:xfrm>
        </p:spPr>
        <p:txBody>
          <a:bodyPr/>
          <a:lstStyle/>
          <a:p>
            <a:r>
              <a:rPr lang="pt-BR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7A7AE0-ABB3-0051-CE16-FB0D2E33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446E37BB-7969-B941-3FA9-927FDCC516F7}"/>
              </a:ext>
            </a:extLst>
          </p:cNvPr>
          <p:cNvSpPr/>
          <p:nvPr/>
        </p:nvSpPr>
        <p:spPr>
          <a:xfrm>
            <a:off x="942975" y="1533524"/>
            <a:ext cx="3400425" cy="390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Povinné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57B6543-076C-BC2E-ABA4-CB734503B84E}"/>
              </a:ext>
            </a:extLst>
          </p:cNvPr>
          <p:cNvSpPr/>
          <p:nvPr/>
        </p:nvSpPr>
        <p:spPr>
          <a:xfrm>
            <a:off x="6724650" y="1533525"/>
            <a:ext cx="3400425" cy="390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Volitelné</a:t>
            </a:r>
          </a:p>
        </p:txBody>
      </p:sp>
    </p:spTree>
    <p:extLst>
      <p:ext uri="{BB962C8B-B14F-4D97-AF65-F5344CB8AC3E}">
        <p14:creationId xmlns:p14="http://schemas.microsoft.com/office/powerpoint/2010/main" val="68235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BDE4BC-68C2-C527-DDDA-B806B039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9233"/>
            <a:ext cx="10515600" cy="1101567"/>
          </a:xfrm>
        </p:spPr>
        <p:txBody>
          <a:bodyPr>
            <a:normAutofit/>
          </a:bodyPr>
          <a:lstStyle/>
          <a:p>
            <a:pPr algn="r"/>
            <a:r>
              <a:rPr lang="cs-CZ" sz="2400" b="1" dirty="0"/>
              <a:t>Implementace ročních akčních plánů KAP III (tzv. mezidobí) </a:t>
            </a:r>
            <a:br>
              <a:rPr lang="cs-CZ" sz="2400" b="1" dirty="0"/>
            </a:br>
            <a:endParaRPr lang="cs-CZ" sz="2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062876-AA76-5CC2-1597-5886DDA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244"/>
            <a:ext cx="10515600" cy="43355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Realizace: 1. 12. 2023 – 30. 6. 2024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Realizátor: Olomoucký kraj + partner CUOK</a:t>
            </a:r>
            <a:endParaRPr lang="cs-CZ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Podaktivity</a:t>
            </a: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kariérového poradenství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Prevence předčasných odchodů ze vzdělávání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rovných příležitostí ve vzdělávání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rozvoje gramotností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Rozvoj podnikavosti, iniciativy a kreativity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Polytechnické vzdělávání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odborného vzdělávání a spolupráce škol se zaměstnavateli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8F00CBB-BFFA-9AE1-5D02-7EA796BAE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42531" y="6356350"/>
            <a:ext cx="7206143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95666B5-09C1-422E-66FD-3E49C8BF1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Bublinový popisek: se šipkou doleva 5">
            <a:extLst>
              <a:ext uri="{FF2B5EF4-FFF2-40B4-BE49-F238E27FC236}">
                <a16:creationId xmlns:a16="http://schemas.microsoft.com/office/drawing/2014/main" id="{B7FEDC6F-531C-9F92-CBDC-644A351215FC}"/>
              </a:ext>
            </a:extLst>
          </p:cNvPr>
          <p:cNvSpPr/>
          <p:nvPr/>
        </p:nvSpPr>
        <p:spPr>
          <a:xfrm rot="20970512">
            <a:off x="7182050" y="2431968"/>
            <a:ext cx="4311941" cy="2154145"/>
          </a:xfrm>
          <a:prstGeom prst="leftArrowCallout">
            <a:avLst>
              <a:gd name="adj1" fmla="val 14310"/>
              <a:gd name="adj2" fmla="val 25000"/>
              <a:gd name="adj3" fmla="val 25000"/>
              <a:gd name="adj4" fmla="val 74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Priority AP 2023, AP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Návaznost na IKAP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Udržitelnost aktivit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Udržitelnost realizačních týmů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Příprava pro IDZ OK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88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68EE1249-132F-7C27-1F3A-1EC34200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7248" y="6356350"/>
            <a:ext cx="7575258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E18DD4A-6623-2E96-F962-ECC0942CF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E56A8EAC-BF11-FE7F-290A-619941B4FD69}"/>
              </a:ext>
            </a:extLst>
          </p:cNvPr>
          <p:cNvSpPr/>
          <p:nvPr/>
        </p:nvSpPr>
        <p:spPr>
          <a:xfrm>
            <a:off x="721453" y="1824604"/>
            <a:ext cx="2910980" cy="1195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kariérového poradenství (KCKP)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F9570B3C-6CF8-CF8A-10FE-A2FD6828E5AC}"/>
              </a:ext>
            </a:extLst>
          </p:cNvPr>
          <p:cNvSpPr/>
          <p:nvPr/>
        </p:nvSpPr>
        <p:spPr>
          <a:xfrm>
            <a:off x="3787629" y="1824606"/>
            <a:ext cx="4257413" cy="11954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prevence předčasných odchodů ze vzdělávání (KCPPO)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DB4A7002-4FC5-9FB9-AE50-36CD9C62219C}"/>
              </a:ext>
            </a:extLst>
          </p:cNvPr>
          <p:cNvSpPr/>
          <p:nvPr/>
        </p:nvSpPr>
        <p:spPr>
          <a:xfrm>
            <a:off x="8153399" y="1824604"/>
            <a:ext cx="3389851" cy="1195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Krajské centrum podpory podnikavosti (KCPP)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61A5062B-D1DB-D5D4-0648-B5591DFA19CE}"/>
              </a:ext>
            </a:extLst>
          </p:cNvPr>
          <p:cNvSpPr/>
          <p:nvPr/>
        </p:nvSpPr>
        <p:spPr>
          <a:xfrm>
            <a:off x="3850546" y="3330429"/>
            <a:ext cx="4194496" cy="981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Regionální centrum aplikovaných pohybových aktivit (RC APA)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D3090A3-07A0-73EA-CD04-36149D2904A7}"/>
              </a:ext>
            </a:extLst>
          </p:cNvPr>
          <p:cNvSpPr/>
          <p:nvPr/>
        </p:nvSpPr>
        <p:spPr>
          <a:xfrm>
            <a:off x="612397" y="4622334"/>
            <a:ext cx="4563610" cy="94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Centra kolegiální podpory (22x CKP) 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a regionální systémy spolupráce se ZŠ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58622EE-08C5-CC26-4C01-98EC8ECE41A0}"/>
              </a:ext>
            </a:extLst>
          </p:cNvPr>
          <p:cNvSpPr/>
          <p:nvPr/>
        </p:nvSpPr>
        <p:spPr>
          <a:xfrm>
            <a:off x="6904138" y="4622334"/>
            <a:ext cx="4449661" cy="9479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Krajské metodické kabinety (19x KMK)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1554417-C3D6-51EB-0C5F-7775C67BAA0D}"/>
              </a:ext>
            </a:extLst>
          </p:cNvPr>
          <p:cNvSpPr/>
          <p:nvPr/>
        </p:nvSpPr>
        <p:spPr>
          <a:xfrm>
            <a:off x="2306972" y="696286"/>
            <a:ext cx="9236277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Krajský systém metodické podpory a funkčních partnerství ve vzdělávání</a:t>
            </a:r>
          </a:p>
        </p:txBody>
      </p:sp>
      <p:sp>
        <p:nvSpPr>
          <p:cNvPr id="11" name="Bublinový popisek: se šipkou nahoru 10">
            <a:extLst>
              <a:ext uri="{FF2B5EF4-FFF2-40B4-BE49-F238E27FC236}">
                <a16:creationId xmlns:a16="http://schemas.microsoft.com/office/drawing/2014/main" id="{1F2E44F6-1187-C969-4E6F-E8AB836EEE87}"/>
              </a:ext>
            </a:extLst>
          </p:cNvPr>
          <p:cNvSpPr/>
          <p:nvPr/>
        </p:nvSpPr>
        <p:spPr>
          <a:xfrm>
            <a:off x="3187817" y="5570290"/>
            <a:ext cx="5746458" cy="591424"/>
          </a:xfrm>
          <a:prstGeom prst="upArrow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Z projektu jen omezená personální podpora </a:t>
            </a:r>
          </a:p>
        </p:txBody>
      </p:sp>
    </p:spTree>
    <p:extLst>
      <p:ext uri="{BB962C8B-B14F-4D97-AF65-F5344CB8AC3E}">
        <p14:creationId xmlns:p14="http://schemas.microsoft.com/office/powerpoint/2010/main" val="628420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B2AD0A-4D3D-689A-FB4A-F1500908E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2456"/>
            <a:ext cx="10515600" cy="780176"/>
          </a:xfrm>
        </p:spPr>
        <p:txBody>
          <a:bodyPr>
            <a:normAutofit/>
          </a:bodyPr>
          <a:lstStyle/>
          <a:p>
            <a:pPr algn="r"/>
            <a:r>
              <a:rPr lang="cs-CZ" b="1" dirty="0"/>
              <a:t>Výstupy z mezidobí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739CB2-34AB-C3D8-C4DC-DFCF06130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302000"/>
          </a:xfrm>
        </p:spPr>
        <p:txBody>
          <a:bodyPr/>
          <a:lstStyle/>
          <a:p>
            <a:r>
              <a:rPr lang="cs-CZ" dirty="0"/>
              <a:t>86 osvětových akcí </a:t>
            </a:r>
          </a:p>
          <a:p>
            <a:r>
              <a:rPr lang="cs-CZ" dirty="0"/>
              <a:t>80 akcí pro pracovníky ve vzdělávání </a:t>
            </a:r>
            <a:r>
              <a:rPr lang="cs-CZ" sz="2000" dirty="0"/>
              <a:t>(semináře, workshopy, sdílení zkušeností, kulaté stoly, konzultace, …) </a:t>
            </a:r>
          </a:p>
          <a:p>
            <a:r>
              <a:rPr lang="cs-CZ" dirty="0"/>
              <a:t>370 školních a mimoškolních aktivit pro žáky </a:t>
            </a:r>
            <a:r>
              <a:rPr lang="cs-CZ" sz="2000" dirty="0"/>
              <a:t>(kroužky, projektové dny, workshopy práce, soutěže, …)</a:t>
            </a:r>
          </a:p>
          <a:p>
            <a:r>
              <a:rPr lang="cs-CZ" dirty="0"/>
              <a:t>262 dalších výstupů </a:t>
            </a:r>
            <a:r>
              <a:rPr lang="cs-CZ" sz="2000" dirty="0"/>
              <a:t>(tvorba metodických materiálů, </a:t>
            </a:r>
            <a:r>
              <a:rPr lang="cs-CZ" sz="2000" dirty="0" err="1"/>
              <a:t>terénné</a:t>
            </a:r>
            <a:r>
              <a:rPr lang="cs-CZ" sz="2000" dirty="0"/>
              <a:t> práce konzultantů, tvorba novinek z oboru, zpracování příkladů dobré praxe, tvorba databází – doporučené literatury, lektorů, odborníků z praxe, spolupracujících firem, …)</a:t>
            </a:r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52099D1-DFB3-DB7B-89AA-61E64CD3B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9468" y="6356350"/>
            <a:ext cx="8179266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29882EB-9700-9637-6A9F-2E9886189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8996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900E4F-0400-8532-7A4F-B5DAB1C03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4260" y="1306800"/>
            <a:ext cx="8199539" cy="684000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/>
              <a:t>Výstupy mezidobí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D20EA4-C5B0-E99A-F516-0EF5FF51D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DF5603A-D339-AF88-E396-67AB0F1D7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7581" y="6356350"/>
            <a:ext cx="7533313" cy="365125"/>
          </a:xfrm>
        </p:spPr>
        <p:txBody>
          <a:bodyPr/>
          <a:lstStyle/>
          <a:p>
            <a:r>
              <a:rPr lang="pl-PL" dirty="0"/>
              <a:t>Implementace dlouhodobého záměru v Olomouckém kraji,  projektová konference 26. 6.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31AA1A3-52D2-69E9-27D0-D7A90EDE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B21A6235-287F-CC91-8E84-360C345DB28D}"/>
              </a:ext>
            </a:extLst>
          </p:cNvPr>
          <p:cNvSpPr/>
          <p:nvPr/>
        </p:nvSpPr>
        <p:spPr>
          <a:xfrm>
            <a:off x="956345" y="2302778"/>
            <a:ext cx="4068661" cy="22524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Počet podpořených pedagogických pracovníků</a:t>
            </a:r>
          </a:p>
          <a:p>
            <a:pPr algn="ctr"/>
            <a:endParaRPr lang="cs-CZ" dirty="0"/>
          </a:p>
          <a:p>
            <a:pPr algn="ctr"/>
            <a:r>
              <a:rPr lang="cs-CZ" sz="4000" b="1" dirty="0"/>
              <a:t>800 +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FB29AE8-A8EA-BFFB-A942-E5738229B6A1}"/>
              </a:ext>
            </a:extLst>
          </p:cNvPr>
          <p:cNvSpPr/>
          <p:nvPr/>
        </p:nvSpPr>
        <p:spPr>
          <a:xfrm>
            <a:off x="7166995" y="2302779"/>
            <a:ext cx="3965195" cy="22524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Počet podpořených žáků</a:t>
            </a:r>
          </a:p>
          <a:p>
            <a:pPr algn="ctr"/>
            <a:endParaRPr lang="cs-CZ" dirty="0"/>
          </a:p>
          <a:p>
            <a:pPr algn="ctr"/>
            <a:r>
              <a:rPr lang="cs-CZ" sz="4000" b="1" dirty="0"/>
              <a:t>3000 + 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FA5C8AED-6BF1-1D6E-9841-42B27CC840EE}"/>
              </a:ext>
            </a:extLst>
          </p:cNvPr>
          <p:cNvSpPr/>
          <p:nvPr/>
        </p:nvSpPr>
        <p:spPr>
          <a:xfrm>
            <a:off x="4152550" y="4867201"/>
            <a:ext cx="3942826" cy="9144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Počet dalších účastníků</a:t>
            </a:r>
          </a:p>
          <a:p>
            <a:pPr algn="ctr"/>
            <a:r>
              <a:rPr lang="cs-CZ" sz="4000" b="1" dirty="0"/>
              <a:t>68 +</a:t>
            </a:r>
          </a:p>
        </p:txBody>
      </p:sp>
    </p:spTree>
    <p:extLst>
      <p:ext uri="{BB962C8B-B14F-4D97-AF65-F5344CB8AC3E}">
        <p14:creationId xmlns:p14="http://schemas.microsoft.com/office/powerpoint/2010/main" val="10493519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622</TotalTime>
  <Words>1513</Words>
  <Application>Microsoft Office PowerPoint</Application>
  <PresentationFormat>Širokoúhlá obrazovka</PresentationFormat>
  <Paragraphs>210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5" baseType="lpstr">
      <vt:lpstr>Arial</vt:lpstr>
      <vt:lpstr>Calibri</vt:lpstr>
      <vt:lpstr>Motiv Office</vt:lpstr>
      <vt:lpstr>  Implementace dlouhodobého záměru   v Olomouckém kraji</vt:lpstr>
      <vt:lpstr>Výzva OP JAK</vt:lpstr>
      <vt:lpstr>Hlavní cíle projektu IDZ OK</vt:lpstr>
      <vt:lpstr>Řízení projektu</vt:lpstr>
      <vt:lpstr>Přehled aktivit IDZ OK dle výzvy</vt:lpstr>
      <vt:lpstr>Implementace ročních akčních plánů KAP III (tzv. mezidobí)  </vt:lpstr>
      <vt:lpstr>Prezentace aplikace PowerPoint</vt:lpstr>
      <vt:lpstr>Výstupy z mezidobí </vt:lpstr>
      <vt:lpstr>Výstupy mezidobí</vt:lpstr>
      <vt:lpstr>Zahájení implementace DZ OK</vt:lpstr>
      <vt:lpstr>Přehled aktivit IDZ OK dle výzvy</vt:lpstr>
      <vt:lpstr>Přehled aktivit IDZ a realizátorů</vt:lpstr>
      <vt:lpstr>Přehled aktivit IDZ a realizátorů</vt:lpstr>
      <vt:lpstr>Přehled aktivit IDZ a realizátorů</vt:lpstr>
      <vt:lpstr>Přehled aktivit IDZ a realizátorů</vt:lpstr>
      <vt:lpstr>Přehled aktivit IDZ a realizátorů</vt:lpstr>
      <vt:lpstr>Přehled aktivit IDZ a realizátorů</vt:lpstr>
      <vt:lpstr>Prezentace aplikace PowerPoint</vt:lpstr>
      <vt:lpstr>Přehled aktivit IDZ a realizátorů</vt:lpstr>
      <vt:lpstr>Prezentace aplikace PowerPoint</vt:lpstr>
      <vt:lpstr>Podpora spolupráce a komunikace mezi aktéry  vzdělávací politiky na území kraje  </vt:lpstr>
      <vt:lpstr>Podpora spolupráce a komunikace mezi aktéry  vzdělávací politiky na území kraje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21</cp:revision>
  <dcterms:created xsi:type="dcterms:W3CDTF">2022-03-10T07:10:19Z</dcterms:created>
  <dcterms:modified xsi:type="dcterms:W3CDTF">2024-06-25T12:24:07Z</dcterms:modified>
</cp:coreProperties>
</file>