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91" r:id="rId2"/>
    <p:sldId id="292" r:id="rId3"/>
    <p:sldId id="293" r:id="rId4"/>
    <p:sldId id="295" r:id="rId5"/>
    <p:sldId id="367" r:id="rId6"/>
    <p:sldId id="296" r:id="rId7"/>
    <p:sldId id="297" r:id="rId8"/>
    <p:sldId id="298" r:id="rId9"/>
    <p:sldId id="299" r:id="rId10"/>
    <p:sldId id="300" r:id="rId11"/>
    <p:sldId id="302" r:id="rId12"/>
    <p:sldId id="304" r:id="rId13"/>
    <p:sldId id="305" r:id="rId14"/>
    <p:sldId id="306" r:id="rId15"/>
    <p:sldId id="308" r:id="rId16"/>
    <p:sldId id="309" r:id="rId17"/>
    <p:sldId id="310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322" r:id="rId28"/>
    <p:sldId id="323" r:id="rId29"/>
    <p:sldId id="326" r:id="rId30"/>
    <p:sldId id="327" r:id="rId31"/>
    <p:sldId id="329" r:id="rId32"/>
    <p:sldId id="330" r:id="rId33"/>
    <p:sldId id="331" r:id="rId34"/>
    <p:sldId id="332" r:id="rId35"/>
    <p:sldId id="333" r:id="rId36"/>
    <p:sldId id="334" r:id="rId37"/>
    <p:sldId id="336" r:id="rId38"/>
    <p:sldId id="337" r:id="rId39"/>
    <p:sldId id="338" r:id="rId40"/>
    <p:sldId id="339" r:id="rId41"/>
    <p:sldId id="340" r:id="rId42"/>
    <p:sldId id="341" r:id="rId43"/>
    <p:sldId id="342" r:id="rId44"/>
    <p:sldId id="343" r:id="rId45"/>
    <p:sldId id="344" r:id="rId46"/>
    <p:sldId id="345" r:id="rId47"/>
    <p:sldId id="346" r:id="rId48"/>
    <p:sldId id="347" r:id="rId49"/>
    <p:sldId id="350" r:id="rId50"/>
    <p:sldId id="351" r:id="rId51"/>
    <p:sldId id="352" r:id="rId52"/>
    <p:sldId id="353" r:id="rId53"/>
    <p:sldId id="354" r:id="rId54"/>
    <p:sldId id="355" r:id="rId55"/>
    <p:sldId id="356" r:id="rId56"/>
    <p:sldId id="357" r:id="rId57"/>
    <p:sldId id="358" r:id="rId58"/>
    <p:sldId id="359" r:id="rId59"/>
    <p:sldId id="360" r:id="rId60"/>
    <p:sldId id="363" r:id="rId61"/>
    <p:sldId id="364" r:id="rId62"/>
  </p:sldIdLst>
  <p:sldSz cx="12192000" cy="6858000"/>
  <p:notesSz cx="6796088" cy="99250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481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09F4C-2D09-4A7C-AD2E-BB5EA1139805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481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4194D-E911-475C-A83C-06327B273D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1037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71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544" y="0"/>
            <a:ext cx="2944971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9" y="4776431"/>
            <a:ext cx="543687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971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544" y="9427076"/>
            <a:ext cx="2944971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rijimacky.cermat.cz/menu/jednotna-prijimaci-zkouska/prihlasky-na-ss" TargetMode="External"/><Relationship Id="rId2" Type="http://schemas.openxmlformats.org/officeDocument/2006/relationships/hyperlink" Target="http://www.msmt.cz/vzdelavani/stredni-vzdelavani/tiskopisy-prihlasek-ke-strednimu-vzdelavani-a-vzdelavani-v-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rijimacky.cermat.cz/files/files/dokumenty/jednotna-prijmaci-zkouska/2022/Tiskopisy_p%C5%99ihl%C3%A1%C5%A1ek/Vysv%C4%9Btlivky_k_p%C5%99ihl%C3%A1%C5%A1k%C3%A1m_SS_MSMT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prijimacky.cermat.cz/files/files/dokumenty/jednotna-prijmaci-zkouska/2022/Tiskopisy_p%C5%99ihl%C3%A1%C5%A1ek/Prihlaska_SS_denni_editovatelna.pdf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rijimacky.cermat.cz/files/files/dokumenty/jednotna-prijmaci-zkouska/2022/Tiskopisy_p%C5%99ihl%C3%A1%C5%A1ek/Prihlaska_SS_nastavby_editovatelna.pdf" TargetMode="External"/><Relationship Id="rId2" Type="http://schemas.openxmlformats.org/officeDocument/2006/relationships/hyperlink" Target="https://prijimacky.cermat.cz/files/files/dokumenty/jednotna-prijmaci-zkouska/2022/Tiskopisy_p%C5%99ihl%C3%A1%C5%A1ek/Prihlaska_SS_talent_editovatelna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rijimacky.cermat.cz/files/files/dokumenty/jednotna-prijmaci-zkouska/2022/Tiskopisy_p%C5%99ihl%C3%A1%C5%A1ek/Prihlaska_SS_jine_formy_editovatelna.pd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smt.cz/file/54465/download/" TargetMode="External"/><Relationship Id="rId2" Type="http://schemas.openxmlformats.org/officeDocument/2006/relationships/hyperlink" Target="https://www.msmt.cz/file/55915/download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mt.cz/vzdelavani/stredni-vzdelavani/prijimani-na-stredni-skoly-a-konzervatore" TargetMode="External"/><Relationship Id="rId7" Type="http://schemas.openxmlformats.org/officeDocument/2006/relationships/hyperlink" Target="https://www.nidv.cz/" TargetMode="External"/><Relationship Id="rId2" Type="http://schemas.openxmlformats.org/officeDocument/2006/relationships/hyperlink" Target="https://www.kr-olomoucky.cz/prijimaci-rizeni-cl-50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rijimacky.cermat.cz/kontakty" TargetMode="External"/><Relationship Id="rId5" Type="http://schemas.openxmlformats.org/officeDocument/2006/relationships/hyperlink" Target="https://www.facebook.com/jednotneprijimacky/?fref=ts" TargetMode="External"/><Relationship Id="rId4" Type="http://schemas.openxmlformats.org/officeDocument/2006/relationships/hyperlink" Target="https://www.edu.cz/" TargetMode="Externa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PRACOVNÍ SETKÁNÍ VÝCHOVNÝCH PORADCŮ  </a:t>
            </a:r>
            <a:b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Olomouckého kraje</a:t>
            </a:r>
            <a:endParaRPr lang="cs-CZ" sz="36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Mgr. et Mgr. Jitka Pavlíková</a:t>
            </a:r>
            <a:endParaRPr lang="cs-CZ" sz="20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39337"/>
            <a:ext cx="10515600" cy="5652655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60000"/>
              </a:lnSpc>
              <a:defRPr/>
            </a:pPr>
            <a:r>
              <a:rPr lang="cs-CZ" sz="2600" b="1" dirty="0" smtClean="0">
                <a:solidFill>
                  <a:schemeClr val="tx2"/>
                </a:solidFill>
                <a:cs typeface="Calibri" pitchFamily="34" charset="0"/>
              </a:rPr>
              <a:t>§ 20 odst. 4 školského zákona</a:t>
            </a:r>
          </a:p>
          <a:p>
            <a:pPr algn="just">
              <a:lnSpc>
                <a:spcPct val="160000"/>
              </a:lnSpc>
              <a:defRPr/>
            </a:pPr>
            <a:r>
              <a:rPr lang="cs-CZ" sz="2500" b="1" dirty="0">
                <a:solidFill>
                  <a:schemeClr val="tx2"/>
                </a:solidFill>
                <a:cs typeface="Calibri" pitchFamily="34" charset="0"/>
              </a:rPr>
              <a:t>o</a:t>
            </a:r>
            <a:r>
              <a:rPr lang="cs-CZ" sz="2500" b="1" dirty="0">
                <a:solidFill>
                  <a:schemeClr val="tx2"/>
                </a:solidFill>
                <a:cs typeface="Calibri" pitchFamily="34" charset="0"/>
              </a:rPr>
              <a:t>sobám</a:t>
            </a:r>
            <a:r>
              <a:rPr lang="cs-CZ" sz="2500" b="1" dirty="0">
                <a:solidFill>
                  <a:schemeClr val="tx2"/>
                </a:solidFill>
                <a:cs typeface="Calibri" pitchFamily="34" charset="0"/>
              </a:rPr>
              <a:t>, které získaly předchozí vzdělání ve škole mimo území České </a:t>
            </a:r>
            <a:r>
              <a:rPr lang="cs-CZ" sz="2500" b="1" dirty="0">
                <a:solidFill>
                  <a:schemeClr val="tx2"/>
                </a:solidFill>
                <a:cs typeface="Calibri" pitchFamily="34" charset="0"/>
              </a:rPr>
              <a:t>republiky, </a:t>
            </a:r>
            <a:r>
              <a:rPr lang="cs-CZ" sz="2500" b="1" dirty="0">
                <a:solidFill>
                  <a:schemeClr val="tx2"/>
                </a:solidFill>
                <a:cs typeface="Calibri" pitchFamily="34" charset="0"/>
              </a:rPr>
              <a:t>se při přijímacím řízení </a:t>
            </a:r>
            <a:r>
              <a:rPr lang="cs-CZ" sz="2500" b="1" dirty="0" smtClean="0">
                <a:solidFill>
                  <a:schemeClr val="tx2"/>
                </a:solidFill>
                <a:cs typeface="Calibri" pitchFamily="34" charset="0"/>
              </a:rPr>
              <a:t>ke vzdělávání </a:t>
            </a:r>
            <a:r>
              <a:rPr lang="cs-CZ" sz="2500" b="1" dirty="0">
                <a:solidFill>
                  <a:schemeClr val="tx2"/>
                </a:solidFill>
                <a:cs typeface="Calibri" pitchFamily="34" charset="0"/>
              </a:rPr>
              <a:t>ve středních a vyšších odborných školách promíjí na žádost přijímací zkouška z českého jazyka, pokud je součástí přijímací </a:t>
            </a:r>
            <a:r>
              <a:rPr lang="cs-CZ" sz="2500" b="1" dirty="0">
                <a:solidFill>
                  <a:schemeClr val="tx2"/>
                </a:solidFill>
                <a:cs typeface="Calibri" pitchFamily="34" charset="0"/>
              </a:rPr>
              <a:t>zkoušky</a:t>
            </a:r>
          </a:p>
          <a:p>
            <a:pPr algn="just">
              <a:lnSpc>
                <a:spcPct val="160000"/>
              </a:lnSpc>
              <a:defRPr/>
            </a:pPr>
            <a:r>
              <a:rPr lang="cs-CZ" sz="2600" b="1" dirty="0" smtClean="0">
                <a:solidFill>
                  <a:schemeClr val="tx2"/>
                </a:solidFill>
                <a:cs typeface="Calibri" pitchFamily="34" charset="0"/>
              </a:rPr>
              <a:t>znalost </a:t>
            </a:r>
            <a:r>
              <a:rPr lang="cs-CZ" sz="2600" b="1" dirty="0">
                <a:solidFill>
                  <a:schemeClr val="tx2"/>
                </a:solidFill>
                <a:cs typeface="Calibri" pitchFamily="34" charset="0"/>
              </a:rPr>
              <a:t>českého jazyka </a:t>
            </a:r>
            <a:r>
              <a:rPr lang="cs-CZ" sz="2600" b="1" dirty="0">
                <a:solidFill>
                  <a:schemeClr val="tx2"/>
                </a:solidFill>
                <a:cs typeface="Calibri" pitchFamily="34" charset="0"/>
              </a:rPr>
              <a:t>se ověří </a:t>
            </a:r>
            <a:r>
              <a:rPr lang="cs-CZ" sz="2600" b="1" dirty="0">
                <a:solidFill>
                  <a:schemeClr val="tx2"/>
                </a:solidFill>
                <a:cs typeface="Calibri" pitchFamily="34" charset="0"/>
              </a:rPr>
              <a:t>rozhovorem; </a:t>
            </a:r>
            <a:r>
              <a:rPr lang="cs-CZ" sz="2600" b="1" dirty="0">
                <a:solidFill>
                  <a:srgbClr val="FF0000"/>
                </a:solidFill>
                <a:cs typeface="Calibri" pitchFamily="34" charset="0"/>
              </a:rPr>
              <a:t>znalost českého jazyka je podmínkou přijetí do daného oboru vzdělání</a:t>
            </a:r>
            <a:r>
              <a:rPr lang="cs-CZ" sz="2600" b="1" dirty="0">
                <a:solidFill>
                  <a:srgbClr val="002060"/>
                </a:solidFill>
                <a:cs typeface="Calibri" pitchFamily="34" charset="0"/>
              </a:rPr>
              <a:t>; </a:t>
            </a:r>
          </a:p>
          <a:p>
            <a:pPr algn="just">
              <a:lnSpc>
                <a:spcPct val="160000"/>
              </a:lnSpc>
              <a:defRPr/>
            </a:pPr>
            <a:r>
              <a:rPr lang="cs-CZ" sz="2600" b="1" dirty="0">
                <a:solidFill>
                  <a:schemeClr val="tx2"/>
                </a:solidFill>
                <a:cs typeface="Calibri" pitchFamily="34" charset="0"/>
              </a:rPr>
              <a:t>o prominutí </a:t>
            </a:r>
            <a:r>
              <a:rPr lang="cs-CZ" sz="2400" dirty="0"/>
              <a:t>přijímací </a:t>
            </a:r>
            <a:r>
              <a:rPr lang="cs-CZ" sz="2400" dirty="0" smtClean="0"/>
              <a:t>zkoušky </a:t>
            </a:r>
            <a:r>
              <a:rPr lang="cs-CZ" sz="2400" dirty="0"/>
              <a:t>z českého jazyka </a:t>
            </a:r>
            <a:r>
              <a:rPr lang="cs-CZ" sz="2600" b="1" dirty="0" smtClean="0">
                <a:solidFill>
                  <a:schemeClr val="tx2"/>
                </a:solidFill>
                <a:cs typeface="Calibri" pitchFamily="34" charset="0"/>
              </a:rPr>
              <a:t>žák-cizinec </a:t>
            </a:r>
            <a:r>
              <a:rPr lang="cs-CZ" sz="2600" b="1" dirty="0">
                <a:solidFill>
                  <a:schemeClr val="tx2"/>
                </a:solidFill>
                <a:cs typeface="Calibri" pitchFamily="34" charset="0"/>
              </a:rPr>
              <a:t>požádá, </a:t>
            </a:r>
            <a:r>
              <a:rPr lang="cs-CZ" sz="2600" b="1" dirty="0">
                <a:solidFill>
                  <a:srgbClr val="FF0000"/>
                </a:solidFill>
                <a:cs typeface="Calibri" pitchFamily="34" charset="0"/>
              </a:rPr>
              <a:t>žádost může být provedena do přihlášky </a:t>
            </a:r>
            <a:r>
              <a:rPr lang="cs-CZ" sz="2600" b="1" dirty="0">
                <a:solidFill>
                  <a:schemeClr val="tx2"/>
                </a:solidFill>
                <a:cs typeface="Calibri" pitchFamily="34" charset="0"/>
              </a:rPr>
              <a:t>na</a:t>
            </a:r>
            <a:r>
              <a:rPr lang="cs-CZ" sz="2600" b="1" dirty="0">
                <a:solidFill>
                  <a:srgbClr val="002060"/>
                </a:solidFill>
                <a:cs typeface="Calibri" pitchFamily="34" charset="0"/>
              </a:rPr>
              <a:t> </a:t>
            </a:r>
            <a:r>
              <a:rPr lang="cs-CZ" sz="2600" b="1" dirty="0">
                <a:solidFill>
                  <a:schemeClr val="tx2"/>
                </a:solidFill>
                <a:cs typeface="Calibri" pitchFamily="34" charset="0"/>
              </a:rPr>
              <a:t>zadní straně v oblasti „Schopnosti, vědomosti, zájmy, talent uchazeče a další</a:t>
            </a:r>
            <a:r>
              <a:rPr lang="cs-CZ" sz="2600" b="1" dirty="0">
                <a:solidFill>
                  <a:srgbClr val="002060"/>
                </a:solidFill>
                <a:cs typeface="Calibri" pitchFamily="34" charset="0"/>
              </a:rPr>
              <a:t>“ </a:t>
            </a:r>
            <a:r>
              <a:rPr lang="cs-CZ" sz="2600" b="1" dirty="0">
                <a:solidFill>
                  <a:srgbClr val="FF0000"/>
                </a:solidFill>
                <a:cs typeface="Calibri" pitchFamily="34" charset="0"/>
              </a:rPr>
              <a:t>nebo na samostatném listu </a:t>
            </a:r>
            <a:r>
              <a:rPr lang="cs-CZ" sz="2600" b="1" dirty="0">
                <a:solidFill>
                  <a:schemeClr val="tx2"/>
                </a:solidFill>
                <a:cs typeface="Calibri" pitchFamily="34" charset="0"/>
              </a:rPr>
              <a:t>přiloženém k přihlášce, </a:t>
            </a:r>
          </a:p>
          <a:p>
            <a:pPr algn="just">
              <a:lnSpc>
                <a:spcPct val="160000"/>
              </a:lnSpc>
              <a:defRPr/>
            </a:pPr>
            <a:r>
              <a:rPr lang="cs-CZ" sz="2600" b="1" dirty="0">
                <a:solidFill>
                  <a:schemeClr val="tx2"/>
                </a:solidFill>
                <a:cs typeface="Calibri" pitchFamily="34" charset="0"/>
              </a:rPr>
              <a:t>prominutí </a:t>
            </a:r>
            <a:r>
              <a:rPr lang="cs-CZ" sz="2600" b="1" dirty="0" smtClean="0">
                <a:solidFill>
                  <a:schemeClr val="tx2"/>
                </a:solidFill>
                <a:cs typeface="Calibri" pitchFamily="34" charset="0"/>
              </a:rPr>
              <a:t>přijímací zkoušky </a:t>
            </a:r>
            <a:r>
              <a:rPr lang="cs-CZ" sz="2600" b="1" dirty="0">
                <a:solidFill>
                  <a:schemeClr val="tx2"/>
                </a:solidFill>
                <a:cs typeface="Calibri" pitchFamily="34" charset="0"/>
              </a:rPr>
              <a:t>z českého jazyka se </a:t>
            </a:r>
            <a:r>
              <a:rPr lang="cs-CZ" sz="2600" b="1" dirty="0">
                <a:solidFill>
                  <a:srgbClr val="FF0000"/>
                </a:solidFill>
                <a:cs typeface="Calibri" pitchFamily="34" charset="0"/>
              </a:rPr>
              <a:t>týká jednotné i školní přijímací </a:t>
            </a:r>
            <a:r>
              <a:rPr lang="cs-CZ" sz="2600" b="1" dirty="0" smtClean="0">
                <a:solidFill>
                  <a:srgbClr val="FF0000"/>
                </a:solidFill>
                <a:cs typeface="Calibri" pitchFamily="34" charset="0"/>
              </a:rPr>
              <a:t>zkoušky</a:t>
            </a:r>
          </a:p>
          <a:p>
            <a:pPr algn="just">
              <a:lnSpc>
                <a:spcPct val="160000"/>
              </a:lnSpc>
              <a:defRPr/>
            </a:pPr>
            <a:r>
              <a:rPr lang="cs-CZ" sz="2200" dirty="0"/>
              <a:t>o</a:t>
            </a:r>
            <a:r>
              <a:rPr lang="cs-CZ" sz="2200" dirty="0" smtClean="0"/>
              <a:t>soby</a:t>
            </a:r>
            <a:r>
              <a:rPr lang="cs-CZ" sz="2200" dirty="0"/>
              <a:t>, které se vzdělávaly alespoň 4 roky v přecházejících 8 letech před příslušnou zkouškou ve škole mimo území České republiky, mají právo na úpravu podmínek a způsobu konání zkoušky ze zkušebního předmětu český jazyk a literatura u společné části maturitní zkoušky tak, aby byla zachována rovnost přístupu ke </a:t>
            </a:r>
            <a:r>
              <a:rPr lang="cs-CZ" sz="2200" dirty="0" smtClean="0"/>
              <a:t>vzdělání</a:t>
            </a:r>
            <a:endParaRPr lang="cs-CZ" sz="2200" b="1" dirty="0">
              <a:solidFill>
                <a:srgbClr val="002060"/>
              </a:solidFill>
              <a:cs typeface="Calibri" pitchFamily="34" charset="0"/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77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PŘIJÍMACÍ ŘÍZENÍ 2023</a:t>
            </a: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endParaRPr lang="cs-CZ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>
              <a:spcBef>
                <a:spcPts val="1200"/>
              </a:spcBef>
              <a:spcAft>
                <a:spcPts val="1800"/>
              </a:spcAft>
              <a:buNone/>
            </a:pPr>
            <a:r>
              <a:rPr lang="cs-CZ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Přihláška ke vzdělávání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67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tx2"/>
                </a:solidFill>
                <a:cs typeface="Calibri" panose="020F0502020204030204" pitchFamily="34" charset="0"/>
              </a:rPr>
              <a:t>Termíny pro podávání přihlášek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cs-CZ" sz="2400" kern="100" spc="-5" dirty="0">
                <a:solidFill>
                  <a:schemeClr val="tx2"/>
                </a:solidFill>
                <a:ea typeface="MinionPro-Regular"/>
                <a:cs typeface="Arial Unicode MS"/>
              </a:rPr>
              <a:t>Uchazeč (nebo za nezletilého uchazeče zákonný zástupce nezletilého uchazeče, případně u uchazečů s nařízenou ústavní výchovou nebo uloženou ochrannou výchovou v nezbytných případech ředitel příslušného školského zařízení) odevzdá přihlášku ke vzdělávání pro první kolo přijímacího řízení řediteli </a:t>
            </a:r>
            <a:r>
              <a:rPr lang="cs-CZ" sz="2400" b="1" kern="100" spc="-5" dirty="0">
                <a:solidFill>
                  <a:schemeClr val="tx2"/>
                </a:solidFill>
                <a:ea typeface="MinionPro-Regular"/>
                <a:cs typeface="Arial Unicode MS"/>
              </a:rPr>
              <a:t>střední školy</a:t>
            </a:r>
            <a:r>
              <a:rPr lang="cs-CZ" sz="2400" kern="100" spc="-5" dirty="0">
                <a:solidFill>
                  <a:schemeClr val="tx2"/>
                </a:solidFill>
                <a:ea typeface="MinionPro-Regular"/>
                <a:cs typeface="Arial Unicode MS"/>
              </a:rPr>
              <a:t> do </a:t>
            </a:r>
            <a:r>
              <a:rPr lang="cs-CZ" sz="2400" b="1" kern="100" spc="-5" dirty="0">
                <a:solidFill>
                  <a:srgbClr val="FF0000"/>
                </a:solidFill>
                <a:ea typeface="MinionPro-Regular"/>
                <a:cs typeface="Arial Unicode MS"/>
              </a:rPr>
              <a:t>1. března </a:t>
            </a:r>
            <a:r>
              <a:rPr lang="cs-CZ" sz="2400" b="1" kern="100" spc="-5" dirty="0" smtClean="0">
                <a:solidFill>
                  <a:srgbClr val="FF0000"/>
                </a:solidFill>
                <a:ea typeface="MinionPro-Regular"/>
                <a:cs typeface="Arial Unicode MS"/>
              </a:rPr>
              <a:t>2023 </a:t>
            </a:r>
            <a:r>
              <a:rPr lang="cs-CZ" sz="2400" dirty="0" smtClean="0">
                <a:solidFill>
                  <a:schemeClr val="tx2"/>
                </a:solidFill>
              </a:rPr>
              <a:t>(</a:t>
            </a:r>
            <a:r>
              <a:rPr lang="cs-CZ" sz="2400" dirty="0">
                <a:solidFill>
                  <a:schemeClr val="tx2"/>
                </a:solidFill>
              </a:rPr>
              <a:t>přihlášky s </a:t>
            </a:r>
            <a:r>
              <a:rPr lang="cs-CZ" sz="2400" dirty="0">
                <a:solidFill>
                  <a:srgbClr val="FF6699"/>
                </a:solidFill>
              </a:rPr>
              <a:t>růžovým</a:t>
            </a:r>
            <a:r>
              <a:rPr lang="cs-CZ" sz="2400" dirty="0">
                <a:solidFill>
                  <a:srgbClr val="002060"/>
                </a:solidFill>
              </a:rPr>
              <a:t>, </a:t>
            </a:r>
            <a:r>
              <a:rPr lang="cs-CZ" sz="2400" dirty="0">
                <a:solidFill>
                  <a:srgbClr val="00B050"/>
                </a:solidFill>
              </a:rPr>
              <a:t>zeleným </a:t>
            </a:r>
            <a:r>
              <a:rPr lang="cs-CZ" sz="2400" dirty="0">
                <a:solidFill>
                  <a:schemeClr val="tx2"/>
                </a:solidFill>
              </a:rPr>
              <a:t>a</a:t>
            </a:r>
            <a:r>
              <a:rPr lang="cs-CZ" sz="2400" dirty="0">
                <a:solidFill>
                  <a:srgbClr val="002060"/>
                </a:solidFill>
              </a:rPr>
              <a:t> </a:t>
            </a:r>
            <a:r>
              <a:rPr lang="cs-CZ" sz="2400" dirty="0">
                <a:solidFill>
                  <a:srgbClr val="CC3300"/>
                </a:solidFill>
              </a:rPr>
              <a:t>hnědým</a:t>
            </a:r>
            <a:r>
              <a:rPr lang="cs-CZ" sz="2400" dirty="0">
                <a:solidFill>
                  <a:srgbClr val="002060"/>
                </a:solidFill>
              </a:rPr>
              <a:t> </a:t>
            </a:r>
            <a:r>
              <a:rPr lang="cs-CZ" sz="2400" dirty="0">
                <a:solidFill>
                  <a:schemeClr val="tx2"/>
                </a:solidFill>
              </a:rPr>
              <a:t>podtiskem</a:t>
            </a:r>
            <a:r>
              <a:rPr lang="cs-CZ" sz="2400" dirty="0" smtClean="0">
                <a:solidFill>
                  <a:schemeClr val="tx2"/>
                </a:solidFill>
              </a:rPr>
              <a:t>).</a:t>
            </a:r>
            <a:endParaRPr lang="cs-CZ" sz="2400" kern="100" spc="-5" dirty="0">
              <a:solidFill>
                <a:srgbClr val="FF0000"/>
              </a:solidFill>
              <a:ea typeface="MinionPro-Regular"/>
              <a:cs typeface="Arial Unicode MS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cs-CZ" sz="2400" kern="100" spc="-5" dirty="0">
                <a:solidFill>
                  <a:schemeClr val="tx2"/>
                </a:solidFill>
                <a:ea typeface="MinionPro-Regular"/>
                <a:cs typeface="Arial Unicode MS"/>
              </a:rPr>
              <a:t>V případě podání přihlášky pro první kolo přijímacího řízení do oborů vzdělání </a:t>
            </a:r>
            <a:r>
              <a:rPr lang="cs-CZ" sz="2400" b="1" kern="100" spc="-5" dirty="0">
                <a:solidFill>
                  <a:schemeClr val="tx2"/>
                </a:solidFill>
                <a:ea typeface="MinionPro-Regular"/>
                <a:cs typeface="Arial Unicode MS"/>
              </a:rPr>
              <a:t>s talentovou zkouškou </a:t>
            </a:r>
            <a:r>
              <a:rPr lang="cs-CZ" sz="2400" kern="100" spc="-5" dirty="0">
                <a:solidFill>
                  <a:schemeClr val="tx2"/>
                </a:solidFill>
                <a:ea typeface="MinionPro-Regular"/>
                <a:cs typeface="Arial Unicode MS"/>
              </a:rPr>
              <a:t>je termín odevzdání přihlášky do</a:t>
            </a:r>
            <a:r>
              <a:rPr lang="cs-CZ" sz="2400" kern="100" spc="-5" dirty="0">
                <a:solidFill>
                  <a:srgbClr val="002060"/>
                </a:solidFill>
                <a:ea typeface="MinionPro-Regular"/>
                <a:cs typeface="Arial Unicode MS"/>
              </a:rPr>
              <a:t> </a:t>
            </a:r>
            <a:r>
              <a:rPr lang="cs-CZ" sz="2400" b="1" kern="100" spc="-5" dirty="0">
                <a:solidFill>
                  <a:srgbClr val="FF0000"/>
                </a:solidFill>
                <a:ea typeface="MinionPro-Regular"/>
                <a:cs typeface="Arial Unicode MS"/>
              </a:rPr>
              <a:t>30. listopadu </a:t>
            </a:r>
            <a:r>
              <a:rPr lang="cs-CZ" sz="2400" b="1" kern="100" spc="-5" dirty="0" smtClean="0">
                <a:solidFill>
                  <a:srgbClr val="FF0000"/>
                </a:solidFill>
                <a:ea typeface="MinionPro-Regular"/>
                <a:cs typeface="Arial Unicode MS"/>
              </a:rPr>
              <a:t>2022 </a:t>
            </a:r>
            <a:r>
              <a:rPr lang="cs-CZ" sz="2400" dirty="0">
                <a:solidFill>
                  <a:schemeClr val="tx2"/>
                </a:solidFill>
              </a:rPr>
              <a:t>(přihláška s modrým podtiskem</a:t>
            </a:r>
            <a:r>
              <a:rPr lang="cs-CZ" sz="2400" dirty="0" smtClean="0">
                <a:solidFill>
                  <a:schemeClr val="tx2"/>
                </a:solidFill>
              </a:rPr>
              <a:t>).</a:t>
            </a:r>
            <a:endParaRPr lang="cs-CZ" sz="2400" dirty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cs-CZ" sz="2400" kern="100" dirty="0">
              <a:solidFill>
                <a:srgbClr val="002060"/>
              </a:solidFill>
              <a:ea typeface="MinionPro-Regular"/>
              <a:cs typeface="Arial Unicode MS"/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903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22465"/>
            <a:ext cx="10515600" cy="5108335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cs-CZ" sz="2400" b="1" dirty="0">
                <a:solidFill>
                  <a:schemeClr val="tx2"/>
                </a:solidFill>
                <a:cs typeface="Calibri" panose="020F0502020204030204" pitchFamily="34" charset="0"/>
              </a:rPr>
              <a:t>Přihláška se podává na předepsaném tiskopisu </a:t>
            </a:r>
            <a:r>
              <a:rPr lang="cs-CZ" sz="2400" dirty="0">
                <a:solidFill>
                  <a:schemeClr val="tx2"/>
                </a:solidFill>
                <a:cs typeface="Calibri" panose="020F0502020204030204" pitchFamily="34" charset="0"/>
              </a:rPr>
              <a:t>stanoveném MŠMT.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cs-CZ" sz="2400" dirty="0">
                <a:solidFill>
                  <a:schemeClr val="tx2"/>
                </a:solidFill>
                <a:cs typeface="Calibri" panose="020F0502020204030204" pitchFamily="34" charset="0"/>
              </a:rPr>
              <a:t>Přihlášku obdrží uchazeč </a:t>
            </a:r>
            <a:r>
              <a:rPr lang="cs-CZ" sz="2400" b="1" dirty="0">
                <a:solidFill>
                  <a:schemeClr val="tx2"/>
                </a:solidFill>
                <a:cs typeface="Calibri" panose="020F0502020204030204" pitchFamily="34" charset="0"/>
              </a:rPr>
              <a:t>v základní škole </a:t>
            </a:r>
            <a:r>
              <a:rPr lang="cs-CZ" sz="2400" dirty="0">
                <a:solidFill>
                  <a:schemeClr val="tx2"/>
                </a:solidFill>
                <a:cs typeface="Calibri" panose="020F0502020204030204" pitchFamily="34" charset="0"/>
              </a:rPr>
              <a:t>nebo f</a:t>
            </a:r>
            <a:r>
              <a:rPr lang="cs-CZ" sz="2400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ormuláře přihlášek ve formátu XLS jsou k dispozici ke stažení také na webových stránkách</a:t>
            </a:r>
            <a:r>
              <a:rPr lang="cs-CZ" sz="2400" b="1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MŠMT, dále </a:t>
            </a:r>
            <a:r>
              <a:rPr lang="cs-CZ" sz="2400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je </a:t>
            </a:r>
            <a:r>
              <a:rPr lang="cs-CZ" sz="2400" dirty="0">
                <a:solidFill>
                  <a:schemeClr val="tx2"/>
                </a:solidFill>
                <a:cs typeface="Calibri" panose="020F0502020204030204" pitchFamily="34" charset="0"/>
              </a:rPr>
              <a:t>lze stáhnout na adresách 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cs-CZ" sz="2400" dirty="0">
                <a:solidFill>
                  <a:schemeClr val="tx2"/>
                </a:solidFill>
                <a:cs typeface="Calibri" panose="020F0502020204030204" pitchFamily="34" charset="0"/>
              </a:rPr>
              <a:t>h</a:t>
            </a:r>
            <a:r>
              <a:rPr lang="cs-CZ" sz="2400" dirty="0">
                <a:solidFill>
                  <a:schemeClr val="tx2"/>
                </a:solidFill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ttp://www.msmt.cz/vzdelavani/stredni-vzdelavani/tiskopisy-prihlasek-ke-strednimu-vzdelavani-a-vzdelavani-v-1</a:t>
            </a:r>
            <a:endParaRPr lang="cs-CZ" sz="2400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cs-CZ" sz="2400" u="sng" dirty="0">
                <a:solidFill>
                  <a:schemeClr val="tx2"/>
                </a:solidFill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https://prijimacky.cermat.cz/menu/jednotna-prijimaci-zkouska/prihlasky-na-ss</a:t>
            </a:r>
            <a:endParaRPr lang="cs-CZ" sz="2400" u="sng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cs-CZ" sz="2400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Pomocné informace ke správnému vyplnění přihlášek naleznete ve </a:t>
            </a:r>
            <a:r>
              <a:rPr lang="cs-CZ" sz="2400" b="1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Vysvětlivkách k přihláškám</a:t>
            </a:r>
            <a:r>
              <a:rPr lang="cs-CZ" sz="2400" b="1" dirty="0">
                <a:solidFill>
                  <a:schemeClr val="tx2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2400" b="1" dirty="0">
              <a:solidFill>
                <a:schemeClr val="tx2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445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63535"/>
            <a:ext cx="10515600" cy="4867265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Aft>
                <a:spcPts val="600"/>
              </a:spcAft>
            </a:pPr>
            <a:r>
              <a:rPr lang="cs-CZ" sz="2400" b="1" dirty="0">
                <a:solidFill>
                  <a:schemeClr val="tx2"/>
                </a:solidFill>
                <a:cs typeface="Calibri" panose="020F0502020204030204" pitchFamily="34" charset="0"/>
              </a:rPr>
              <a:t>Pro první kolo přijímacího řízení lze podat až dvě přihlášky na </a:t>
            </a:r>
            <a:r>
              <a:rPr lang="cs-CZ" sz="2400" b="1" dirty="0" smtClean="0">
                <a:solidFill>
                  <a:schemeClr val="tx2"/>
                </a:solidFill>
                <a:cs typeface="Calibri" panose="020F0502020204030204" pitchFamily="34" charset="0"/>
              </a:rPr>
              <a:t>dvě školy </a:t>
            </a:r>
            <a:r>
              <a:rPr lang="cs-CZ" sz="2400" dirty="0" smtClean="0">
                <a:solidFill>
                  <a:schemeClr val="tx2"/>
                </a:solidFill>
                <a:cs typeface="Calibri" panose="020F0502020204030204" pitchFamily="34" charset="0"/>
              </a:rPr>
              <a:t>(obory vzdělání, zaměření školního vzdělávacího programu).</a:t>
            </a:r>
            <a:endParaRPr lang="cs-CZ" sz="2400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r>
              <a:rPr lang="cs-CZ" sz="2400" b="1" dirty="0">
                <a:solidFill>
                  <a:schemeClr val="tx2"/>
                </a:solidFill>
                <a:cs typeface="Calibri" panose="020F0502020204030204" pitchFamily="34" charset="0"/>
              </a:rPr>
              <a:t>Na jeden formulář přihlášky se uvádějí obě školy</a:t>
            </a:r>
            <a:r>
              <a:rPr lang="cs-CZ" sz="2400" dirty="0">
                <a:solidFill>
                  <a:schemeClr val="tx2"/>
                </a:solidFill>
                <a:cs typeface="Calibri" panose="020F0502020204030204" pitchFamily="34" charset="0"/>
              </a:rPr>
              <a:t>, </a:t>
            </a:r>
            <a:r>
              <a:rPr lang="cs-CZ" sz="2400" b="1" dirty="0">
                <a:solidFill>
                  <a:schemeClr val="tx2"/>
                </a:solidFill>
                <a:cs typeface="Calibri" panose="020F0502020204030204" pitchFamily="34" charset="0"/>
              </a:rPr>
              <a:t>pořadím</a:t>
            </a:r>
            <a:r>
              <a:rPr lang="cs-CZ" sz="2400" dirty="0">
                <a:solidFill>
                  <a:schemeClr val="tx2"/>
                </a:solidFill>
                <a:cs typeface="Calibri" panose="020F0502020204030204" pitchFamily="34" charset="0"/>
              </a:rPr>
              <a:t> škol je </a:t>
            </a:r>
            <a:r>
              <a:rPr lang="cs-CZ" sz="2400" b="1" dirty="0">
                <a:solidFill>
                  <a:schemeClr val="tx2"/>
                </a:solidFill>
                <a:cs typeface="Calibri" panose="020F0502020204030204" pitchFamily="34" charset="0"/>
              </a:rPr>
              <a:t>určen termín konání jednotné zkoušky.</a:t>
            </a: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r>
              <a:rPr lang="cs-CZ" sz="2400" b="1" dirty="0">
                <a:solidFill>
                  <a:schemeClr val="tx2"/>
                </a:solidFill>
                <a:cs typeface="Calibri" panose="020F0502020204030204" pitchFamily="34" charset="0"/>
              </a:rPr>
              <a:t>Koná-li se školní přijímací zkouška, termín se uvede v přihlášce.</a:t>
            </a: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r>
              <a:rPr lang="cs-CZ" sz="2400" dirty="0">
                <a:solidFill>
                  <a:schemeClr val="tx2"/>
                </a:solidFill>
                <a:cs typeface="Calibri" panose="020F0502020204030204" pitchFamily="34" charset="0"/>
              </a:rPr>
              <a:t>Každou z přihlášek ke vzdělávání ve střední škole podává uchazeč </a:t>
            </a:r>
            <a:r>
              <a:rPr lang="cs-CZ" sz="2400" dirty="0" smtClean="0">
                <a:solidFill>
                  <a:schemeClr val="tx2"/>
                </a:solidFill>
                <a:cs typeface="Calibri" panose="020F0502020204030204" pitchFamily="34" charset="0"/>
              </a:rPr>
              <a:t>do </a:t>
            </a:r>
            <a:r>
              <a:rPr lang="cs-CZ" sz="2400" dirty="0">
                <a:solidFill>
                  <a:schemeClr val="tx2"/>
                </a:solidFill>
                <a:cs typeface="Calibri" panose="020F0502020204030204" pitchFamily="34" charset="0"/>
              </a:rPr>
              <a:t>zvolené </a:t>
            </a:r>
            <a:r>
              <a:rPr lang="cs-CZ" sz="2400" b="1" dirty="0">
                <a:solidFill>
                  <a:schemeClr val="tx2"/>
                </a:solidFill>
                <a:cs typeface="Calibri" panose="020F0502020204030204" pitchFamily="34" charset="0"/>
              </a:rPr>
              <a:t>střední školy.</a:t>
            </a: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r>
              <a:rPr lang="cs-CZ" sz="2400" b="1" dirty="0" smtClean="0">
                <a:solidFill>
                  <a:schemeClr val="tx2"/>
                </a:solidFill>
                <a:cs typeface="Calibri" panose="020F0502020204030204" pitchFamily="34" charset="0"/>
              </a:rPr>
              <a:t>za </a:t>
            </a:r>
            <a:r>
              <a:rPr lang="cs-CZ" sz="2400" b="1" dirty="0">
                <a:solidFill>
                  <a:schemeClr val="tx2"/>
                </a:solidFill>
                <a:cs typeface="Calibri" panose="020F0502020204030204" pitchFamily="34" charset="0"/>
              </a:rPr>
              <a:t>nezletilého uchazeče </a:t>
            </a:r>
            <a:r>
              <a:rPr lang="cs-CZ" sz="2400" dirty="0" smtClean="0">
                <a:solidFill>
                  <a:schemeClr val="tx2"/>
                </a:solidFill>
                <a:cs typeface="Calibri" panose="020F0502020204030204" pitchFamily="34" charset="0"/>
              </a:rPr>
              <a:t>podává přihlášku jeho </a:t>
            </a:r>
            <a:r>
              <a:rPr lang="cs-CZ" sz="2400" dirty="0">
                <a:solidFill>
                  <a:schemeClr val="tx2"/>
                </a:solidFill>
                <a:cs typeface="Calibri" panose="020F0502020204030204" pitchFamily="34" charset="0"/>
              </a:rPr>
              <a:t>zákonný zástupce </a:t>
            </a:r>
            <a:r>
              <a:rPr lang="cs-CZ" sz="2400" dirty="0" smtClean="0">
                <a:solidFill>
                  <a:schemeClr val="tx2"/>
                </a:solidFill>
                <a:cs typeface="Calibri" panose="020F0502020204030204" pitchFamily="34" charset="0"/>
              </a:rPr>
              <a:t>s písemným souhlasem nezletilého uchazeče, který je vyjádřený </a:t>
            </a:r>
            <a:r>
              <a:rPr lang="cs-CZ" sz="2400" b="1" dirty="0">
                <a:solidFill>
                  <a:schemeClr val="tx2"/>
                </a:solidFill>
                <a:cs typeface="Calibri" panose="020F0502020204030204" pitchFamily="34" charset="0"/>
              </a:rPr>
              <a:t>jeho podpisem na přihlášce.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605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72342"/>
            <a:ext cx="10515600" cy="5058458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cs-CZ" sz="2400" dirty="0">
                <a:solidFill>
                  <a:schemeClr val="tx2"/>
                </a:solidFill>
              </a:rPr>
              <a:t>Pokud uchazeč podává dvě přihlášky, uvede na každé přihlášce také údaj </a:t>
            </a:r>
            <a:r>
              <a:rPr lang="cs-CZ" sz="2400" b="1" dirty="0">
                <a:solidFill>
                  <a:schemeClr val="tx2"/>
                </a:solidFill>
              </a:rPr>
              <a:t>o škole a oboru vzdělání </a:t>
            </a:r>
            <a:r>
              <a:rPr lang="cs-CZ" sz="2400" dirty="0">
                <a:solidFill>
                  <a:schemeClr val="tx2"/>
                </a:solidFill>
              </a:rPr>
              <a:t>(popřípadě zaměření školního vzdělávacího programu), </a:t>
            </a:r>
            <a:r>
              <a:rPr lang="cs-CZ" sz="2400" b="1" dirty="0">
                <a:solidFill>
                  <a:schemeClr val="tx2"/>
                </a:solidFill>
              </a:rPr>
              <a:t>kam podává druhou přihlášku - v tomtéž pořadí.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cs-CZ" sz="2400" b="1" u="sng" dirty="0">
                <a:solidFill>
                  <a:schemeClr val="tx2"/>
                </a:solidFill>
                <a:cs typeface="Calibri" panose="020F0502020204030204" pitchFamily="34" charset="0"/>
              </a:rPr>
              <a:t>Pořadí obou uvedených škol v příslušném tiskopise je vždy shodné a nevyjadřuje preferenci té které školy. </a:t>
            </a:r>
            <a:endParaRPr lang="cs-CZ" sz="2400" dirty="0" smtClean="0">
              <a:solidFill>
                <a:schemeClr val="tx2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cs-CZ" sz="2400" dirty="0">
                <a:solidFill>
                  <a:schemeClr val="tx2"/>
                </a:solidFill>
              </a:rPr>
              <a:t>Pro </a:t>
            </a:r>
            <a:r>
              <a:rPr lang="cs-CZ" sz="2400" dirty="0">
                <a:solidFill>
                  <a:schemeClr val="tx2"/>
                </a:solidFill>
              </a:rPr>
              <a:t>první kolo přijímacího řízení je možné podat až 2 přihlášky na obory vzdělání </a:t>
            </a:r>
            <a:r>
              <a:rPr lang="cs-CZ" sz="2400" dirty="0" smtClean="0">
                <a:solidFill>
                  <a:schemeClr val="tx2"/>
                </a:solidFill>
              </a:rPr>
              <a:t>bez </a:t>
            </a:r>
            <a:r>
              <a:rPr lang="cs-CZ" sz="2400" dirty="0">
                <a:solidFill>
                  <a:schemeClr val="tx2"/>
                </a:solidFill>
              </a:rPr>
              <a:t>talentové zkoušky a až 2 přihlášky na obory vzdělání s talentovou zkouškou. </a:t>
            </a:r>
            <a:r>
              <a:rPr lang="cs-CZ" sz="2400" dirty="0">
                <a:solidFill>
                  <a:schemeClr val="tx2"/>
                </a:solidFill>
              </a:rPr>
              <a:t>Může tak v prvním kole podat dohromady až 4 přihlášky (JPZ však přesto může konat maximálně dvakrát).</a:t>
            </a:r>
            <a:r>
              <a:rPr lang="cs-CZ" sz="2400" b="1" dirty="0">
                <a:solidFill>
                  <a:schemeClr val="tx2"/>
                </a:solidFill>
              </a:rPr>
              <a:t> </a:t>
            </a:r>
          </a:p>
          <a:p>
            <a:pPr algn="just">
              <a:spcAft>
                <a:spcPts val="600"/>
              </a:spcAft>
            </a:pPr>
            <a:r>
              <a:rPr lang="cs-CZ" sz="2400" b="1" dirty="0">
                <a:solidFill>
                  <a:srgbClr val="FF0000"/>
                </a:solidFill>
              </a:rPr>
              <a:t>V dalších kolech přijímacího řízení není počet přihlášek, které může uchazeč podat, omezen</a:t>
            </a:r>
            <a:r>
              <a:rPr lang="cs-CZ" sz="2400" dirty="0">
                <a:solidFill>
                  <a:srgbClr val="FF0000"/>
                </a:solidFill>
              </a:rPr>
              <a:t>. </a:t>
            </a:r>
          </a:p>
          <a:p>
            <a:pPr algn="just">
              <a:spcAft>
                <a:spcPts val="600"/>
              </a:spcAft>
            </a:pPr>
            <a:r>
              <a:rPr lang="cs-CZ" sz="2400" b="1" dirty="0">
                <a:solidFill>
                  <a:srgbClr val="FF0000"/>
                </a:solidFill>
              </a:rPr>
              <a:t>Pokud se uchazeč hlásí do dvou oborů vzdělání na jedné škole, musí přesto podat dva tiskopisy přihlášky</a:t>
            </a:r>
            <a:r>
              <a:rPr lang="cs-CZ" sz="1200" dirty="0">
                <a:solidFill>
                  <a:srgbClr val="111111"/>
                </a:solidFill>
                <a:latin typeface="Roboto" panose="02000000000000000000" pitchFamily="2" charset="0"/>
              </a:rPr>
              <a:t>.</a:t>
            </a:r>
            <a:endParaRPr lang="cs-CZ" sz="18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97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05345"/>
            <a:ext cx="10515600" cy="492545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1. Denní forma vzdělávání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2400" b="1" dirty="0">
                <a:solidFill>
                  <a:srgbClr val="FF66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růžovým podtiskem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  Je určena pro přihlašování uchazečů do denní formy vzdělávání ve dvouletých a tříletých oborech vzdělání 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výučním listem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ve čtyřletých oborech vzdělání 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maturitní zkouškou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(dále jen MZ) a v šestiletých a osmiletých oborech vzdělání gymnázií s MZ v případech, kdy u nich 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není rámcovým vzdělávacím programem stanovena talentová zkouška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Používá se i pro přihlašování do vyššího ročníku než prvního v denní formě vzdělávání u výše uvedených oborů vzdělání i ke zkrácenému studiu.</a:t>
            </a:r>
            <a:endParaRPr lang="cs-CZ" sz="24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144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63782"/>
            <a:ext cx="10515600" cy="496701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2. Obory vzdělání s talentovou zkouškou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2400" b="1" dirty="0">
                <a:solidFill>
                  <a:srgbClr val="6699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modrým podtiskem</a:t>
            </a:r>
            <a: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  </a:t>
            </a:r>
            <a:br>
              <a:rPr lang="cs-CZ" sz="2400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Slouží pro přihlašování uchazečů na všechny formy vzdělávání v oborech vzdělání středních škol s výučním listem, v oborech vzdělání středních škol s MZ i v oborech vzdělání konzervatoří, 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kde je rámcovým vzdělávacím programem předepsána povinná talentová zkouška.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Používá se i pro přihlašování do vyššího ročníku než prvního na výše uvedené obory vzdělání i ke zkrácenému studiu</a:t>
            </a:r>
            <a:r>
              <a:rPr lang="cs-CZ" sz="2400" dirty="0" smtClean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cs-CZ" sz="2400" i="1" dirty="0">
              <a:solidFill>
                <a:schemeClr val="tx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60000"/>
              </a:lnSpc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="" xmlns:ahyp="http://schemas.microsoft.com/office/drawing/2018/hyperlinkcolor" xmlns:lc="http://schemas.openxmlformats.org/drawingml/2006/lockedCanvas" val="tx"/>
                    </a:ext>
                  </a:extLst>
                </a:hlinkClick>
              </a:rPr>
              <a:t>3. Nástavbové studium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cs-CZ" sz="2400" b="1" dirty="0">
                <a:solidFill>
                  <a:srgbClr val="6633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hnědým podtiskem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Je určena pro přihlašování uchazečů na všechny formy vzdělávání v 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oborech nástavbového studia.</a:t>
            </a:r>
          </a:p>
          <a:p>
            <a:pPr marL="0" indent="0">
              <a:lnSpc>
                <a:spcPct val="160000"/>
              </a:lnSpc>
              <a:spcAft>
                <a:spcPts val="1200"/>
              </a:spcAft>
              <a:buNone/>
            </a:pP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4. Ostatní formy vzdělávání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2400" dirty="0">
                <a:solidFill>
                  <a:srgbClr val="00B05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zeleným podtiskem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 </a:t>
            </a:r>
            <a:r>
              <a:rPr lang="cs-CZ" sz="24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2400" dirty="0">
                <a:solidFill>
                  <a:srgbClr val="11111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Slouží 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 přihlašování k večerní, dálkové, distanční a kombinované formě vzdělávání, 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kdy u nich </a:t>
            </a:r>
            <a:r>
              <a:rPr lang="cs-CZ" sz="24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není rámcovým vzdělávacím programem stanovena talentová zkouška.</a:t>
            </a:r>
            <a:r>
              <a:rPr lang="cs-CZ" sz="2400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24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cs-CZ" sz="2400" i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297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PŘIJÍMACÍ ŘÍZENÍ 2023</a:t>
            </a: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endParaRPr lang="cs-CZ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Uchazeči se speciálními vzdělávacími potřebami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851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</a:rPr>
              <a:t>Uchazeči </a:t>
            </a:r>
            <a:r>
              <a:rPr lang="cs-CZ" sz="3200" b="1" dirty="0">
                <a:solidFill>
                  <a:schemeClr val="tx2"/>
                </a:solidFill>
              </a:rPr>
              <a:t>se speciálními vzdělávacími </a:t>
            </a:r>
            <a:r>
              <a:rPr lang="cs-CZ" sz="3200" b="1" dirty="0" smtClean="0">
                <a:solidFill>
                  <a:schemeClr val="tx2"/>
                </a:solidFill>
              </a:rPr>
              <a:t>potřebami</a:t>
            </a:r>
            <a:endParaRPr lang="cs-CZ" sz="32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cs-CZ" sz="2400" dirty="0">
                <a:solidFill>
                  <a:schemeClr val="tx2"/>
                </a:solidFill>
              </a:rPr>
              <a:t>V souladu s ustanovením § 16 odst. 1 a </a:t>
            </a:r>
            <a:r>
              <a:rPr lang="cs-CZ" sz="2400" dirty="0" smtClean="0">
                <a:solidFill>
                  <a:schemeClr val="tx2"/>
                </a:solidFill>
              </a:rPr>
              <a:t>odst. 2 </a:t>
            </a:r>
            <a:r>
              <a:rPr lang="cs-CZ" sz="2400" dirty="0">
                <a:solidFill>
                  <a:schemeClr val="tx2"/>
                </a:solidFill>
              </a:rPr>
              <a:t>písm. </a:t>
            </a:r>
            <a:r>
              <a:rPr lang="cs-CZ" sz="2400" dirty="0" smtClean="0">
                <a:solidFill>
                  <a:schemeClr val="tx2"/>
                </a:solidFill>
              </a:rPr>
              <a:t>c) </a:t>
            </a:r>
            <a:r>
              <a:rPr lang="cs-CZ" sz="2400" dirty="0">
                <a:solidFill>
                  <a:schemeClr val="tx2"/>
                </a:solidFill>
              </a:rPr>
              <a:t>školského zákona </a:t>
            </a:r>
            <a:r>
              <a:rPr lang="cs-CZ" sz="2400" b="1" dirty="0">
                <a:solidFill>
                  <a:schemeClr val="tx2"/>
                </a:solidFill>
              </a:rPr>
              <a:t>mají </a:t>
            </a:r>
            <a:r>
              <a:rPr lang="cs-CZ" sz="2400" b="1" dirty="0" smtClean="0">
                <a:solidFill>
                  <a:schemeClr val="tx2"/>
                </a:solidFill>
              </a:rPr>
              <a:t>nárok </a:t>
            </a:r>
            <a:r>
              <a:rPr lang="cs-CZ" sz="2400" b="1" dirty="0">
                <a:solidFill>
                  <a:schemeClr val="tx2"/>
                </a:solidFill>
              </a:rPr>
              <a:t>na úpravu podmínek přijímacího řízení </a:t>
            </a:r>
            <a:r>
              <a:rPr lang="cs-CZ" sz="2400" b="1" dirty="0" smtClean="0">
                <a:solidFill>
                  <a:schemeClr val="tx2"/>
                </a:solidFill>
              </a:rPr>
              <a:t>uchazeči se speciálními vzdělávacími potřebami</a:t>
            </a:r>
            <a:r>
              <a:rPr lang="cs-CZ" sz="2400" dirty="0" smtClean="0">
                <a:solidFill>
                  <a:schemeClr val="tx2"/>
                </a:solidFill>
              </a:rPr>
              <a:t>, </a:t>
            </a:r>
            <a:r>
              <a:rPr lang="cs-CZ" sz="2400" dirty="0">
                <a:solidFill>
                  <a:schemeClr val="tx2"/>
                </a:solidFill>
              </a:rPr>
              <a:t>tj. osoby, které k naplnění svých vzdělávacích možností nebo k uplatnění nebo užívání svých práv na rovnoprávném základě s ostatními potřebují poskytnutí </a:t>
            </a:r>
            <a:r>
              <a:rPr lang="cs-CZ" sz="2400" b="1" dirty="0">
                <a:solidFill>
                  <a:schemeClr val="tx2"/>
                </a:solidFill>
              </a:rPr>
              <a:t>podpůrných opatření</a:t>
            </a:r>
            <a:r>
              <a:rPr lang="cs-CZ" sz="2400" dirty="0">
                <a:solidFill>
                  <a:schemeClr val="tx2"/>
                </a:solidFill>
              </a:rPr>
              <a:t>. Podpůrnými opatřeními se rozumí nezbytné úpravy přijímacího řízení odpovídající zdravotnímu stavu, kulturnímu prostředí nebo jiným životním podmínkám uchazeče.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746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</a:pPr>
            <a:r>
              <a:rPr lang="cs-CZ" sz="2400" b="1" u="sng" dirty="0">
                <a:solidFill>
                  <a:schemeClr val="tx2"/>
                </a:solidFill>
              </a:rPr>
              <a:t>Informace pro přijímání na střední školy a konzervatoře</a:t>
            </a:r>
            <a:br>
              <a:rPr lang="cs-CZ" sz="2400" b="1" u="sng" dirty="0">
                <a:solidFill>
                  <a:schemeClr val="tx2"/>
                </a:solidFill>
              </a:rPr>
            </a:br>
            <a:r>
              <a:rPr lang="cs-CZ" sz="2400" b="1" u="sng" dirty="0">
                <a:solidFill>
                  <a:schemeClr val="tx2"/>
                </a:solidFill>
              </a:rPr>
              <a:t>ve školním roce 2022/2023</a:t>
            </a:r>
            <a:br>
              <a:rPr lang="cs-CZ" sz="2400" b="1" u="sng" dirty="0">
                <a:solidFill>
                  <a:schemeClr val="tx2"/>
                </a:solidFill>
              </a:rPr>
            </a:br>
            <a:endParaRPr lang="cs-CZ" sz="24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cs-CZ" b="1" dirty="0">
                <a:solidFill>
                  <a:schemeClr val="tx2"/>
                </a:solidFill>
              </a:rPr>
              <a:t>Nejde o závazný dokument, ale o pomůcku, která má především výchovným poradcům a ostatním pedagogickým pracovníkům škol usnadnit orientaci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cs-CZ" b="1" dirty="0">
                <a:solidFill>
                  <a:schemeClr val="tx2"/>
                </a:solidFill>
              </a:rPr>
              <a:t>v organizaci přijímacího řízení.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555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38844"/>
            <a:ext cx="10515600" cy="4991956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cs-CZ" sz="3300" dirty="0">
                <a:solidFill>
                  <a:schemeClr val="tx2"/>
                </a:solidFill>
              </a:rPr>
              <a:t>Mezi uchazeče se speciálními vzdělávacími potřebami (SVP) se řadí především </a:t>
            </a:r>
            <a:r>
              <a:rPr lang="cs-CZ" sz="3300" b="1" dirty="0">
                <a:solidFill>
                  <a:schemeClr val="tx2"/>
                </a:solidFill>
              </a:rPr>
              <a:t>uchazeči se zdravotním postižením nebo znevýhodněním, s poruchami učení nebo chování, chronicky nemocní uchazeči s cílenou medikací ovlivňující jejich schopnosti, uchazeči s poruchami autistického spektra </a:t>
            </a:r>
            <a:r>
              <a:rPr lang="cs-CZ" sz="3300" dirty="0">
                <a:solidFill>
                  <a:schemeClr val="tx2"/>
                </a:solidFill>
              </a:rPr>
              <a:t>atp.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cs-CZ" sz="3300" dirty="0">
              <a:solidFill>
                <a:schemeClr val="tx2"/>
              </a:solidFill>
            </a:endParaRPr>
          </a:p>
          <a:p>
            <a:pPr algn="just">
              <a:lnSpc>
                <a:spcPct val="170000"/>
              </a:lnSpc>
            </a:pPr>
            <a:r>
              <a:rPr lang="cs-CZ" sz="3300" dirty="0">
                <a:solidFill>
                  <a:schemeClr val="tx2"/>
                </a:solidFill>
              </a:rPr>
              <a:t>Uchazeč má </a:t>
            </a:r>
            <a:r>
              <a:rPr lang="cs-CZ" sz="3300" b="1" dirty="0">
                <a:solidFill>
                  <a:schemeClr val="tx2"/>
                </a:solidFill>
              </a:rPr>
              <a:t>nárok na úpravu podmínek </a:t>
            </a:r>
            <a:r>
              <a:rPr lang="cs-CZ" sz="3300" dirty="0">
                <a:solidFill>
                  <a:schemeClr val="tx2"/>
                </a:solidFill>
              </a:rPr>
              <a:t>přijímacího řízení, pokud k přihlášce na SŠ </a:t>
            </a:r>
            <a:r>
              <a:rPr lang="cs-CZ" sz="3300" b="1" dirty="0">
                <a:solidFill>
                  <a:schemeClr val="tx2"/>
                </a:solidFill>
              </a:rPr>
              <a:t>doloží doporučení školského poradenského zařízení (dále jen ŠPZ).</a:t>
            </a:r>
            <a:r>
              <a:rPr lang="cs-CZ" sz="3300" dirty="0">
                <a:solidFill>
                  <a:schemeClr val="tx2"/>
                </a:solidFill>
              </a:rPr>
              <a:t> Mezi úpravy podmínek přijímacího řízení patří např. navýšení časového limitu pro konání přijímací zkoušky, využití kompenzačních pomůcek, úpravy učebny a zkušební dokumentace, využití služeb podporující osoby či možnost alternativního zápisu odpovědí. 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951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63287"/>
            <a:ext cx="10515600" cy="4767513"/>
          </a:xfrm>
        </p:spPr>
        <p:txBody>
          <a:bodyPr>
            <a:normAutofit fontScale="77500" lnSpcReduction="20000"/>
          </a:bodyPr>
          <a:lstStyle/>
          <a:p>
            <a:pPr marL="342900" lvl="0" indent="-3429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cs-CZ" b="1" kern="0" dirty="0">
                <a:solidFill>
                  <a:schemeClr val="tx2"/>
                </a:solidFill>
                <a:latin typeface="Arial"/>
              </a:rPr>
              <a:t>Konkrétní úpravy jsou stanoveny v doporučení ŠPZ</a:t>
            </a:r>
            <a:r>
              <a:rPr lang="cs-CZ" kern="0" dirty="0">
                <a:solidFill>
                  <a:schemeClr val="tx2"/>
                </a:solidFill>
                <a:latin typeface="Arial"/>
              </a:rPr>
              <a:t>. </a:t>
            </a:r>
            <a:endParaRPr lang="cs-CZ" kern="0" dirty="0" smtClean="0">
              <a:solidFill>
                <a:schemeClr val="tx2"/>
              </a:solidFill>
              <a:latin typeface="Arial"/>
            </a:endParaRPr>
          </a:p>
          <a:p>
            <a:pPr marL="342900" lvl="0" indent="-342900" eaLnBrk="0" fontAlgn="base" hangingPunct="0">
              <a:lnSpc>
                <a:spcPct val="16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cs-CZ" dirty="0" smtClean="0">
                <a:solidFill>
                  <a:schemeClr val="tx2"/>
                </a:solidFill>
              </a:rPr>
              <a:t>ŠPZ </a:t>
            </a:r>
            <a:r>
              <a:rPr lang="cs-CZ" dirty="0">
                <a:solidFill>
                  <a:schemeClr val="tx2"/>
                </a:solidFill>
              </a:rPr>
              <a:t>v doporučení stanoví dobu, po kterou je vydané doporučení platné, tato doba zpravidla nepřesáhne dva roky (§ 15 odst. 3 vyhlášky č. 27/2016 Sb.). </a:t>
            </a:r>
            <a:r>
              <a:rPr lang="cs-CZ" b="1" dirty="0">
                <a:solidFill>
                  <a:schemeClr val="tx2"/>
                </a:solidFill>
              </a:rPr>
              <a:t>Doporučení ŠPZ </a:t>
            </a:r>
            <a:r>
              <a:rPr lang="cs-CZ" dirty="0">
                <a:solidFill>
                  <a:schemeClr val="tx2"/>
                </a:solidFill>
              </a:rPr>
              <a:t>se v souladu s § 13 odst. 3 vyhlášky č. 353/2016 Sb. </a:t>
            </a:r>
            <a:r>
              <a:rPr lang="cs-CZ" b="1" dirty="0">
                <a:solidFill>
                  <a:schemeClr val="tx2"/>
                </a:solidFill>
              </a:rPr>
              <a:t>vydává ve dvou vyhotoveních</a:t>
            </a:r>
            <a:r>
              <a:rPr lang="cs-CZ" dirty="0">
                <a:solidFill>
                  <a:schemeClr val="tx2"/>
                </a:solidFill>
              </a:rPr>
              <a:t>, z </a:t>
            </a:r>
            <a:r>
              <a:rPr lang="cs-CZ" b="1" dirty="0">
                <a:solidFill>
                  <a:schemeClr val="tx2"/>
                </a:solidFill>
              </a:rPr>
              <a:t>nichž každé je přiloženo k jedné přihlášce ke střednímu vzdělávání ve formě originálu. V případě potřeby dalších originálů požádá uchazeč, resp. jeho zákonný zástupce o dotisk </a:t>
            </a:r>
            <a:r>
              <a:rPr lang="cs-CZ" dirty="0">
                <a:solidFill>
                  <a:schemeClr val="tx2"/>
                </a:solidFill>
              </a:rPr>
              <a:t>dalších originálů pracovníka ŠPZ, případně si pořídí úředně ověřené kopie doporučení. </a:t>
            </a:r>
            <a:endParaRPr lang="cs-CZ" kern="0" dirty="0">
              <a:solidFill>
                <a:schemeClr val="tx2"/>
              </a:solidFill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643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60000"/>
              </a:lnSpc>
            </a:pPr>
            <a:r>
              <a:rPr lang="cs-CZ" sz="3800" kern="0" dirty="0">
                <a:solidFill>
                  <a:schemeClr val="tx2"/>
                </a:solidFill>
                <a:latin typeface="Arial"/>
              </a:rPr>
              <a:t>Ve výjimečném případě </a:t>
            </a:r>
            <a:r>
              <a:rPr lang="cs-CZ" sz="3800" b="1" kern="0" dirty="0">
                <a:solidFill>
                  <a:schemeClr val="tx2"/>
                </a:solidFill>
                <a:latin typeface="Arial"/>
              </a:rPr>
              <a:t>náhlých nepředvídatelných zdravotních komplikací</a:t>
            </a:r>
            <a:r>
              <a:rPr lang="cs-CZ" sz="3800" kern="0" dirty="0">
                <a:solidFill>
                  <a:schemeClr val="tx2"/>
                </a:solidFill>
                <a:latin typeface="Arial"/>
              </a:rPr>
              <a:t> (např. akutní úraz ruky), které lze řešit poskytnutím </a:t>
            </a:r>
            <a:r>
              <a:rPr lang="cs-CZ" sz="3800" b="1" kern="0" dirty="0">
                <a:solidFill>
                  <a:schemeClr val="tx2"/>
                </a:solidFill>
                <a:latin typeface="Arial"/>
              </a:rPr>
              <a:t>kompenzačních pomůcek </a:t>
            </a:r>
            <a:r>
              <a:rPr lang="cs-CZ" sz="3800" kern="0" dirty="0">
                <a:solidFill>
                  <a:schemeClr val="tx2"/>
                </a:solidFill>
                <a:latin typeface="Arial"/>
              </a:rPr>
              <a:t>(využití počítače, s tím související navýšení času) </a:t>
            </a:r>
            <a:r>
              <a:rPr lang="cs-CZ" sz="3800" b="1" kern="0" dirty="0">
                <a:solidFill>
                  <a:schemeClr val="tx2"/>
                </a:solidFill>
                <a:latin typeface="Arial"/>
              </a:rPr>
              <a:t>a konání zkoušky v náhradním termínu by situaci uchazeče neřešilo</a:t>
            </a:r>
            <a:r>
              <a:rPr lang="cs-CZ" sz="3800" kern="0" dirty="0">
                <a:solidFill>
                  <a:schemeClr val="tx2"/>
                </a:solidFill>
                <a:latin typeface="Arial"/>
              </a:rPr>
              <a:t>, může ředitel střední školy rozhodnout o uzpůsobení podmínek přijímacího řízení </a:t>
            </a:r>
            <a:r>
              <a:rPr lang="cs-CZ" sz="3800" b="1" kern="0" dirty="0">
                <a:solidFill>
                  <a:schemeClr val="tx2"/>
                </a:solidFill>
                <a:latin typeface="Arial"/>
              </a:rPr>
              <a:t>i bez doporučení ŠPZ</a:t>
            </a:r>
            <a:r>
              <a:rPr lang="cs-CZ" sz="3800" kern="0" dirty="0">
                <a:solidFill>
                  <a:schemeClr val="tx2"/>
                </a:solidFill>
                <a:latin typeface="Arial"/>
              </a:rPr>
              <a:t>. V tomto případě nejde o uchazeče se speciálními vzdělávacími potřebami, a tedy uchazeč není zařazen do kategorie uzpůsobení dle druhu znevýhodnění, ale uplatňuje se zde </a:t>
            </a:r>
            <a:r>
              <a:rPr lang="cs-CZ" sz="3800" b="1" kern="0" dirty="0">
                <a:solidFill>
                  <a:schemeClr val="tx2"/>
                </a:solidFill>
                <a:latin typeface="Arial"/>
              </a:rPr>
              <a:t>princip poskytnutí rovných podmínek na rovnoprávném základě s ostatními.</a:t>
            </a:r>
            <a:r>
              <a:rPr lang="cs-CZ" sz="3800" kern="0" dirty="0">
                <a:solidFill>
                  <a:schemeClr val="tx2"/>
                </a:solidFill>
                <a:latin typeface="Arial"/>
              </a:rPr>
              <a:t> O takovém uzpůsobení se provede písemný záznam.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291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45920"/>
            <a:ext cx="10515600" cy="44848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cs-CZ" sz="2600" dirty="0">
                <a:solidFill>
                  <a:schemeClr val="tx2"/>
                </a:solidFill>
              </a:rPr>
              <a:t>Nezapomenout si dostatečně brzy zjistit, </a:t>
            </a:r>
            <a:r>
              <a:rPr lang="cs-CZ" sz="2600" b="1" dirty="0">
                <a:solidFill>
                  <a:schemeClr val="tx2"/>
                </a:solidFill>
              </a:rPr>
              <a:t>jaké dokumenty </a:t>
            </a:r>
            <a:r>
              <a:rPr lang="cs-CZ" sz="2600" b="1" dirty="0" smtClean="0">
                <a:solidFill>
                  <a:schemeClr val="tx2"/>
                </a:solidFill>
              </a:rPr>
              <a:t>je nezbytné k </a:t>
            </a:r>
            <a:r>
              <a:rPr lang="cs-CZ" sz="2600" b="1" dirty="0">
                <a:solidFill>
                  <a:schemeClr val="tx2"/>
                </a:solidFill>
              </a:rPr>
              <a:t>přihlášce přiložit</a:t>
            </a:r>
            <a:r>
              <a:rPr lang="cs-CZ" sz="2600" dirty="0">
                <a:solidFill>
                  <a:schemeClr val="tx2"/>
                </a:solidFill>
              </a:rPr>
              <a:t> </a:t>
            </a:r>
            <a:r>
              <a:rPr lang="cs-CZ" sz="2600" dirty="0" smtClean="0">
                <a:solidFill>
                  <a:schemeClr val="tx2"/>
                </a:solidFill>
              </a:rPr>
              <a:t>nebo </a:t>
            </a:r>
            <a:r>
              <a:rPr lang="cs-CZ" sz="2600" dirty="0">
                <a:solidFill>
                  <a:schemeClr val="tx2"/>
                </a:solidFill>
              </a:rPr>
              <a:t>které jsou nezbytné, pokud žádáte o uzpůsobení podmínek přijímacího řízení (v případě, že je uchazeč se SVP). </a:t>
            </a:r>
          </a:p>
          <a:p>
            <a:pPr algn="just">
              <a:lnSpc>
                <a:spcPct val="150000"/>
              </a:lnSpc>
            </a:pPr>
            <a:r>
              <a:rPr lang="cs-CZ" sz="2600" dirty="0">
                <a:solidFill>
                  <a:schemeClr val="tx2"/>
                </a:solidFill>
              </a:rPr>
              <a:t>Zejména </a:t>
            </a:r>
            <a:r>
              <a:rPr lang="cs-CZ" sz="2600" b="1" dirty="0">
                <a:solidFill>
                  <a:schemeClr val="tx2"/>
                </a:solidFill>
              </a:rPr>
              <a:t>doporučení školského poradenského zařízení</a:t>
            </a:r>
            <a:r>
              <a:rPr lang="cs-CZ" sz="2600" dirty="0">
                <a:solidFill>
                  <a:schemeClr val="tx2"/>
                </a:solidFill>
              </a:rPr>
              <a:t> nebo </a:t>
            </a:r>
            <a:r>
              <a:rPr lang="cs-CZ" sz="2600" b="1" dirty="0">
                <a:solidFill>
                  <a:schemeClr val="tx2"/>
                </a:solidFill>
              </a:rPr>
              <a:t>lékařský posudek</a:t>
            </a:r>
            <a:r>
              <a:rPr lang="cs-CZ" sz="2600" dirty="0">
                <a:solidFill>
                  <a:schemeClr val="tx2"/>
                </a:solidFill>
              </a:rPr>
              <a:t> o zdravotní způsobilosti není vždy možné získat narychlo na poslední chvíli.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926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PŘIJÍMACÍ ŘÍZENÍ 2023</a:t>
            </a: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endParaRPr lang="cs-CZ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Náležitosti přihlášky na střední </a:t>
            </a:r>
            <a:r>
              <a:rPr lang="cs-CZ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školu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cs-CZ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cs-CZ" sz="2000" dirty="0">
                <a:solidFill>
                  <a:schemeClr val="tx2"/>
                </a:solidFill>
              </a:rPr>
              <a:t>Náležitosti přihlášky ke vzdělávání stanovuje § 1 vyhlášky č. 353/2016 Sb., o přijímacím řízení ve středních školách, ve znění pozdějších předpisů</a:t>
            </a:r>
            <a:endParaRPr lang="cs-CZ" sz="2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632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Náležitosti </a:t>
            </a:r>
            <a:r>
              <a:rPr lang="cs-CZ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přihlášky na střední </a:t>
            </a:r>
            <a:r>
              <a:rPr lang="cs-CZ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školu</a:t>
            </a:r>
            <a:endParaRPr lang="cs-CZ" sz="32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cs-CZ" sz="5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Klasifikace </a:t>
            </a:r>
            <a:r>
              <a:rPr lang="cs-CZ" sz="5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potvrzení dalších schopností, vědomostí a zájmů uchazeče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5000" dirty="0">
                <a:solidFill>
                  <a:schemeClr val="tx2"/>
                </a:solidFill>
              </a:rPr>
              <a:t>Uchazeč může výsledky získané v předchozím vzdělávání doložit dvěma způsoby:</a:t>
            </a:r>
          </a:p>
          <a:p>
            <a:pPr>
              <a:lnSpc>
                <a:spcPct val="120000"/>
              </a:lnSpc>
              <a:buFont typeface="+mj-lt"/>
              <a:buAutoNum type="arabicPeriod"/>
            </a:pPr>
            <a:r>
              <a:rPr lang="cs-CZ" sz="5000" dirty="0">
                <a:solidFill>
                  <a:schemeClr val="tx2"/>
                </a:solidFill>
              </a:rPr>
              <a:t>základní škola potvrdí uchazeči </a:t>
            </a:r>
            <a:r>
              <a:rPr lang="cs-CZ" sz="5000" b="1" dirty="0">
                <a:solidFill>
                  <a:schemeClr val="tx2"/>
                </a:solidFill>
              </a:rPr>
              <a:t>opis klasifikace</a:t>
            </a:r>
            <a:r>
              <a:rPr lang="cs-CZ" sz="5000" dirty="0">
                <a:solidFill>
                  <a:schemeClr val="tx2"/>
                </a:solidFill>
              </a:rPr>
              <a:t> na zadní straně přihlášky;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5000" i="1" dirty="0">
                <a:solidFill>
                  <a:schemeClr val="tx2"/>
                </a:solidFill>
              </a:rPr>
              <a:t>potvrzuje-li základní škola uchazeči opis klasifikace, stvrzuje správnost razítkem. Dle výkladu MŠMT je pro tento účel nutné využít klasické hranaté razítko, stvrzení opisu úředním (tj. kulatým) razítkem není možné. 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5000" dirty="0">
                <a:solidFill>
                  <a:schemeClr val="tx2"/>
                </a:solidFill>
              </a:rPr>
              <a:t>2. uchazeč doloží jako přílohu přihlášky doklad nebo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5000" dirty="0">
                <a:solidFill>
                  <a:schemeClr val="tx2"/>
                </a:solidFill>
              </a:rPr>
              <a:t>    ověřenou kopii dokladu o vzdělání    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5000" dirty="0">
                <a:solidFill>
                  <a:schemeClr val="tx2"/>
                </a:solidFill>
              </a:rPr>
              <a:t>   (</a:t>
            </a:r>
            <a:r>
              <a:rPr lang="cs-CZ" sz="5000" b="1" dirty="0">
                <a:solidFill>
                  <a:schemeClr val="tx2"/>
                </a:solidFill>
              </a:rPr>
              <a:t>vysvědčení</a:t>
            </a:r>
            <a:r>
              <a:rPr lang="cs-CZ" sz="5000" dirty="0">
                <a:solidFill>
                  <a:schemeClr val="tx2"/>
                </a:solidFill>
              </a:rPr>
              <a:t> nebo </a:t>
            </a:r>
            <a:r>
              <a:rPr lang="cs-CZ" sz="5000" b="1" dirty="0">
                <a:solidFill>
                  <a:schemeClr val="tx2"/>
                </a:solidFill>
              </a:rPr>
              <a:t>výpis z vysvědčení</a:t>
            </a:r>
            <a:r>
              <a:rPr lang="cs-CZ" sz="5000" dirty="0">
                <a:solidFill>
                  <a:schemeClr val="tx2"/>
                </a:solidFill>
              </a:rPr>
              <a:t>).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561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55716"/>
            <a:ext cx="10515600" cy="507508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cs-CZ" sz="32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Klasifikace </a:t>
            </a:r>
            <a:r>
              <a:rPr lang="cs-CZ" sz="32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potvrzení dalších schopností, vědomostí a zájmů uchazeče</a:t>
            </a:r>
          </a:p>
          <a:p>
            <a:pPr marL="0" indent="0" algn="just">
              <a:lnSpc>
                <a:spcPct val="140000"/>
              </a:lnSpc>
              <a:buNone/>
            </a:pPr>
            <a:r>
              <a:rPr lang="cs-CZ" sz="3200" dirty="0">
                <a:solidFill>
                  <a:schemeClr val="tx2"/>
                </a:solidFill>
              </a:rPr>
              <a:t>Uchazeč dokládá </a:t>
            </a:r>
            <a:r>
              <a:rPr lang="cs-CZ" sz="3200" b="1" dirty="0">
                <a:solidFill>
                  <a:schemeClr val="tx2"/>
                </a:solidFill>
              </a:rPr>
              <a:t>výsledky za poslední dva ročníky</a:t>
            </a:r>
            <a:r>
              <a:rPr lang="cs-CZ" sz="3200" dirty="0">
                <a:solidFill>
                  <a:schemeClr val="tx2"/>
                </a:solidFill>
              </a:rPr>
              <a:t>, tj</a:t>
            </a:r>
            <a:r>
              <a:rPr lang="cs-CZ" sz="3200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lnSpc>
                <a:spcPct val="140000"/>
              </a:lnSpc>
              <a:buNone/>
            </a:pPr>
            <a:r>
              <a:rPr lang="cs-CZ" sz="3200" dirty="0" smtClean="0">
                <a:solidFill>
                  <a:schemeClr val="tx2"/>
                </a:solidFill>
              </a:rPr>
              <a:t>-  uchazeči </a:t>
            </a:r>
            <a:r>
              <a:rPr lang="cs-CZ" sz="3200" dirty="0">
                <a:solidFill>
                  <a:schemeClr val="tx2"/>
                </a:solidFill>
              </a:rPr>
              <a:t>o </a:t>
            </a:r>
            <a:r>
              <a:rPr lang="cs-CZ" sz="3200" u="sng" dirty="0">
                <a:solidFill>
                  <a:schemeClr val="tx2"/>
                </a:solidFill>
              </a:rPr>
              <a:t>4leté studium </a:t>
            </a:r>
            <a:r>
              <a:rPr lang="cs-CZ" sz="3200" dirty="0">
                <a:solidFill>
                  <a:schemeClr val="tx2"/>
                </a:solidFill>
              </a:rPr>
              <a:t>dokládají výsledky z 8. a </a:t>
            </a:r>
            <a:r>
              <a:rPr lang="cs-CZ" sz="3200" dirty="0" smtClean="0">
                <a:solidFill>
                  <a:schemeClr val="tx2"/>
                </a:solidFill>
              </a:rPr>
              <a:t>9. třídy</a:t>
            </a:r>
            <a:r>
              <a:rPr lang="cs-CZ" sz="3200" dirty="0">
                <a:solidFill>
                  <a:schemeClr val="tx2"/>
                </a:solidFill>
              </a:rPr>
              <a:t>, </a:t>
            </a:r>
          </a:p>
          <a:p>
            <a:pPr algn="just">
              <a:lnSpc>
                <a:spcPct val="140000"/>
              </a:lnSpc>
              <a:buFontTx/>
              <a:buChar char="-"/>
            </a:pPr>
            <a:r>
              <a:rPr lang="cs-CZ" sz="3200" dirty="0">
                <a:solidFill>
                  <a:schemeClr val="tx2"/>
                </a:solidFill>
              </a:rPr>
              <a:t>uchazeči o </a:t>
            </a:r>
            <a:r>
              <a:rPr lang="cs-CZ" sz="3200" u="sng" dirty="0">
                <a:solidFill>
                  <a:schemeClr val="tx2"/>
                </a:solidFill>
              </a:rPr>
              <a:t>6leté gymnázium </a:t>
            </a:r>
            <a:r>
              <a:rPr lang="cs-CZ" sz="3200" dirty="0">
                <a:solidFill>
                  <a:schemeClr val="tx2"/>
                </a:solidFill>
              </a:rPr>
              <a:t>dokládají výsledky z 6. a 7. třídy,</a:t>
            </a:r>
          </a:p>
          <a:p>
            <a:pPr algn="just">
              <a:lnSpc>
                <a:spcPct val="140000"/>
              </a:lnSpc>
              <a:buFontTx/>
              <a:buChar char="-"/>
            </a:pPr>
            <a:r>
              <a:rPr lang="cs-CZ" sz="3200" dirty="0">
                <a:solidFill>
                  <a:schemeClr val="tx2"/>
                </a:solidFill>
              </a:rPr>
              <a:t>uchazeči o </a:t>
            </a:r>
            <a:r>
              <a:rPr lang="cs-CZ" sz="3200" u="sng" dirty="0">
                <a:solidFill>
                  <a:schemeClr val="tx2"/>
                </a:solidFill>
              </a:rPr>
              <a:t>8leté gymnázium </a:t>
            </a:r>
            <a:r>
              <a:rPr lang="cs-CZ" sz="3200" dirty="0">
                <a:solidFill>
                  <a:schemeClr val="tx2"/>
                </a:solidFill>
              </a:rPr>
              <a:t>ze 4. a 5. třídy.</a:t>
            </a:r>
          </a:p>
          <a:p>
            <a:pPr marL="0" indent="0" algn="just">
              <a:lnSpc>
                <a:spcPct val="140000"/>
              </a:lnSpc>
              <a:buNone/>
            </a:pPr>
            <a:r>
              <a:rPr lang="cs-CZ" sz="3200" dirty="0">
                <a:solidFill>
                  <a:schemeClr val="tx2"/>
                </a:solidFill>
              </a:rPr>
              <a:t>Pokud uchazeč ještě nedokončil 9. ročník základního vzdělávání (resp. 7. a 5. ročník), </a:t>
            </a:r>
            <a:r>
              <a:rPr lang="cs-CZ" sz="3200" b="1" dirty="0">
                <a:solidFill>
                  <a:schemeClr val="tx2"/>
                </a:solidFill>
              </a:rPr>
              <a:t>dokládá pouze vysvědčení z pololetí</a:t>
            </a:r>
            <a:r>
              <a:rPr lang="cs-CZ" sz="3200" dirty="0" smtClean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lnSpc>
                <a:spcPct val="140000"/>
              </a:lnSpc>
              <a:buNone/>
            </a:pPr>
            <a:endParaRPr lang="cs-CZ" sz="3200" dirty="0">
              <a:solidFill>
                <a:schemeClr val="tx2"/>
              </a:solidFill>
            </a:endParaRPr>
          </a:p>
          <a:p>
            <a:pPr marL="0" indent="0" algn="just">
              <a:lnSpc>
                <a:spcPct val="140000"/>
              </a:lnSpc>
              <a:buNone/>
            </a:pPr>
            <a:r>
              <a:rPr lang="cs-CZ" sz="3200" dirty="0">
                <a:solidFill>
                  <a:schemeClr val="tx2"/>
                </a:solidFill>
                <a:cs typeface="Calibri" panose="020F0502020204030204" pitchFamily="34" charset="0"/>
              </a:rPr>
              <a:t>Uvádí se průměrný prospěch ze všech povinných (včetně povinně volitelných) vyučovacích předmětů vypočtený na</a:t>
            </a:r>
            <a:r>
              <a:rPr lang="cs-CZ" sz="3200" b="1" dirty="0">
                <a:solidFill>
                  <a:schemeClr val="tx2"/>
                </a:solidFill>
                <a:cs typeface="Calibri" panose="020F0502020204030204" pitchFamily="34" charset="0"/>
              </a:rPr>
              <a:t> </a:t>
            </a:r>
            <a:r>
              <a:rPr lang="cs-CZ" sz="3200" b="1" u="sng" dirty="0">
                <a:solidFill>
                  <a:schemeClr val="tx2"/>
                </a:solidFill>
                <a:cs typeface="Calibri" panose="020F0502020204030204" pitchFamily="34" charset="0"/>
              </a:rPr>
              <a:t>dvě desetinná místa</a:t>
            </a:r>
            <a:r>
              <a:rPr lang="cs-CZ" sz="3200" b="1" dirty="0">
                <a:solidFill>
                  <a:schemeClr val="tx2"/>
                </a:solidFill>
                <a:cs typeface="Calibri" panose="020F0502020204030204" pitchFamily="34" charset="0"/>
              </a:rPr>
              <a:t>. </a:t>
            </a:r>
          </a:p>
          <a:p>
            <a:pPr marL="0" indent="0" algn="just">
              <a:lnSpc>
                <a:spcPct val="140000"/>
              </a:lnSpc>
              <a:buNone/>
            </a:pPr>
            <a:endParaRPr lang="cs-CZ" sz="3200" dirty="0">
              <a:solidFill>
                <a:schemeClr val="tx2"/>
              </a:solidFill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066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05841"/>
            <a:ext cx="10515600" cy="512496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cs-CZ" dirty="0">
                <a:solidFill>
                  <a:schemeClr val="tx2"/>
                </a:solidFill>
              </a:rPr>
              <a:t>V souvislosti s dlouhodobým uzavřením škol z důvodu epidemie </a:t>
            </a:r>
            <a:r>
              <a:rPr lang="cs-CZ" b="1" dirty="0" err="1">
                <a:solidFill>
                  <a:schemeClr val="tx2"/>
                </a:solidFill>
              </a:rPr>
              <a:t>koronaviru</a:t>
            </a:r>
            <a:r>
              <a:rPr lang="cs-CZ" b="1" dirty="0">
                <a:solidFill>
                  <a:schemeClr val="tx2"/>
                </a:solidFill>
              </a:rPr>
              <a:t> SARS CoV-2 </a:t>
            </a:r>
            <a:r>
              <a:rPr lang="cs-CZ" dirty="0">
                <a:solidFill>
                  <a:schemeClr val="tx2"/>
                </a:solidFill>
              </a:rPr>
              <a:t>v </a:t>
            </a:r>
            <a:r>
              <a:rPr lang="cs-CZ" b="1" dirty="0">
                <a:solidFill>
                  <a:schemeClr val="tx2"/>
                </a:solidFill>
              </a:rPr>
              <a:t>druhém pololetí </a:t>
            </a:r>
            <a:r>
              <a:rPr lang="cs-CZ" dirty="0">
                <a:solidFill>
                  <a:schemeClr val="tx2"/>
                </a:solidFill>
              </a:rPr>
              <a:t>školního roku </a:t>
            </a:r>
            <a:r>
              <a:rPr lang="cs-CZ" b="1" dirty="0">
                <a:solidFill>
                  <a:schemeClr val="tx2"/>
                </a:solidFill>
              </a:rPr>
              <a:t>2019/2020</a:t>
            </a:r>
            <a:r>
              <a:rPr lang="cs-CZ" dirty="0">
                <a:solidFill>
                  <a:schemeClr val="tx2"/>
                </a:solidFill>
              </a:rPr>
              <a:t> je legislativně stanoveno, že </a:t>
            </a:r>
            <a:r>
              <a:rPr lang="cs-CZ" b="1" dirty="0">
                <a:solidFill>
                  <a:schemeClr val="tx2"/>
                </a:solidFill>
              </a:rPr>
              <a:t>součástí kritérií přijímacího řízení nesmí být hodnocení na vysvědčení</a:t>
            </a:r>
            <a:r>
              <a:rPr lang="cs-CZ" dirty="0">
                <a:solidFill>
                  <a:schemeClr val="tx2"/>
                </a:solidFill>
              </a:rPr>
              <a:t> za druhé pololetí školního roku 2019/2020. 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cs-CZ" dirty="0">
                <a:solidFill>
                  <a:schemeClr val="tx2"/>
                </a:solidFill>
              </a:rPr>
              <a:t>Součástí přihlášky zůstávají </a:t>
            </a:r>
            <a:r>
              <a:rPr lang="cs-CZ" b="1" dirty="0">
                <a:solidFill>
                  <a:schemeClr val="tx2"/>
                </a:solidFill>
              </a:rPr>
              <a:t>poslední dvě vysvědčení</a:t>
            </a:r>
            <a:r>
              <a:rPr lang="cs-CZ" dirty="0">
                <a:solidFill>
                  <a:schemeClr val="tx2"/>
                </a:solidFill>
              </a:rPr>
              <a:t>, ve kterých uchazeč splnil nebo plní povinnou školní docházku, ovšem hodnocení výše zmíněného pololetí nesmí být hodnoceno. 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cs-CZ" dirty="0">
                <a:solidFill>
                  <a:schemeClr val="tx2"/>
                </a:solidFill>
              </a:rPr>
              <a:t>Ř</a:t>
            </a:r>
            <a:r>
              <a:rPr lang="cs-CZ" dirty="0" smtClean="0">
                <a:solidFill>
                  <a:schemeClr val="tx2"/>
                </a:solidFill>
              </a:rPr>
              <a:t>editel </a:t>
            </a:r>
            <a:r>
              <a:rPr lang="cs-CZ" dirty="0">
                <a:solidFill>
                  <a:schemeClr val="tx2"/>
                </a:solidFill>
              </a:rPr>
              <a:t>školy </a:t>
            </a:r>
            <a:r>
              <a:rPr lang="cs-CZ" dirty="0" smtClean="0">
                <a:solidFill>
                  <a:schemeClr val="tx2"/>
                </a:solidFill>
              </a:rPr>
              <a:t>musí v </a:t>
            </a:r>
            <a:r>
              <a:rPr lang="cs-CZ" dirty="0">
                <a:solidFill>
                  <a:schemeClr val="tx2"/>
                </a:solidFill>
              </a:rPr>
              <a:t>kritériích stanovit, jakým způsobem bude s hodnocením naloženo, např. duplicitně započítat jiné pololetí.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398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30531"/>
            <a:ext cx="10515600" cy="5000269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60000"/>
              </a:lnSpc>
              <a:spcAft>
                <a:spcPts val="1200"/>
              </a:spcAft>
            </a:pPr>
            <a:r>
              <a:rPr lang="cs-CZ" b="1" dirty="0">
                <a:solidFill>
                  <a:schemeClr val="tx2"/>
                </a:solidFill>
                <a:cs typeface="Calibri" panose="020F0502020204030204" pitchFamily="34" charset="0"/>
              </a:rPr>
              <a:t>V roce 2020</a:t>
            </a: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 na zadní stranu tiskopisu </a:t>
            </a:r>
            <a:r>
              <a:rPr lang="cs-CZ" u="sng" dirty="0">
                <a:solidFill>
                  <a:schemeClr val="tx2"/>
                </a:solidFill>
                <a:cs typeface="Calibri" panose="020F0502020204030204" pitchFamily="34" charset="0"/>
              </a:rPr>
              <a:t>doplněn údaj o školním roce absolvovaného ročníku</a:t>
            </a: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, jehož vysvědčení je pro účely přijímacího řízení předloženo, </a:t>
            </a:r>
            <a:r>
              <a:rPr lang="cs-CZ" u="sng" dirty="0">
                <a:solidFill>
                  <a:schemeClr val="tx2"/>
                </a:solidFill>
                <a:cs typeface="Calibri" panose="020F0502020204030204" pitchFamily="34" charset="0"/>
              </a:rPr>
              <a:t>a to pro označení nehodnoceného druhého pololetí školního roku 2019/2020. </a:t>
            </a:r>
          </a:p>
          <a:p>
            <a:pPr algn="just">
              <a:lnSpc>
                <a:spcPct val="160000"/>
              </a:lnSpc>
            </a:pPr>
            <a:r>
              <a:rPr lang="cs-CZ" b="1" dirty="0">
                <a:solidFill>
                  <a:schemeClr val="tx2"/>
                </a:solidFill>
                <a:cs typeface="Calibri" panose="020F0502020204030204" pitchFamily="34" charset="0"/>
              </a:rPr>
              <a:t>Tiskopisy z předchozích let </a:t>
            </a: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jsou platné za podmínky doplnění všech informací, zejména o přiložení </a:t>
            </a:r>
            <a:r>
              <a:rPr lang="cs-CZ" sz="2900" dirty="0">
                <a:solidFill>
                  <a:schemeClr val="tx2"/>
                </a:solidFill>
                <a:cs typeface="Calibri" panose="020F0502020204030204" pitchFamily="34" charset="0"/>
              </a:rPr>
              <a:t>Doporučení </a:t>
            </a:r>
            <a:r>
              <a:rPr lang="cs-CZ" sz="2900" dirty="0">
                <a:solidFill>
                  <a:schemeClr val="tx2"/>
                </a:solidFill>
                <a:cs typeface="Calibri" panose="020F0502020204030204" pitchFamily="34" charset="0"/>
              </a:rPr>
              <a:t>školského poradenského zařízení pro úpravu podmínek přijímání ke vzdělávání </a:t>
            </a:r>
            <a:r>
              <a:rPr lang="cs-CZ" sz="2900" dirty="0">
                <a:solidFill>
                  <a:schemeClr val="tx2"/>
                </a:solidFill>
                <a:cs typeface="Calibri" panose="020F0502020204030204" pitchFamily="34" charset="0"/>
              </a:rPr>
              <a:t>a doplnění </a:t>
            </a:r>
            <a:r>
              <a:rPr lang="cs-CZ" sz="2900" dirty="0">
                <a:solidFill>
                  <a:schemeClr val="tx2"/>
                </a:solidFill>
                <a:cs typeface="Calibri" panose="020F0502020204030204" pitchFamily="34" charset="0"/>
              </a:rPr>
              <a:t>údajů týkajících se  školního roku (viz výše). </a:t>
            </a:r>
            <a:endParaRPr lang="cs-CZ" sz="2900" dirty="0" smtClean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pPr algn="just">
              <a:lnSpc>
                <a:spcPct val="160000"/>
              </a:lnSpc>
            </a:pPr>
            <a:r>
              <a:rPr lang="cs-CZ" sz="3200" dirty="0">
                <a:solidFill>
                  <a:schemeClr val="tx2"/>
                </a:solidFill>
              </a:rPr>
              <a:t>Na druhé straně přihlášky </a:t>
            </a:r>
            <a:r>
              <a:rPr lang="cs-CZ" sz="3200" dirty="0" smtClean="0">
                <a:solidFill>
                  <a:schemeClr val="tx2"/>
                </a:solidFill>
              </a:rPr>
              <a:t>se </a:t>
            </a:r>
            <a:r>
              <a:rPr lang="cs-CZ" sz="3200" dirty="0">
                <a:solidFill>
                  <a:schemeClr val="tx2"/>
                </a:solidFill>
              </a:rPr>
              <a:t>dále vyplní </a:t>
            </a:r>
            <a:r>
              <a:rPr lang="cs-CZ" sz="3200" b="1" dirty="0">
                <a:solidFill>
                  <a:schemeClr val="tx2"/>
                </a:solidFill>
              </a:rPr>
              <a:t>IZO základní školy</a:t>
            </a:r>
            <a:r>
              <a:rPr lang="cs-CZ" sz="3200" dirty="0">
                <a:solidFill>
                  <a:schemeClr val="tx2"/>
                </a:solidFill>
              </a:rPr>
              <a:t> a uvede, </a:t>
            </a:r>
            <a:r>
              <a:rPr lang="cs-CZ" sz="3200" b="1" dirty="0">
                <a:solidFill>
                  <a:schemeClr val="tx2"/>
                </a:solidFill>
              </a:rPr>
              <a:t>kolik </a:t>
            </a:r>
            <a:r>
              <a:rPr lang="cs-CZ" sz="3200" dirty="0">
                <a:solidFill>
                  <a:schemeClr val="tx2"/>
                </a:solidFill>
              </a:rPr>
              <a:t>k přihlášce </a:t>
            </a:r>
            <a:r>
              <a:rPr lang="cs-CZ" sz="3200" b="1" dirty="0">
                <a:solidFill>
                  <a:schemeClr val="tx2"/>
                </a:solidFill>
              </a:rPr>
              <a:t>přikládá listů příloh.</a:t>
            </a:r>
          </a:p>
          <a:p>
            <a:pPr algn="just">
              <a:lnSpc>
                <a:spcPct val="160000"/>
              </a:lnSpc>
            </a:pPr>
            <a:endParaRPr lang="cs-CZ" sz="2900" dirty="0">
              <a:solidFill>
                <a:schemeClr val="tx2"/>
              </a:solidFill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9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97033"/>
            <a:ext cx="10515600" cy="493376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spcAft>
                <a:spcPts val="1800"/>
              </a:spcAft>
              <a:buNone/>
            </a:pPr>
            <a:r>
              <a:rPr lang="cs-CZ" b="1" u="sng" dirty="0">
                <a:solidFill>
                  <a:schemeClr val="tx2"/>
                </a:solidFill>
                <a:cs typeface="Calibri" panose="020F0502020204030204" pitchFamily="34" charset="0"/>
              </a:rPr>
              <a:t>„Jednotná zkouška“</a:t>
            </a:r>
            <a:r>
              <a:rPr lang="cs-CZ" b="1" dirty="0">
                <a:solidFill>
                  <a:schemeClr val="tx2"/>
                </a:solidFill>
                <a:cs typeface="Calibri" panose="020F0502020204030204" pitchFamily="34" charset="0"/>
              </a:rPr>
              <a:t> </a:t>
            </a: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v tiskopise přihlášky </a:t>
            </a:r>
          </a:p>
          <a:p>
            <a:pPr>
              <a:lnSpc>
                <a:spcPct val="150000"/>
              </a:lnSpc>
              <a:spcAft>
                <a:spcPts val="1800"/>
              </a:spcAft>
              <a:buFontTx/>
              <a:buChar char="-"/>
            </a:pP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v případě podání přihlášky na obory </a:t>
            </a:r>
            <a:r>
              <a:rPr lang="cs-CZ" b="1" dirty="0">
                <a:solidFill>
                  <a:schemeClr val="tx2"/>
                </a:solidFill>
                <a:cs typeface="Calibri" panose="020F0502020204030204" pitchFamily="34" charset="0"/>
              </a:rPr>
              <a:t>vzdělání bez maturitní zkoušky </a:t>
            </a: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(kde se JPZ nekoná) se v přihlášce uvede </a:t>
            </a:r>
            <a:r>
              <a:rPr lang="cs-CZ" b="1" dirty="0">
                <a:solidFill>
                  <a:schemeClr val="tx2"/>
                </a:solidFill>
                <a:cs typeface="Calibri" panose="020F0502020204030204" pitchFamily="34" charset="0"/>
              </a:rPr>
              <a:t>NE</a:t>
            </a:r>
          </a:p>
          <a:p>
            <a:pPr>
              <a:lnSpc>
                <a:spcPct val="150000"/>
              </a:lnSpc>
              <a:spcAft>
                <a:spcPts val="1800"/>
              </a:spcAft>
              <a:buFontTx/>
              <a:buChar char="-"/>
            </a:pP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v dalších kolech přijímacího řízení, kde se JPZ nekoná, se v přihlášce uvede </a:t>
            </a:r>
            <a:r>
              <a:rPr lang="cs-CZ" b="1" dirty="0">
                <a:solidFill>
                  <a:schemeClr val="tx2"/>
                </a:solidFill>
                <a:cs typeface="Calibri" panose="020F0502020204030204" pitchFamily="34" charset="0"/>
              </a:rPr>
              <a:t>NE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062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14153"/>
            <a:ext cx="10515600" cy="511664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cs-CZ" sz="2600" b="1" dirty="0">
                <a:solidFill>
                  <a:schemeClr val="tx2"/>
                </a:solidFill>
              </a:rPr>
              <a:t>zákon </a:t>
            </a:r>
            <a:r>
              <a:rPr lang="cs-CZ" sz="2600" b="1" u="sng" dirty="0">
                <a:solidFill>
                  <a:schemeClr val="tx2"/>
                </a:solidFill>
              </a:rPr>
              <a:t>č. 561/2004 Sb</a:t>
            </a:r>
            <a:r>
              <a:rPr lang="cs-CZ" sz="2600" b="1" dirty="0">
                <a:solidFill>
                  <a:schemeClr val="tx2"/>
                </a:solidFill>
              </a:rPr>
              <a:t>., o předškolním, základním, středním, vyšším odborném a jiném vzdělávání (školský zákon), ve znění pozdějších předpisů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600" b="1" dirty="0">
                <a:solidFill>
                  <a:schemeClr val="tx2"/>
                </a:solidFill>
              </a:rPr>
              <a:t>zákon </a:t>
            </a:r>
            <a:r>
              <a:rPr lang="cs-CZ" sz="2600" b="1" u="sng" dirty="0">
                <a:solidFill>
                  <a:schemeClr val="tx2"/>
                </a:solidFill>
              </a:rPr>
              <a:t>č. 500/2004 Sb</a:t>
            </a:r>
            <a:r>
              <a:rPr lang="cs-CZ" sz="2600" b="1" dirty="0">
                <a:solidFill>
                  <a:schemeClr val="tx2"/>
                </a:solidFill>
              </a:rPr>
              <a:t>., správní řád, v znění pozdějších </a:t>
            </a:r>
            <a:r>
              <a:rPr lang="cs-CZ" sz="2600" b="1" dirty="0" smtClean="0">
                <a:solidFill>
                  <a:schemeClr val="tx2"/>
                </a:solidFill>
              </a:rPr>
              <a:t>předpisů</a:t>
            </a:r>
            <a:endParaRPr lang="cs-CZ" sz="2600" b="1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600" b="1" dirty="0">
                <a:solidFill>
                  <a:schemeClr val="tx2"/>
                </a:solidFill>
              </a:rPr>
              <a:t>Vyhláška </a:t>
            </a:r>
            <a:r>
              <a:rPr lang="cs-CZ" sz="2600" b="1" u="sng" dirty="0">
                <a:solidFill>
                  <a:schemeClr val="tx2"/>
                </a:solidFill>
              </a:rPr>
              <a:t>č. 353/2016 Sb</a:t>
            </a:r>
            <a:r>
              <a:rPr lang="cs-CZ" sz="2600" b="1" dirty="0">
                <a:solidFill>
                  <a:schemeClr val="tx2"/>
                </a:solidFill>
              </a:rPr>
              <a:t>., o přijímacím řízení ke střednímu vzdělávání, ve znění pozdějších předpisů: </a:t>
            </a:r>
            <a:r>
              <a:rPr lang="cs-CZ" sz="2600" b="1" dirty="0">
                <a:solidFill>
                  <a:schemeClr val="tx2"/>
                </a:solidFill>
                <a:hlinkClick r:id="rId2"/>
              </a:rPr>
              <a:t>https://www.msmt.cz/file/55915/download</a:t>
            </a:r>
            <a:r>
              <a:rPr lang="cs-CZ" sz="2600" b="1" dirty="0" smtClean="0">
                <a:solidFill>
                  <a:schemeClr val="tx2"/>
                </a:solidFill>
                <a:hlinkClick r:id="rId2"/>
              </a:rPr>
              <a:t>/</a:t>
            </a:r>
            <a:endParaRPr lang="cs-CZ" sz="2600" b="1" dirty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cs-CZ" sz="2600" b="1" dirty="0">
                <a:solidFill>
                  <a:schemeClr val="tx2"/>
                </a:solidFill>
              </a:rPr>
              <a:t>Nařízení vlády </a:t>
            </a:r>
            <a:r>
              <a:rPr lang="cs-CZ" sz="2600" b="1" u="sng" dirty="0">
                <a:solidFill>
                  <a:schemeClr val="tx2"/>
                </a:solidFill>
              </a:rPr>
              <a:t>č. 211/2010 Sb</a:t>
            </a:r>
            <a:r>
              <a:rPr lang="cs-CZ" sz="2600" b="1" dirty="0">
                <a:solidFill>
                  <a:schemeClr val="tx2"/>
                </a:solidFill>
              </a:rPr>
              <a:t>., o soustavě oborů vzdělání v základním, středním a vyšším odborném vzdělávání, ve znění pozdějších předpisů : </a:t>
            </a:r>
            <a:r>
              <a:rPr lang="cs-CZ" sz="2600" b="1" dirty="0">
                <a:solidFill>
                  <a:schemeClr val="tx2"/>
                </a:solidFill>
                <a:hlinkClick r:id="rId3"/>
              </a:rPr>
              <a:t>https://www.msmt.cz/file/54465/download</a:t>
            </a:r>
            <a:r>
              <a:rPr lang="cs-CZ" sz="2600" b="1" dirty="0">
                <a:solidFill>
                  <a:schemeClr val="tx2"/>
                </a:solidFill>
              </a:rPr>
              <a:t>/ </a:t>
            </a:r>
            <a:endParaRPr lang="cs-CZ" sz="2600" b="1" dirty="0">
              <a:solidFill>
                <a:schemeClr val="tx2"/>
              </a:solidFill>
            </a:endParaRPr>
          </a:p>
          <a:p>
            <a:pPr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cs-CZ" sz="2600" b="1" dirty="0">
                <a:solidFill>
                  <a:schemeClr val="tx2"/>
                </a:solidFill>
              </a:rPr>
              <a:t>Lex </a:t>
            </a:r>
            <a:r>
              <a:rPr lang="cs-CZ" sz="2600" b="1" dirty="0" smtClean="0">
                <a:solidFill>
                  <a:schemeClr val="tx2"/>
                </a:solidFill>
              </a:rPr>
              <a:t>Ukrajina </a:t>
            </a:r>
            <a:r>
              <a:rPr lang="cs-CZ" sz="2600" b="1" dirty="0">
                <a:solidFill>
                  <a:schemeClr val="tx2"/>
                </a:solidFill>
              </a:rPr>
              <a:t>zákon č. 67/2022 Sb., o opatřeních v oblasti školství v souvislosti s ozbrojeným konfliktem na území Ukrajiny vyvolaným invazí vojsk Ruské </a:t>
            </a:r>
            <a:r>
              <a:rPr lang="cs-CZ" sz="2600" b="1" dirty="0" smtClean="0">
                <a:solidFill>
                  <a:schemeClr val="tx2"/>
                </a:solidFill>
              </a:rPr>
              <a:t>federace, ve </a:t>
            </a:r>
            <a:r>
              <a:rPr lang="cs-CZ" sz="2600" b="1" dirty="0">
                <a:solidFill>
                  <a:schemeClr val="tx2"/>
                </a:solidFill>
              </a:rPr>
              <a:t>znění pozdějších </a:t>
            </a:r>
            <a:r>
              <a:rPr lang="cs-CZ" sz="2600" b="1" dirty="0" smtClean="0">
                <a:solidFill>
                  <a:schemeClr val="tx2"/>
                </a:solidFill>
              </a:rPr>
              <a:t>předpisů</a:t>
            </a:r>
            <a:endParaRPr lang="cs-CZ" sz="2600" b="1" dirty="0">
              <a:solidFill>
                <a:schemeClr val="tx2"/>
              </a:solidFill>
            </a:endParaRP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cs-CZ" sz="2600" b="1" dirty="0">
                <a:solidFill>
                  <a:schemeClr val="tx2"/>
                </a:solidFill>
              </a:rPr>
              <a:t>vyhláška MŠMT </a:t>
            </a:r>
            <a:r>
              <a:rPr lang="cs-CZ" sz="2600" b="1" u="sng" dirty="0">
                <a:solidFill>
                  <a:schemeClr val="tx2"/>
                </a:solidFill>
              </a:rPr>
              <a:t>č. 250/2022 </a:t>
            </a:r>
            <a:r>
              <a:rPr lang="cs-CZ" sz="2600" b="1" dirty="0">
                <a:solidFill>
                  <a:schemeClr val="tx2"/>
                </a:solidFill>
              </a:rPr>
              <a:t>Sb., která novelizuje vyhlášku č. 13/2005 Sb. o středním vzdělávání a vzdělávání v konzervatoři, ve znění pozdějších předpisů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62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63782"/>
            <a:ext cx="10515600" cy="350603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spcAft>
                <a:spcPts val="1200"/>
              </a:spcAft>
              <a:buNone/>
            </a:pPr>
            <a:r>
              <a:rPr lang="cs-CZ" b="1" dirty="0">
                <a:solidFill>
                  <a:schemeClr val="tx2"/>
                </a:solidFill>
                <a:cs typeface="Calibri" panose="020F0502020204030204" pitchFamily="34" charset="0"/>
              </a:rPr>
              <a:t>Ředitel školy může rozhodnout o konání </a:t>
            </a:r>
            <a:r>
              <a:rPr lang="cs-CZ" b="1" u="sng" dirty="0">
                <a:solidFill>
                  <a:schemeClr val="tx2"/>
                </a:solidFill>
                <a:cs typeface="Calibri" panose="020F0502020204030204" pitchFamily="34" charset="0"/>
              </a:rPr>
              <a:t>školní přijímací zkoušky</a:t>
            </a:r>
            <a:r>
              <a:rPr lang="cs-CZ" b="1" dirty="0">
                <a:solidFill>
                  <a:schemeClr val="tx2"/>
                </a:solidFill>
                <a:cs typeface="Calibri" panose="020F0502020204030204" pitchFamily="34" charset="0"/>
              </a:rPr>
              <a:t>. </a:t>
            </a:r>
          </a:p>
          <a:p>
            <a:pPr marL="0" indent="0" algn="just">
              <a:lnSpc>
                <a:spcPct val="150000"/>
              </a:lnSpc>
              <a:spcAft>
                <a:spcPts val="1200"/>
              </a:spcAft>
              <a:buNone/>
            </a:pP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Pokud ředitel rozhodne o konání školní přijímací zkoušky, stanoví pro první kolo přijímacího řízení  </a:t>
            </a:r>
            <a:r>
              <a:rPr lang="cs-CZ" b="1" dirty="0">
                <a:solidFill>
                  <a:schemeClr val="tx2"/>
                </a:solidFill>
                <a:cs typeface="Calibri" panose="020F0502020204030204" pitchFamily="34" charset="0"/>
              </a:rPr>
              <a:t>dva termíny konání zkoušky</a:t>
            </a: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. </a:t>
            </a:r>
          </a:p>
          <a:p>
            <a:pPr marL="0" indent="0" algn="just">
              <a:lnSpc>
                <a:spcPct val="150000"/>
              </a:lnSpc>
              <a:spcAft>
                <a:spcPts val="1200"/>
              </a:spcAft>
              <a:buNone/>
            </a:pP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Uchazeč v přihlášce uvádí, ve kterém termínu bude školní přijímací zkoušku konat. </a:t>
            </a:r>
          </a:p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30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953" y="4345381"/>
            <a:ext cx="8382000" cy="237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12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cs-CZ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PŘIJÍMACÍ ŘÍZENÍ 2023</a:t>
            </a:r>
          </a:p>
          <a:p>
            <a:pPr marL="342900" lvl="0" indent="-34290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cs-CZ" sz="2400" b="1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 marL="342900" lvl="0" indent="-342900" algn="ctr" eaLnBrk="0" fontAlgn="base" hangingPunc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cs-CZ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Gymnázia se sportovní </a:t>
            </a:r>
          </a:p>
          <a:p>
            <a:pPr marL="342900" lvl="0" indent="-342900" algn="ctr" eaLnBrk="0" fontAlgn="base" hangingPunc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cs-CZ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přípravou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061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88720"/>
            <a:ext cx="10515600" cy="494208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cs-CZ" sz="2000" b="1" u="sng" dirty="0">
                <a:solidFill>
                  <a:schemeClr val="tx2"/>
                </a:solidFill>
                <a:cs typeface="Calibri" panose="020F0502020204030204" pitchFamily="34" charset="0"/>
              </a:rPr>
              <a:t>obor vzdělání GYMNÁZIUM SE SPORTOVNÍ PŘÍPRAVOU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  <a:buFontTx/>
              <a:buChar char="-"/>
            </a:pPr>
            <a:r>
              <a:rPr lang="cs-CZ" sz="2000" dirty="0">
                <a:solidFill>
                  <a:schemeClr val="tx2"/>
                </a:solidFill>
                <a:cs typeface="Calibri" panose="020F0502020204030204" pitchFamily="34" charset="0"/>
              </a:rPr>
              <a:t>v případě, že uchazeč podá do 30. listopadu </a:t>
            </a:r>
            <a:r>
              <a:rPr lang="cs-CZ" sz="2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dvě přihlášky</a:t>
            </a:r>
            <a:r>
              <a:rPr lang="cs-CZ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cs-CZ" sz="2000" dirty="0">
                <a:solidFill>
                  <a:schemeClr val="tx2"/>
                </a:solidFill>
                <a:cs typeface="Calibri" panose="020F0502020204030204" pitchFamily="34" charset="0"/>
              </a:rPr>
              <a:t>do oboru vzdělání Gymnázium se sportovní přípravou, </a:t>
            </a:r>
            <a:r>
              <a:rPr lang="cs-CZ" sz="2000" b="1" dirty="0">
                <a:solidFill>
                  <a:schemeClr val="tx2"/>
                </a:solidFill>
                <a:cs typeface="Calibri" panose="020F0502020204030204" pitchFamily="34" charset="0"/>
              </a:rPr>
              <a:t>bude jednotnou přijímací zkoušku konat ve školách s oborem Gymnázium se sportovní přípravou </a:t>
            </a:r>
          </a:p>
          <a:p>
            <a:pPr algn="just">
              <a:lnSpc>
                <a:spcPct val="100000"/>
              </a:lnSpc>
              <a:spcAft>
                <a:spcPts val="1200"/>
              </a:spcAft>
              <a:buFontTx/>
              <a:buChar char="-"/>
            </a:pPr>
            <a:r>
              <a:rPr lang="cs-CZ" sz="2000" dirty="0">
                <a:solidFill>
                  <a:schemeClr val="tx2"/>
                </a:solidFill>
                <a:cs typeface="Calibri" panose="020F0502020204030204" pitchFamily="34" charset="0"/>
              </a:rPr>
              <a:t>pořadí škol s oborem Gymnázium se sportovní přípravou uvedených uchazečem v přihlášce určuje, kde (ve které škole) a kdy (v 1. nebo v 2. termínu vyhlášeném MŠMT) se uchazeč účastní jednotné zkoušky </a:t>
            </a:r>
          </a:p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cs-CZ" sz="2000" b="1" dirty="0">
                <a:solidFill>
                  <a:srgbClr val="C00000"/>
                </a:solidFill>
                <a:cs typeface="Calibri" panose="020F0502020204030204" pitchFamily="34" charset="0"/>
              </a:rPr>
              <a:t>To platí i v případech, kdy nevykonal talentovou zkoušku do oboru Gymnázium se sportovní přípravou úspěšně. </a:t>
            </a:r>
            <a:endParaRPr lang="cs-CZ" sz="20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17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03862"/>
            <a:ext cx="10515600" cy="4326938"/>
          </a:xfrm>
        </p:spPr>
        <p:txBody>
          <a:bodyPr>
            <a:normAutofit fontScale="85000" lnSpcReduction="20000"/>
          </a:bodyPr>
          <a:lstStyle/>
          <a:p>
            <a:pPr algn="ctr">
              <a:spcAft>
                <a:spcPts val="1200"/>
              </a:spcAft>
              <a:buFontTx/>
              <a:buChar char="-"/>
            </a:pPr>
            <a:r>
              <a:rPr lang="cs-CZ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dvě přihlášky</a:t>
            </a:r>
            <a:r>
              <a:rPr lang="cs-CZ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do oboru vzdělání Gymnázium se sportovní přípravou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endParaRPr lang="cs-CZ" b="1" i="1" dirty="0"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  <a:buFontTx/>
              <a:buChar char="-"/>
            </a:pPr>
            <a:endParaRPr lang="cs-CZ" b="1" i="1" dirty="0">
              <a:cs typeface="Calibri" panose="020F0502020204030204" pitchFamily="34" charset="0"/>
            </a:endParaRPr>
          </a:p>
          <a:p>
            <a:pPr marL="0" indent="0" algn="just">
              <a:spcAft>
                <a:spcPts val="1200"/>
              </a:spcAft>
              <a:buNone/>
            </a:pPr>
            <a:endParaRPr lang="cs-CZ" b="1" i="1" dirty="0"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nebude jednotnou přijímací zkoušku již konat na školách kam podal</a:t>
            </a:r>
            <a:r>
              <a:rPr lang="cs-CZ" dirty="0">
                <a:solidFill>
                  <a:srgbClr val="002060"/>
                </a:solidFill>
                <a:cs typeface="Calibri" panose="020F0502020204030204" pitchFamily="34" charset="0"/>
              </a:rPr>
              <a:t> </a:t>
            </a:r>
            <a:r>
              <a:rPr lang="cs-CZ" dirty="0">
                <a:solidFill>
                  <a:srgbClr val="FF6699"/>
                </a:solidFill>
                <a:cs typeface="Calibri" panose="020F0502020204030204" pitchFamily="34" charset="0"/>
              </a:rPr>
              <a:t>„růžovou přihlášku“ </a:t>
            </a: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do 1. března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tyto školy získají výsledek hodnocení jednotné zkoušky prostřednictvím informačního systému Centra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a do </a:t>
            </a:r>
            <a:r>
              <a:rPr lang="cs-CZ" dirty="0">
                <a:solidFill>
                  <a:srgbClr val="FF6699"/>
                </a:solidFill>
                <a:cs typeface="Calibri" panose="020F0502020204030204" pitchFamily="34" charset="0"/>
              </a:rPr>
              <a:t>„růžové přihlášky“ </a:t>
            </a: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se uvede u „Jednotné zkoušky“ </a:t>
            </a:r>
            <a:r>
              <a:rPr lang="cs-CZ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NE</a:t>
            </a:r>
            <a:r>
              <a:rPr lang="cs-CZ" dirty="0">
                <a:solidFill>
                  <a:schemeClr val="tx2"/>
                </a:solidFill>
                <a:cs typeface="Calibri" panose="020F0502020204030204" pitchFamily="34" charset="0"/>
              </a:rPr>
              <a:t> 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33</a:t>
            </a:fld>
            <a:endParaRPr lang="cs-CZ"/>
          </a:p>
        </p:txBody>
      </p:sp>
      <p:sp>
        <p:nvSpPr>
          <p:cNvPr id="7" name="Šipka dolů 6"/>
          <p:cNvSpPr/>
          <p:nvPr/>
        </p:nvSpPr>
        <p:spPr>
          <a:xfrm>
            <a:off x="5898642" y="2913490"/>
            <a:ext cx="394716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23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46909"/>
            <a:ext cx="10515600" cy="4883891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  <a:buFontTx/>
              <a:buChar char="-"/>
            </a:pPr>
            <a:r>
              <a:rPr lang="cs-CZ" sz="2000" dirty="0">
                <a:solidFill>
                  <a:schemeClr val="tx2"/>
                </a:solidFill>
                <a:cs typeface="Calibri" panose="020F0502020204030204" pitchFamily="34" charset="0"/>
              </a:rPr>
              <a:t>pokud uchazeč podá v termínu do 30. listopadu </a:t>
            </a:r>
            <a:r>
              <a:rPr lang="cs-CZ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jednu přihlášku </a:t>
            </a:r>
            <a:r>
              <a:rPr lang="cs-CZ" sz="2000" dirty="0">
                <a:solidFill>
                  <a:schemeClr val="tx2"/>
                </a:solidFill>
                <a:cs typeface="Calibri" panose="020F0502020204030204" pitchFamily="34" charset="0"/>
              </a:rPr>
              <a:t>do oboru vzdělání </a:t>
            </a:r>
            <a:r>
              <a:rPr lang="cs-CZ" sz="2000" b="1" dirty="0">
                <a:solidFill>
                  <a:schemeClr val="tx2"/>
                </a:solidFill>
                <a:cs typeface="Calibri" panose="020F0502020204030204" pitchFamily="34" charset="0"/>
              </a:rPr>
              <a:t>Gymnázium se sportovní přípravou jen na jednu školu </a:t>
            </a:r>
            <a:r>
              <a:rPr lang="cs-CZ" sz="2000" dirty="0">
                <a:solidFill>
                  <a:schemeClr val="tx2"/>
                </a:solidFill>
                <a:cs typeface="Calibri" panose="020F0502020204030204" pitchFamily="34" charset="0"/>
              </a:rPr>
              <a:t>s tímto oborem a následně podá v termínu do 1. března </a:t>
            </a:r>
            <a:r>
              <a:rPr lang="cs-CZ" sz="2000" b="1" dirty="0">
                <a:solidFill>
                  <a:schemeClr val="tx2"/>
                </a:solidFill>
                <a:cs typeface="Calibri" panose="020F0502020204030204" pitchFamily="34" charset="0"/>
              </a:rPr>
              <a:t>přihlášky </a:t>
            </a:r>
            <a:r>
              <a:rPr lang="cs-CZ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na dva obory ukončené maturitní zkouškou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  <a:buFontTx/>
              <a:buChar char="-"/>
            </a:pPr>
            <a:r>
              <a:rPr lang="cs-CZ" sz="2000" dirty="0">
                <a:solidFill>
                  <a:srgbClr val="C00000"/>
                </a:solidFill>
                <a:cs typeface="Calibri" panose="020F0502020204030204" pitchFamily="34" charset="0"/>
              </a:rPr>
              <a:t>bude konat JPZ jednou ve škole s oborem Gymnázium se sportovní přípravou a 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  <a:buFontTx/>
              <a:buChar char="-"/>
            </a:pPr>
            <a:r>
              <a:rPr lang="cs-CZ" sz="2000" dirty="0">
                <a:solidFill>
                  <a:srgbClr val="C00000"/>
                </a:solidFill>
                <a:cs typeface="Calibri" panose="020F0502020204030204" pitchFamily="34" charset="0"/>
              </a:rPr>
              <a:t>podruhé ve škole s oborem vzdělání bez talentové zkoušky, a to v tom pořadí, ve kterém nekoná zkoušku na obor Gymnázium se sportovní přípravou </a:t>
            </a:r>
            <a:r>
              <a:rPr lang="cs-CZ" sz="2000" dirty="0">
                <a:solidFill>
                  <a:schemeClr val="tx2"/>
                </a:solidFill>
                <a:cs typeface="Calibri" panose="020F0502020204030204" pitchFamily="34" charset="0"/>
              </a:rPr>
              <a:t>(a vyznačí to u příslušné školy v přihlášce s růžovým podtiskem </a:t>
            </a:r>
            <a:r>
              <a:rPr lang="cs-CZ" sz="2000" b="1" dirty="0">
                <a:solidFill>
                  <a:schemeClr val="tx2"/>
                </a:solidFill>
                <a:cs typeface="Calibri" panose="020F0502020204030204" pitchFamily="34" charset="0"/>
              </a:rPr>
              <a:t>ANO</a:t>
            </a:r>
            <a:r>
              <a:rPr lang="cs-CZ" sz="2000" dirty="0">
                <a:solidFill>
                  <a:schemeClr val="tx2"/>
                </a:solidFill>
                <a:cs typeface="Calibri" panose="020F0502020204030204" pitchFamily="34" charset="0"/>
              </a:rPr>
              <a:t>). 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575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cs-CZ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PŘIJÍMACÍ ŘÍZENÍ 2023</a:t>
            </a:r>
          </a:p>
          <a:p>
            <a:pPr marL="342900" lvl="0" indent="-342900" algn="ctr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cs-CZ" sz="2400" b="1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  <a:p>
            <a:pPr marL="342900" lvl="0" indent="-342900" algn="ctr" eaLnBrk="0" fontAlgn="base" hangingPunc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cs-CZ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Obory vzdělání s talentovou zkouškou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97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22465"/>
            <a:ext cx="10515600" cy="5333885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000" b="1" dirty="0">
                <a:solidFill>
                  <a:schemeClr val="tx2"/>
                </a:solidFill>
              </a:rPr>
              <a:t>V případě oborů vzdělání s talentovou zkouškou ředitel školy vyhlašuje první kolo přijímacího řízení </a:t>
            </a:r>
            <a:r>
              <a:rPr lang="cs-CZ" sz="2000" b="1" dirty="0">
                <a:solidFill>
                  <a:srgbClr val="FF0000"/>
                </a:solidFill>
              </a:rPr>
              <a:t>do 31. října 2022.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</a:pPr>
            <a:r>
              <a:rPr lang="cs-CZ" sz="2000" b="1" dirty="0">
                <a:solidFill>
                  <a:schemeClr val="tx2"/>
                </a:solidFill>
              </a:rPr>
              <a:t>Uchazeč odevzdá řediteli střední školy přihlášku pro první kolo přijímacího řízení do oborů vzdělání s talentovou zkouškou </a:t>
            </a:r>
            <a:r>
              <a:rPr lang="cs-CZ" sz="2000" b="1" dirty="0">
                <a:solidFill>
                  <a:srgbClr val="FF0000"/>
                </a:solidFill>
              </a:rPr>
              <a:t>do 30. listopadu 2022</a:t>
            </a:r>
            <a:r>
              <a:rPr lang="cs-CZ" sz="2000" dirty="0" smtClean="0">
                <a:solidFill>
                  <a:srgbClr val="002060"/>
                </a:solidFill>
              </a:rPr>
              <a:t>.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000" b="1" dirty="0">
                <a:solidFill>
                  <a:schemeClr val="tx2"/>
                </a:solidFill>
              </a:rPr>
              <a:t>V prvním kole přijímacího řízení se talentová zkouška koná v pracovních dnech v termínech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2. ledna do 15. ledna </a:t>
            </a:r>
            <a:r>
              <a:rPr lang="cs-CZ" sz="2000" b="1" dirty="0">
                <a:solidFill>
                  <a:schemeClr val="tx2"/>
                </a:solidFill>
              </a:rPr>
              <a:t>pro obory vzdělání s talentovou zkouškou; 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2. ledna do 15. února </a:t>
            </a:r>
            <a:r>
              <a:rPr lang="cs-CZ" sz="2000" b="1" dirty="0">
                <a:solidFill>
                  <a:schemeClr val="tx2"/>
                </a:solidFill>
              </a:rPr>
              <a:t>v případě oboru vzdělání Gymnázium se sportovní přípravou ;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15. ledna do  31. ledna  </a:t>
            </a:r>
            <a:r>
              <a:rPr lang="cs-CZ" sz="2000" b="1" dirty="0">
                <a:solidFill>
                  <a:schemeClr val="tx2"/>
                </a:solidFill>
              </a:rPr>
              <a:t>pro obory konzervatoří.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000" b="1" dirty="0">
                <a:solidFill>
                  <a:schemeClr val="tx2"/>
                </a:solidFill>
              </a:rPr>
              <a:t>Konkrétní termín stanoví ředitel školy, přičemž </a:t>
            </a:r>
            <a:r>
              <a:rPr lang="cs-CZ" sz="2000" b="1" u="sng" dirty="0">
                <a:solidFill>
                  <a:schemeClr val="tx2"/>
                </a:solidFill>
              </a:rPr>
              <a:t>pro první kolo</a:t>
            </a:r>
            <a:r>
              <a:rPr lang="cs-CZ" sz="2000" b="1" dirty="0">
                <a:solidFill>
                  <a:schemeClr val="tx2"/>
                </a:solidFill>
              </a:rPr>
              <a:t> přijímacího řízení stanoví </a:t>
            </a:r>
            <a:r>
              <a:rPr lang="cs-CZ" sz="2000" b="1" u="sng" dirty="0">
                <a:solidFill>
                  <a:schemeClr val="tx2"/>
                </a:solidFill>
              </a:rPr>
              <a:t>2 termíny talentové zkoušky</a:t>
            </a:r>
            <a:r>
              <a:rPr lang="cs-CZ" sz="2000" b="1" dirty="0">
                <a:solidFill>
                  <a:schemeClr val="tx2"/>
                </a:solidFill>
              </a:rPr>
              <a:t>.</a:t>
            </a:r>
            <a:endParaRPr lang="cs-CZ" sz="2000" dirty="0">
              <a:solidFill>
                <a:srgbClr val="002060"/>
              </a:solidFill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107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47404"/>
            <a:ext cx="10515600" cy="5083396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lnSpc>
                <a:spcPct val="16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dirty="0">
                <a:solidFill>
                  <a:schemeClr val="accent1"/>
                </a:solidFill>
              </a:rPr>
              <a:t>Po vyhodnocení výsledků talentové zkoušky zašle ředitel školy zletilému uchazeči nebo zákonnému zástupci nezletilého uchazeče </a:t>
            </a:r>
            <a:r>
              <a:rPr lang="cs-CZ" b="1" dirty="0">
                <a:solidFill>
                  <a:schemeClr val="accent1"/>
                </a:solidFill>
              </a:rPr>
              <a:t>sdělení o výsledku talentové zkoušky</a:t>
            </a:r>
            <a:r>
              <a:rPr lang="cs-CZ" dirty="0">
                <a:solidFill>
                  <a:schemeClr val="accent1"/>
                </a:solidFill>
              </a:rPr>
              <a:t>, a to nejpozději </a:t>
            </a:r>
            <a:r>
              <a:rPr lang="cs-CZ" b="1" dirty="0">
                <a:solidFill>
                  <a:srgbClr val="C00000"/>
                </a:solidFill>
              </a:rPr>
              <a:t>do 20. ledna</a:t>
            </a:r>
            <a:r>
              <a:rPr lang="cs-CZ" b="1" dirty="0">
                <a:solidFill>
                  <a:schemeClr val="accent1"/>
                </a:solidFill>
              </a:rPr>
              <a:t>,</a:t>
            </a:r>
            <a:r>
              <a:rPr lang="cs-CZ" b="1" dirty="0">
                <a:solidFill>
                  <a:schemeClr val="accent4"/>
                </a:solidFill>
              </a:rPr>
              <a:t> </a:t>
            </a:r>
          </a:p>
          <a:p>
            <a:pPr marL="0" lvl="0" indent="0" algn="just">
              <a:lnSpc>
                <a:spcPct val="16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dirty="0">
                <a:solidFill>
                  <a:schemeClr val="accent1"/>
                </a:solidFill>
              </a:rPr>
              <a:t>v případě oboru vzdělání </a:t>
            </a:r>
            <a:r>
              <a:rPr lang="cs-CZ" b="1" dirty="0">
                <a:solidFill>
                  <a:schemeClr val="accent1"/>
                </a:solidFill>
              </a:rPr>
              <a:t>Gymnázium se sportovní přípravou </a:t>
            </a:r>
            <a:r>
              <a:rPr lang="cs-CZ" b="1" dirty="0">
                <a:solidFill>
                  <a:srgbClr val="FF0000"/>
                </a:solidFill>
              </a:rPr>
              <a:t>do 20. února </a:t>
            </a:r>
          </a:p>
          <a:p>
            <a:pPr marL="0" lvl="0" indent="0" algn="just">
              <a:lnSpc>
                <a:spcPct val="16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dirty="0">
                <a:solidFill>
                  <a:schemeClr val="accent1"/>
                </a:solidFill>
              </a:rPr>
              <a:t>(pokud uchazeč nekoná zkoušku v náhradním termínu). </a:t>
            </a:r>
          </a:p>
          <a:p>
            <a:pPr marL="0" lvl="0" indent="0" algn="just">
              <a:lnSpc>
                <a:spcPct val="16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b="1" dirty="0">
                <a:solidFill>
                  <a:schemeClr val="accent1"/>
                </a:solidFill>
              </a:rPr>
              <a:t>Pokud uchazeč vykoná talentovou zkoušku úspěšně, pokračuje v přijímacím řízení.</a:t>
            </a:r>
            <a:endParaRPr lang="cs-CZ" dirty="0">
              <a:solidFill>
                <a:schemeClr val="accent1"/>
              </a:solidFill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120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47156"/>
            <a:ext cx="10515600" cy="4983644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lnSpc>
                <a:spcPct val="17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b="1" dirty="0">
                <a:solidFill>
                  <a:srgbClr val="C00000"/>
                </a:solidFill>
              </a:rPr>
              <a:t>JPZ se nekoná, s výjimkou oboru vzdělání </a:t>
            </a:r>
            <a:r>
              <a:rPr lang="cs-CZ" b="1" u="sng" dirty="0">
                <a:solidFill>
                  <a:srgbClr val="C00000"/>
                </a:solidFill>
              </a:rPr>
              <a:t>Gymnázium se sportovní přípravou.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b="1" dirty="0">
                <a:solidFill>
                  <a:schemeClr val="accent1"/>
                </a:solidFill>
              </a:rPr>
              <a:t>Ředitel školy zveřejní seznam přijatých uchazečů a vydá rozhodnutí o nepřijetí uchazeče v období </a:t>
            </a: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</a:t>
            </a:r>
            <a:r>
              <a:rPr lang="cs-CZ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února do 15. února</a:t>
            </a:r>
            <a:r>
              <a:rPr lang="cs-CZ" b="1" dirty="0">
                <a:solidFill>
                  <a:schemeClr val="accent1"/>
                </a:solidFill>
              </a:rPr>
              <a:t>; neplatí v případě oboru vzdělání </a:t>
            </a:r>
            <a:r>
              <a:rPr lang="cs-CZ" b="1" u="sng" dirty="0">
                <a:solidFill>
                  <a:schemeClr val="accent1"/>
                </a:solidFill>
              </a:rPr>
              <a:t>Gymnázium se sportovní přípravou</a:t>
            </a:r>
            <a:r>
              <a:rPr lang="cs-CZ" b="1" dirty="0">
                <a:solidFill>
                  <a:schemeClr val="accent1"/>
                </a:solidFill>
              </a:rPr>
              <a:t>.</a:t>
            </a:r>
          </a:p>
          <a:p>
            <a:pPr marL="0" lvl="0" indent="0" algn="just">
              <a:lnSpc>
                <a:spcPct val="17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dirty="0">
                <a:solidFill>
                  <a:schemeClr val="accent1"/>
                </a:solidFill>
              </a:rPr>
              <a:t>Uchazeč, který je žákem základní školy, obdrží v případě, že podává </a:t>
            </a:r>
            <a:r>
              <a:rPr lang="cs-CZ" b="1" dirty="0">
                <a:solidFill>
                  <a:schemeClr val="accent1"/>
                </a:solidFill>
              </a:rPr>
              <a:t>přihlášku do oboru vzdělání s talentovou </a:t>
            </a:r>
            <a:r>
              <a:rPr lang="cs-CZ" dirty="0">
                <a:solidFill>
                  <a:schemeClr val="accent1"/>
                </a:solidFill>
              </a:rPr>
              <a:t>zkouškou, </a:t>
            </a:r>
            <a:r>
              <a:rPr lang="cs-CZ" b="1" dirty="0">
                <a:solidFill>
                  <a:schemeClr val="accent1"/>
                </a:solidFill>
              </a:rPr>
              <a:t>zápisový lístek v této základní škole, a to nejpozději</a:t>
            </a:r>
            <a:r>
              <a:rPr lang="cs-CZ" dirty="0">
                <a:solidFill>
                  <a:schemeClr val="accent1"/>
                </a:solidFill>
              </a:rPr>
              <a:t> </a:t>
            </a:r>
            <a:r>
              <a:rPr lang="cs-CZ" b="1" dirty="0">
                <a:solidFill>
                  <a:srgbClr val="C00000"/>
                </a:solidFill>
              </a:rPr>
              <a:t>do 30. listopadu</a:t>
            </a:r>
            <a:r>
              <a:rPr lang="cs-CZ" b="1" dirty="0">
                <a:solidFill>
                  <a:schemeClr val="accent1"/>
                </a:solidFill>
              </a:rPr>
              <a:t>.</a:t>
            </a:r>
            <a:r>
              <a:rPr lang="cs-CZ" b="1" dirty="0">
                <a:solidFill>
                  <a:schemeClr val="accent4"/>
                </a:solidFill>
              </a:rPr>
              <a:t> </a:t>
            </a:r>
            <a:endParaRPr lang="cs-CZ" dirty="0">
              <a:solidFill>
                <a:srgbClr val="C00000"/>
              </a:solidFill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32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800"/>
              </a:spcAft>
              <a:buNone/>
            </a:pPr>
            <a:endParaRPr lang="cs-CZ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PŘIJÍMACÍ ŘÍZENÍ 2023</a:t>
            </a: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endParaRPr lang="cs-CZ" sz="2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Obecné podmínky</a:t>
            </a:r>
            <a:endParaRPr lang="cs-CZ" sz="2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258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Podrobnější informace o přijímacím </a:t>
            </a:r>
            <a:r>
              <a:rPr lang="cs-CZ" sz="3600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řízení</a:t>
            </a:r>
            <a:endParaRPr lang="cs-CZ" sz="3600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>
              <a:lnSpc>
                <a:spcPct val="16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400" dirty="0">
                <a:solidFill>
                  <a:schemeClr val="tx2"/>
                </a:solidFill>
              </a:rPr>
              <a:t>Informace jsou průběžně zveřejňovány a aktualizovány na </a:t>
            </a:r>
            <a:r>
              <a:rPr lang="cs-CZ" sz="2400" b="1" dirty="0">
                <a:solidFill>
                  <a:schemeClr val="tx2"/>
                </a:solidFill>
              </a:rPr>
              <a:t>webové stránce MŠMT</a:t>
            </a:r>
            <a:r>
              <a:rPr lang="cs-CZ" sz="2400" dirty="0">
                <a:solidFill>
                  <a:schemeClr val="tx2"/>
                </a:solidFill>
              </a:rPr>
              <a:t>: Přijímání na střední školy a konzervatoře, MŠMT ČR (msmt.cz)</a:t>
            </a:r>
          </a:p>
          <a:p>
            <a:pPr lvl="0">
              <a:lnSpc>
                <a:spcPct val="16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400" dirty="0">
                <a:solidFill>
                  <a:schemeClr val="tx2"/>
                </a:solidFill>
              </a:rPr>
              <a:t>dále na webových stránkách </a:t>
            </a:r>
            <a:r>
              <a:rPr lang="cs-CZ" sz="2400" b="1" dirty="0">
                <a:solidFill>
                  <a:schemeClr val="tx2"/>
                </a:solidFill>
              </a:rPr>
              <a:t>Centra pro zjišťování výsledků vzdělávání</a:t>
            </a:r>
            <a:r>
              <a:rPr lang="cs-CZ" sz="2400" dirty="0">
                <a:solidFill>
                  <a:schemeClr val="tx2"/>
                </a:solidFill>
              </a:rPr>
              <a:t>: Jednotná přijímací zkouška (cermat.cz)</a:t>
            </a:r>
          </a:p>
          <a:p>
            <a:pPr lvl="0">
              <a:lnSpc>
                <a:spcPct val="16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400" dirty="0">
                <a:solidFill>
                  <a:schemeClr val="tx2"/>
                </a:solidFill>
              </a:rPr>
              <a:t>Informace týkající se zejm. konkrétní organizace přijímacího řízení ve škole a případné školní přijímací zkoušky jsou umístěny na </a:t>
            </a:r>
            <a:r>
              <a:rPr lang="cs-CZ" sz="2400" b="1" dirty="0">
                <a:solidFill>
                  <a:schemeClr val="tx2"/>
                </a:solidFill>
              </a:rPr>
              <a:t>webových stránkách jednotlivých škol</a:t>
            </a:r>
            <a:r>
              <a:rPr lang="cs-CZ" sz="2400" dirty="0">
                <a:solidFill>
                  <a:schemeClr val="tx2"/>
                </a:solidFill>
              </a:rPr>
              <a:t>. </a:t>
            </a:r>
          </a:p>
          <a:p>
            <a:pPr lvl="0">
              <a:lnSpc>
                <a:spcPct val="16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400" dirty="0">
                <a:solidFill>
                  <a:schemeClr val="tx2"/>
                </a:solidFill>
              </a:rPr>
              <a:t>Další informace, zejm. o počtu volných míst v jednotlivých oborech vzdělání a formách vzdělávání po uzavření 1. kola přijímacího řízení, jsou uvedeny na </a:t>
            </a:r>
            <a:r>
              <a:rPr lang="cs-CZ" sz="2400" b="1" dirty="0">
                <a:solidFill>
                  <a:schemeClr val="tx2"/>
                </a:solidFill>
              </a:rPr>
              <a:t>webových stránkách krajského úřadu</a:t>
            </a:r>
            <a:r>
              <a:rPr lang="cs-CZ" sz="2400" dirty="0">
                <a:solidFill>
                  <a:schemeClr val="tx2"/>
                </a:solidFill>
              </a:rPr>
              <a:t>. 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477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46910"/>
            <a:ext cx="10515600" cy="4883892"/>
          </a:xfrm>
        </p:spPr>
        <p:txBody>
          <a:bodyPr>
            <a:noAutofit/>
          </a:bodyPr>
          <a:lstStyle/>
          <a:p>
            <a:pPr lv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 dirty="0">
                <a:solidFill>
                  <a:schemeClr val="accent1"/>
                </a:solidFill>
              </a:rPr>
              <a:t>Ředitel školy vyhlašuje první kolo přijímacího řízení </a:t>
            </a:r>
            <a:r>
              <a:rPr lang="cs-CZ" sz="1800" b="1" dirty="0">
                <a:solidFill>
                  <a:srgbClr val="FF0000"/>
                </a:solidFill>
              </a:rPr>
              <a:t>do 31. ledna 2023</a:t>
            </a:r>
            <a:r>
              <a:rPr lang="cs-CZ" sz="1800" b="1" dirty="0">
                <a:solidFill>
                  <a:srgbClr val="002060"/>
                </a:solidFill>
              </a:rPr>
              <a:t> </a:t>
            </a:r>
            <a:r>
              <a:rPr lang="cs-CZ" sz="1800" dirty="0">
                <a:solidFill>
                  <a:schemeClr val="accent1"/>
                </a:solidFill>
              </a:rPr>
              <a:t>(pokud není stanoveno jinak)</a:t>
            </a:r>
            <a:r>
              <a:rPr lang="cs-CZ" sz="1800" b="1" dirty="0">
                <a:solidFill>
                  <a:schemeClr val="accent1"/>
                </a:solidFill>
              </a:rPr>
              <a:t> a do tohoto termínu zveřejní rovněž:</a:t>
            </a:r>
          </a:p>
          <a:p>
            <a:pPr lv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MUSÍ</a:t>
            </a:r>
          </a:p>
          <a:p>
            <a:pPr lv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cs-CZ" sz="1800" b="1" dirty="0">
                <a:solidFill>
                  <a:schemeClr val="accent1"/>
                </a:solidFill>
              </a:rPr>
              <a:t>jednotná kritéria přijímacího řízení </a:t>
            </a:r>
            <a:r>
              <a:rPr lang="cs-CZ" sz="1800" dirty="0">
                <a:solidFill>
                  <a:schemeClr val="accent1"/>
                </a:solidFill>
              </a:rPr>
              <a:t>(do oboru vzdělání a formy vzdělávání) a způsob hodnocení jejich splnění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cs-CZ" sz="1800" b="1" dirty="0">
                <a:solidFill>
                  <a:schemeClr val="accent1"/>
                </a:solidFill>
              </a:rPr>
              <a:t>předpokládaný počet přijímaných uchazečů </a:t>
            </a:r>
            <a:r>
              <a:rPr lang="cs-CZ" sz="1800" dirty="0">
                <a:solidFill>
                  <a:schemeClr val="accent1"/>
                </a:solidFill>
              </a:rPr>
              <a:t>(do oboru vzdělání a formy vzdělávání)</a:t>
            </a:r>
          </a:p>
          <a:p>
            <a:pPr marL="0" indent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MŮŽE</a:t>
            </a:r>
          </a:p>
          <a:p>
            <a:pPr lv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cs-CZ" sz="1800" b="1" dirty="0">
                <a:solidFill>
                  <a:schemeClr val="accent1"/>
                </a:solidFill>
              </a:rPr>
              <a:t>školní přijímací zkoušku </a:t>
            </a:r>
            <a:r>
              <a:rPr lang="cs-CZ" sz="1800" dirty="0">
                <a:solidFill>
                  <a:schemeClr val="accent1"/>
                </a:solidFill>
              </a:rPr>
              <a:t>+ dva termíny konání</a:t>
            </a:r>
          </a:p>
          <a:p>
            <a:pPr lvl="0" algn="just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cs-CZ" sz="1800" dirty="0">
                <a:solidFill>
                  <a:schemeClr val="accent1"/>
                </a:solidFill>
              </a:rPr>
              <a:t>jednotná kritéria a předpokládané počty přijímaných uchazečů v různých zaměřeních ŠVP</a:t>
            </a:r>
          </a:p>
          <a:p>
            <a:endParaRPr lang="cs-CZ" sz="180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854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80655"/>
            <a:ext cx="10515600" cy="5050145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>
                <a:solidFill>
                  <a:schemeClr val="accent1"/>
                </a:solidFill>
              </a:rPr>
              <a:t>V oborech vzdělání s maturitní zkouškou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</a:t>
            </a:r>
            <a:r>
              <a:rPr lang="cs-CZ" b="1" dirty="0">
                <a:solidFill>
                  <a:schemeClr val="accent1"/>
                </a:solidFill>
              </a:rPr>
              <a:t> </a:t>
            </a: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KONÁ VŽDY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>
                <a:solidFill>
                  <a:schemeClr val="accent1"/>
                </a:solidFill>
              </a:rPr>
              <a:t>jednotná přijímací zkouška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>
                <a:solidFill>
                  <a:schemeClr val="accent1"/>
                </a:solidFill>
              </a:rPr>
              <a:t>(pokud není stanoveno jinak)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>
                <a:solidFill>
                  <a:schemeClr val="accent1"/>
                </a:solidFill>
              </a:rPr>
              <a:t>- </a:t>
            </a:r>
            <a:r>
              <a:rPr lang="cs-CZ" dirty="0">
                <a:solidFill>
                  <a:schemeClr val="accent1"/>
                </a:solidFill>
              </a:rPr>
              <a:t>formou písemného testu ze vzdělávacího oboru Český jazyk a literatura a písemného testu ze vzdělávacího oboru Matematika a její aplikace.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endParaRPr lang="cs-CZ" b="1" dirty="0">
              <a:solidFill>
                <a:schemeClr val="accent1"/>
              </a:solidFill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>
                <a:solidFill>
                  <a:schemeClr val="accent1"/>
                </a:solidFill>
              </a:rPr>
              <a:t>Možnost</a:t>
            </a:r>
            <a:r>
              <a:rPr lang="cs-CZ" dirty="0">
                <a:solidFill>
                  <a:schemeClr val="accent1"/>
                </a:solidFill>
              </a:rPr>
              <a:t> stanovit pro přijímací řízení </a:t>
            </a:r>
            <a:r>
              <a:rPr lang="cs-CZ" b="1" dirty="0">
                <a:solidFill>
                  <a:schemeClr val="accent1"/>
                </a:solidFill>
              </a:rPr>
              <a:t>zároveň školní přijímací zkoušku</a:t>
            </a:r>
            <a:r>
              <a:rPr lang="cs-CZ" dirty="0">
                <a:solidFill>
                  <a:schemeClr val="accent1"/>
                </a:solidFill>
              </a:rPr>
              <a:t> tím není dotčena.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176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38844"/>
            <a:ext cx="10515600" cy="4991956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3300" b="1" u="sng" dirty="0">
                <a:solidFill>
                  <a:schemeClr val="accent1"/>
                </a:solidFill>
              </a:rPr>
              <a:t>MŠMT stanovilo konkrétní termíny konání jednotné zkoušky v prvním kole přijímacího řízení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3300" dirty="0">
                <a:solidFill>
                  <a:schemeClr val="accent1"/>
                </a:solidFill>
              </a:rPr>
              <a:t>(viz též sdělení Ministerstva školství, mládeže a tělovýchovy ze dne 9. 8. 2022, </a:t>
            </a:r>
            <a:r>
              <a:rPr lang="cs-CZ" sz="3300" dirty="0"/>
              <a:t>č. j.: MSMT-373/2022-17</a:t>
            </a:r>
            <a:r>
              <a:rPr lang="cs-CZ" sz="3300" dirty="0">
                <a:solidFill>
                  <a:srgbClr val="000000"/>
                </a:solidFill>
              </a:rPr>
              <a:t>)</a:t>
            </a:r>
            <a:endParaRPr lang="cs-CZ" sz="3300" b="1" u="sng" dirty="0">
              <a:solidFill>
                <a:srgbClr val="00B05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sz="3300" b="1" u="sng" dirty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3300" b="1" u="sng" dirty="0">
                <a:solidFill>
                  <a:schemeClr val="accent1"/>
                </a:solidFill>
              </a:rPr>
              <a:t>pro 4leté obory vzdělání, včetně nástavbového studia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cs-CZ" sz="3300" dirty="0">
                <a:solidFill>
                  <a:srgbClr val="002060"/>
                </a:solidFill>
              </a:rPr>
              <a:t>		</a:t>
            </a:r>
            <a:r>
              <a:rPr lang="cs-CZ" sz="3300" b="1" dirty="0"/>
              <a:t>1. termín - </a:t>
            </a:r>
            <a:r>
              <a:rPr lang="cs-CZ" sz="3300" b="1" dirty="0">
                <a:solidFill>
                  <a:srgbClr val="C00000"/>
                </a:solidFill>
              </a:rPr>
              <a:t>13. dubna 2023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300" b="1" dirty="0">
                <a:solidFill>
                  <a:srgbClr val="C00000"/>
                </a:solidFill>
              </a:rPr>
              <a:t>		</a:t>
            </a:r>
            <a:r>
              <a:rPr lang="cs-CZ" sz="3300" b="1" dirty="0"/>
              <a:t>2. termín - </a:t>
            </a:r>
            <a:r>
              <a:rPr lang="cs-CZ" sz="3300" b="1" dirty="0">
                <a:solidFill>
                  <a:srgbClr val="C00000"/>
                </a:solidFill>
              </a:rPr>
              <a:t>14. dubna 2023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3300" b="1" u="sng" dirty="0">
                <a:solidFill>
                  <a:schemeClr val="accent1"/>
                </a:solidFill>
              </a:rPr>
              <a:t>pro obory 6letých a 8letých gymnázií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cs-CZ" sz="3300" b="1" dirty="0"/>
              <a:t>		1. termín - </a:t>
            </a:r>
            <a:r>
              <a:rPr lang="cs-CZ" sz="3300" b="1" dirty="0">
                <a:solidFill>
                  <a:srgbClr val="C00000"/>
                </a:solidFill>
              </a:rPr>
              <a:t>17. dubna 2023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300" b="1" dirty="0">
                <a:solidFill>
                  <a:srgbClr val="C00000"/>
                </a:solidFill>
              </a:rPr>
              <a:t>		</a:t>
            </a:r>
            <a:r>
              <a:rPr lang="cs-CZ" sz="3300" b="1" dirty="0"/>
              <a:t>2. termín - </a:t>
            </a:r>
            <a:r>
              <a:rPr lang="cs-CZ" sz="3300" b="1" dirty="0">
                <a:solidFill>
                  <a:srgbClr val="C00000"/>
                </a:solidFill>
              </a:rPr>
              <a:t>18. dubna 2023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3300" b="1" u="sng" dirty="0">
                <a:solidFill>
                  <a:schemeClr val="accent1"/>
                </a:solidFill>
              </a:rPr>
              <a:t>náhradní termín  pro všechny obory vzdělání: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cs-CZ" sz="3300" b="1" dirty="0"/>
              <a:t>		1. termín - </a:t>
            </a:r>
            <a:r>
              <a:rPr lang="cs-CZ" sz="3300" b="1" dirty="0">
                <a:solidFill>
                  <a:srgbClr val="C00000"/>
                </a:solidFill>
              </a:rPr>
              <a:t>10. května 2023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3300" b="1" dirty="0"/>
              <a:t>		2. termín - </a:t>
            </a:r>
            <a:r>
              <a:rPr lang="cs-CZ" sz="3300" b="1" dirty="0">
                <a:solidFill>
                  <a:srgbClr val="C00000"/>
                </a:solidFill>
              </a:rPr>
              <a:t>11. května 2023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89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47157"/>
            <a:ext cx="10515600" cy="4983644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60000"/>
              </a:lnSpc>
              <a:spcAft>
                <a:spcPts val="1200"/>
              </a:spcAft>
            </a:pPr>
            <a:r>
              <a:rPr lang="cs-CZ" sz="3300" dirty="0">
                <a:solidFill>
                  <a:schemeClr val="accent1"/>
                </a:solidFill>
              </a:rPr>
              <a:t>Školní přijímací zkoušky </a:t>
            </a:r>
            <a:r>
              <a:rPr lang="cs-CZ" sz="3300" u="sng" dirty="0">
                <a:solidFill>
                  <a:schemeClr val="accent1"/>
                </a:solidFill>
              </a:rPr>
              <a:t>v prvním kole </a:t>
            </a:r>
            <a:r>
              <a:rPr lang="cs-CZ" sz="3300" dirty="0">
                <a:solidFill>
                  <a:schemeClr val="accent1"/>
                </a:solidFill>
              </a:rPr>
              <a:t>přijímacího řízení se </a:t>
            </a:r>
          </a:p>
          <a:p>
            <a:pPr marL="342900" indent="-342900" algn="just">
              <a:lnSpc>
                <a:spcPct val="160000"/>
              </a:lnSpc>
              <a:spcAft>
                <a:spcPts val="1200"/>
              </a:spcAft>
              <a:buFontTx/>
              <a:buChar char="-"/>
            </a:pPr>
            <a:r>
              <a:rPr lang="cs-CZ" sz="3300" dirty="0">
                <a:solidFill>
                  <a:schemeClr val="accent1"/>
                </a:solidFill>
              </a:rPr>
              <a:t>pro obory vzdělání </a:t>
            </a:r>
            <a:r>
              <a:rPr lang="cs-CZ" sz="3300" b="1" dirty="0">
                <a:solidFill>
                  <a:schemeClr val="accent1"/>
                </a:solidFill>
              </a:rPr>
              <a:t>s maturitní zkouškou </a:t>
            </a:r>
            <a:r>
              <a:rPr lang="cs-CZ" sz="3300" dirty="0">
                <a:solidFill>
                  <a:schemeClr val="accent1"/>
                </a:solidFill>
              </a:rPr>
              <a:t>konají v pracovních dnech v období </a:t>
            </a:r>
            <a:r>
              <a:rPr lang="cs-CZ" sz="3300" b="1" dirty="0">
                <a:solidFill>
                  <a:srgbClr val="FF0000"/>
                </a:solidFill>
              </a:rPr>
              <a:t>od 12. dubna do 28. dubna 2023</a:t>
            </a:r>
            <a:r>
              <a:rPr lang="cs-CZ" sz="3300" dirty="0">
                <a:solidFill>
                  <a:srgbClr val="FF0000"/>
                </a:solidFill>
              </a:rPr>
              <a:t>; </a:t>
            </a:r>
          </a:p>
          <a:p>
            <a:pPr marL="342900" indent="-342900" algn="just">
              <a:lnSpc>
                <a:spcPct val="160000"/>
              </a:lnSpc>
              <a:spcAft>
                <a:spcPts val="2400"/>
              </a:spcAft>
              <a:buFontTx/>
              <a:buChar char="-"/>
            </a:pPr>
            <a:r>
              <a:rPr lang="cs-CZ" sz="3300" dirty="0">
                <a:solidFill>
                  <a:schemeClr val="accent1"/>
                </a:solidFill>
              </a:rPr>
              <a:t>pro </a:t>
            </a:r>
            <a:r>
              <a:rPr lang="cs-CZ" sz="3300" b="1" dirty="0">
                <a:solidFill>
                  <a:schemeClr val="accent1"/>
                </a:solidFill>
              </a:rPr>
              <a:t>ostatní obory </a:t>
            </a:r>
            <a:r>
              <a:rPr lang="cs-CZ" sz="3300" dirty="0">
                <a:solidFill>
                  <a:schemeClr val="accent1"/>
                </a:solidFill>
              </a:rPr>
              <a:t>vzdělání se konají v pracovních dnech v období </a:t>
            </a:r>
            <a:r>
              <a:rPr lang="cs-CZ" sz="3300" b="1" dirty="0">
                <a:solidFill>
                  <a:srgbClr val="FF0000"/>
                </a:solidFill>
              </a:rPr>
              <a:t>od</a:t>
            </a:r>
            <a:r>
              <a:rPr lang="cs-CZ" sz="3300" dirty="0">
                <a:solidFill>
                  <a:srgbClr val="FF0000"/>
                </a:solidFill>
              </a:rPr>
              <a:t> </a:t>
            </a:r>
            <a:r>
              <a:rPr lang="cs-CZ" sz="3300" b="1" dirty="0">
                <a:solidFill>
                  <a:srgbClr val="FF0000"/>
                </a:solidFill>
              </a:rPr>
              <a:t>22. dubna do 30. dubna 2023</a:t>
            </a:r>
            <a:r>
              <a:rPr lang="cs-CZ" sz="3300" dirty="0">
                <a:solidFill>
                  <a:srgbClr val="002060"/>
                </a:solidFill>
              </a:rPr>
              <a:t>. </a:t>
            </a:r>
          </a:p>
          <a:p>
            <a:pPr algn="just">
              <a:lnSpc>
                <a:spcPct val="160000"/>
              </a:lnSpc>
              <a:spcAft>
                <a:spcPts val="1200"/>
              </a:spcAft>
            </a:pPr>
            <a:r>
              <a:rPr lang="cs-CZ" sz="3300" b="1" dirty="0">
                <a:solidFill>
                  <a:schemeClr val="accent1"/>
                </a:solidFill>
              </a:rPr>
              <a:t>Obsah a forma přijímací zkoušky </a:t>
            </a:r>
            <a:r>
              <a:rPr lang="cs-CZ" sz="3300" dirty="0">
                <a:solidFill>
                  <a:schemeClr val="accent1"/>
                </a:solidFill>
              </a:rPr>
              <a:t>odpovídají rámcovému vzdělávacímu programu pro základní vzdělávání - stanovuje  ředitel školy</a:t>
            </a:r>
            <a:r>
              <a:rPr lang="cs-CZ" sz="3300" dirty="0">
                <a:solidFill>
                  <a:srgbClr val="002060"/>
                </a:solidFill>
              </a:rPr>
              <a:t>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738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38844"/>
            <a:ext cx="10515600" cy="499195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>
                <a:solidFill>
                  <a:schemeClr val="accent1"/>
                </a:solidFill>
              </a:rPr>
              <a:t>Každý uchazeč </a:t>
            </a:r>
            <a:r>
              <a:rPr lang="cs-CZ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může</a:t>
            </a:r>
            <a:r>
              <a:rPr lang="cs-CZ" dirty="0">
                <a:solidFill>
                  <a:schemeClr val="accent1"/>
                </a:solidFill>
              </a:rPr>
              <a:t> </a:t>
            </a:r>
            <a:r>
              <a:rPr lang="cs-CZ" b="1" dirty="0">
                <a:solidFill>
                  <a:schemeClr val="accent1"/>
                </a:solidFill>
              </a:rPr>
              <a:t>písemný test ze vzdělávacího oboru Český jazyk a literatura a písemný test ze vzdělávacího oboru Matematika a její aplikace přijímacího řízení konat dvakrát</a:t>
            </a:r>
          </a:p>
          <a:p>
            <a:pPr marL="342900" indent="-342900" algn="just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>
                <a:solidFill>
                  <a:schemeClr val="accent1"/>
                </a:solidFill>
              </a:rPr>
              <a:t>v prvním stanoveném termínu ve škole uvedené na přihlášce v prvním pořadí;</a:t>
            </a:r>
          </a:p>
          <a:p>
            <a:pPr marL="342900" indent="-342900" algn="just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>
                <a:solidFill>
                  <a:schemeClr val="accent1"/>
                </a:solidFill>
              </a:rPr>
              <a:t>ve druhém stanoveném termínu ve škole uvedené na přihlášce ve druhém pořadí</a:t>
            </a:r>
          </a:p>
          <a:p>
            <a:pPr marL="342900" indent="-342900" algn="just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>
                <a:solidFill>
                  <a:schemeClr val="accent1"/>
                </a:solidFill>
              </a:rPr>
              <a:t>nebo ve škole uvedené uchazečem na přihlášce do oboru vzdělání s talentovou zkouškou. 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280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63782"/>
            <a:ext cx="10515600" cy="496701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cs-CZ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Pozvánka k přijímací zkoušce se zasílá </a:t>
            </a:r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14 dnů před konáním </a:t>
            </a:r>
            <a:r>
              <a:rPr lang="cs-CZ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přijímací zkoušky (platí pro I. kolo PŘ).</a:t>
            </a:r>
          </a:p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cs-CZ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Pokud se </a:t>
            </a:r>
            <a:r>
              <a:rPr lang="cs-CZ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uchazeč k přijímací zkoušce pro vážné důvody nedostaví</a:t>
            </a:r>
            <a:r>
              <a:rPr lang="cs-CZ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: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cs-CZ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  omlouvá nepřítomnost </a:t>
            </a:r>
            <a:r>
              <a:rPr lang="cs-CZ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do 3 dnů řediteli dané školy</a:t>
            </a:r>
            <a:r>
              <a:rPr lang="cs-CZ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;</a:t>
            </a:r>
          </a:p>
          <a:p>
            <a:pPr lvl="1">
              <a:lnSpc>
                <a:spcPct val="110000"/>
              </a:lnSpc>
              <a:buFont typeface="Symbol" panose="05050102010706020507" pitchFamily="18" charset="2"/>
              <a:buChar char="®"/>
            </a:pPr>
            <a:r>
              <a:rPr lang="cs-CZ" sz="20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 </a:t>
            </a:r>
            <a:r>
              <a:rPr lang="cs-CZ" sz="2100" b="1" dirty="0">
                <a:solidFill>
                  <a:schemeClr val="accent1"/>
                </a:solidFill>
              </a:rPr>
              <a:t>n</a:t>
            </a:r>
            <a:r>
              <a:rPr lang="cs-CZ" sz="2100" b="1" dirty="0">
                <a:solidFill>
                  <a:schemeClr val="accent1"/>
                </a:solidFill>
              </a:rPr>
              <a:t>áhradní </a:t>
            </a:r>
            <a:r>
              <a:rPr lang="cs-CZ" sz="2100" b="1" dirty="0">
                <a:solidFill>
                  <a:schemeClr val="accent1"/>
                </a:solidFill>
              </a:rPr>
              <a:t>termín jednotné zkoušky </a:t>
            </a:r>
            <a:r>
              <a:rPr lang="cs-CZ" sz="2100" b="1" dirty="0">
                <a:solidFill>
                  <a:schemeClr val="accent1"/>
                </a:solidFill>
              </a:rPr>
              <a:t>stanovuje </a:t>
            </a:r>
            <a:r>
              <a:rPr lang="cs-CZ" sz="2100" b="1" dirty="0">
                <a:solidFill>
                  <a:schemeClr val="accent1"/>
                </a:solidFill>
              </a:rPr>
              <a:t>a </a:t>
            </a:r>
            <a:r>
              <a:rPr lang="cs-CZ" sz="2100" b="1" dirty="0">
                <a:solidFill>
                  <a:schemeClr val="accent1"/>
                </a:solidFill>
              </a:rPr>
              <a:t>zveřejňuje MŠMT (viz výše), náhradní </a:t>
            </a:r>
            <a:r>
              <a:rPr lang="cs-CZ" sz="2100" b="1" dirty="0">
                <a:solidFill>
                  <a:schemeClr val="accent1"/>
                </a:solidFill>
              </a:rPr>
              <a:t>termín školní přijímací zkoušky stanoví </a:t>
            </a:r>
            <a:r>
              <a:rPr lang="cs-CZ" sz="2100" b="1" dirty="0">
                <a:solidFill>
                  <a:schemeClr val="accent1"/>
                </a:solidFill>
              </a:rPr>
              <a:t>ředitel </a:t>
            </a:r>
            <a:r>
              <a:rPr lang="cs-CZ" sz="2100" b="1" dirty="0">
                <a:solidFill>
                  <a:schemeClr val="accent1"/>
                </a:solidFill>
              </a:rPr>
              <a:t>školy; přijímací zkouška v náhradním termínu se koná nejpozději do 1 měsíce po termínu konání řádné přijímací </a:t>
            </a:r>
            <a:r>
              <a:rPr lang="cs-CZ" sz="2100" b="1" dirty="0">
                <a:solidFill>
                  <a:schemeClr val="accent1"/>
                </a:solidFill>
              </a:rPr>
              <a:t>zkoušky. </a:t>
            </a:r>
            <a:endParaRPr lang="cs-CZ" sz="2100" b="1" dirty="0">
              <a:solidFill>
                <a:schemeClr val="accent1"/>
              </a:solidFill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cs-CZ" sz="2100" b="1" dirty="0">
              <a:solidFill>
                <a:schemeClr val="accent1"/>
              </a:solidFill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solidFill>
                  <a:schemeClr val="accent1"/>
                </a:solidFill>
              </a:rPr>
              <a:t>Stejný termín pro konání přijímací zkoušky v jiném oboru vzdělání nebo jiné škole není důvodem stanovení náhradního termínu konání zkoušky.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dirty="0">
                <a:solidFill>
                  <a:schemeClr val="accent1"/>
                </a:solidFill>
              </a:rPr>
              <a:t>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solidFill>
                  <a:schemeClr val="accent1"/>
                </a:solidFill>
              </a:rPr>
              <a:t>Pro první kolo přijímacího řízení na jeden obor vzdělání konané v rámci jedné školy nelze školní přijímací zkoušku vykonat ve více různých termínech, ve kterých se zkouška koná.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650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PŘIJÍMACÍ ŘÍZENÍ 2023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None/>
            </a:pPr>
            <a:endParaRPr lang="cs-CZ" sz="2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cs-CZ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Stanovení kritérií a hodnocení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072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38596"/>
            <a:ext cx="10515600" cy="4892204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cs-CZ" dirty="0">
                <a:solidFill>
                  <a:schemeClr val="accent1"/>
                </a:solidFill>
              </a:rPr>
              <a:t>Pokud se JPZ v daném oboru vzdělání koná, </a:t>
            </a:r>
            <a:r>
              <a:rPr lang="cs-CZ" b="1" dirty="0">
                <a:solidFill>
                  <a:schemeClr val="accent1"/>
                </a:solidFill>
              </a:rPr>
              <a:t>je pouze jednou </a:t>
            </a:r>
            <a:r>
              <a:rPr lang="cs-CZ" dirty="0">
                <a:solidFill>
                  <a:schemeClr val="accent1"/>
                </a:solidFill>
              </a:rPr>
              <a:t>z částí přijímacího řízení. </a:t>
            </a:r>
          </a:p>
          <a:p>
            <a:pPr algn="just">
              <a:lnSpc>
                <a:spcPct val="120000"/>
              </a:lnSpc>
            </a:pPr>
            <a:r>
              <a:rPr lang="cs-CZ" dirty="0">
                <a:solidFill>
                  <a:schemeClr val="accent1"/>
                </a:solidFill>
              </a:rPr>
              <a:t>Při rozhodování o přijetí uchazeče ke vzdělávání školy zohledňují i </a:t>
            </a:r>
            <a:r>
              <a:rPr lang="cs-CZ" b="1" dirty="0">
                <a:solidFill>
                  <a:schemeClr val="accent1"/>
                </a:solidFill>
              </a:rPr>
              <a:t>další kritéria</a:t>
            </a:r>
            <a:r>
              <a:rPr lang="cs-CZ" dirty="0">
                <a:solidFill>
                  <a:schemeClr val="accent1"/>
                </a:solidFill>
              </a:rPr>
              <a:t>, např. výsledky předchozího vzdělávání, výsledky školních přijímacích zkoušek či pohovorů, umístění na různých soutěžích a olympiádách apod. </a:t>
            </a:r>
          </a:p>
          <a:p>
            <a:pPr algn="just">
              <a:lnSpc>
                <a:spcPct val="120000"/>
              </a:lnSpc>
            </a:pPr>
            <a:r>
              <a:rPr lang="cs-CZ" dirty="0">
                <a:solidFill>
                  <a:schemeClr val="accent1"/>
                </a:solidFill>
              </a:rPr>
              <a:t>V souladu s § 1 odst. 7 vyhlášky č. 353/2016 Sb. však střední školy </a:t>
            </a:r>
            <a:r>
              <a:rPr lang="cs-CZ" b="1" dirty="0">
                <a:solidFill>
                  <a:schemeClr val="accent1"/>
                </a:solidFill>
              </a:rPr>
              <a:t>nemohou v přijímacím řízení hodnotit hodnocení na vysvědčení za druhé pololetí školního roku 2019/2020.</a:t>
            </a:r>
          </a:p>
          <a:p>
            <a:pPr algn="just">
              <a:lnSpc>
                <a:spcPct val="120000"/>
              </a:lnSpc>
            </a:pPr>
            <a:r>
              <a:rPr lang="cs-CZ" b="1" dirty="0">
                <a:solidFill>
                  <a:schemeClr val="accent1"/>
                </a:solidFill>
              </a:rPr>
              <a:t>Uchazečům</a:t>
            </a:r>
            <a:r>
              <a:rPr lang="cs-CZ" dirty="0">
                <a:solidFill>
                  <a:schemeClr val="accent1"/>
                </a:solidFill>
              </a:rPr>
              <a:t>, kteří požádají o prominutí přijímací zkoušky z českého jazyka, se do celkového výsledku přijímacího řízení kromě školních kritérií započítává pouze lepší výsledek v testu z matematiky.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198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81149"/>
            <a:ext cx="10515600" cy="5249651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solidFill>
                  <a:schemeClr val="accent1"/>
                </a:solidFill>
              </a:rPr>
              <a:t>Ředitel školy hodnotí splnění kritérií přijímacího řízení uchazečem dle: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solidFill>
                  <a:schemeClr val="accent1"/>
                </a:solidFill>
              </a:rPr>
              <a:t> a) </a:t>
            </a:r>
            <a:r>
              <a:rPr lang="cs-CZ" sz="2000" b="1" dirty="0" smtClean="0">
                <a:solidFill>
                  <a:schemeClr val="accent1"/>
                </a:solidFill>
              </a:rPr>
              <a:t> hodnocení </a:t>
            </a:r>
            <a:r>
              <a:rPr lang="cs-CZ" sz="2000" b="1" dirty="0">
                <a:solidFill>
                  <a:schemeClr val="accent1"/>
                </a:solidFill>
              </a:rPr>
              <a:t>na vysvědčeních z předchozího vzdělávání;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solidFill>
                  <a:schemeClr val="accent1"/>
                </a:solidFill>
              </a:rPr>
              <a:t> b)  výsledků jednotné zkoušky, pokud je součástí přijímacího řízení;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solidFill>
                  <a:schemeClr val="accent1"/>
                </a:solidFill>
              </a:rPr>
              <a:t> c)  </a:t>
            </a:r>
            <a:r>
              <a:rPr lang="cs-CZ" sz="2000" b="1" dirty="0" smtClean="0">
                <a:solidFill>
                  <a:schemeClr val="accent1"/>
                </a:solidFill>
              </a:rPr>
              <a:t>výsledků </a:t>
            </a:r>
            <a:r>
              <a:rPr lang="cs-CZ" sz="2000" b="1" dirty="0">
                <a:solidFill>
                  <a:schemeClr val="accent1"/>
                </a:solidFill>
              </a:rPr>
              <a:t>školní přijímací zkoušky, je-li stanovena;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solidFill>
                  <a:schemeClr val="accent1"/>
                </a:solidFill>
              </a:rPr>
              <a:t> d) </a:t>
            </a:r>
            <a:r>
              <a:rPr lang="cs-CZ" sz="2000" dirty="0" smtClean="0">
                <a:solidFill>
                  <a:schemeClr val="accent1"/>
                </a:solidFill>
              </a:rPr>
              <a:t>případně </a:t>
            </a:r>
            <a:r>
              <a:rPr lang="cs-CZ" sz="2000" dirty="0">
                <a:solidFill>
                  <a:schemeClr val="accent1"/>
                </a:solidFill>
              </a:rPr>
              <a:t>dalších skutečností, které osvědčují vhodné schopnosti, vědomosti a zájmy uchazeče</a:t>
            </a:r>
            <a:r>
              <a:rPr lang="cs-CZ" sz="2000" dirty="0" smtClean="0">
                <a:solidFill>
                  <a:schemeClr val="accent1"/>
                </a:solidFill>
              </a:rPr>
              <a:t>.</a:t>
            </a:r>
          </a:p>
          <a:p>
            <a:pPr algn="just">
              <a:lnSpc>
                <a:spcPct val="140000"/>
              </a:lnSpc>
            </a:pPr>
            <a:r>
              <a:rPr lang="cs-CZ" sz="2000" dirty="0">
                <a:solidFill>
                  <a:schemeClr val="accent1"/>
                </a:solidFill>
              </a:rPr>
              <a:t>Hodnocení jednotné přijímací zkoušky se na celkovém hodnocení splnění kritérií přijímacího řízení podílí nejméně </a:t>
            </a:r>
            <a:r>
              <a:rPr lang="cs-CZ" sz="2000" b="1" dirty="0">
                <a:solidFill>
                  <a:schemeClr val="accent1"/>
                </a:solidFill>
              </a:rPr>
              <a:t>60 %</a:t>
            </a:r>
            <a:r>
              <a:rPr lang="cs-CZ" sz="2000" dirty="0">
                <a:solidFill>
                  <a:schemeClr val="accent1"/>
                </a:solidFill>
              </a:rPr>
              <a:t>; </a:t>
            </a:r>
          </a:p>
          <a:p>
            <a:pPr marL="0" indent="0" algn="just">
              <a:lnSpc>
                <a:spcPct val="140000"/>
              </a:lnSpc>
              <a:buNone/>
            </a:pPr>
            <a:r>
              <a:rPr lang="cs-CZ" sz="2000" dirty="0">
                <a:solidFill>
                  <a:schemeClr val="accent1"/>
                </a:solidFill>
              </a:rPr>
              <a:t>v případě přijímacího řízení do oboru Gymnázium se sportovní přípravou nejméně </a:t>
            </a:r>
            <a:r>
              <a:rPr lang="cs-CZ" sz="2000" b="1" dirty="0">
                <a:solidFill>
                  <a:schemeClr val="accent1"/>
                </a:solidFill>
              </a:rPr>
              <a:t>40 %</a:t>
            </a:r>
            <a:r>
              <a:rPr lang="cs-CZ" sz="2000" dirty="0">
                <a:solidFill>
                  <a:schemeClr val="accent1"/>
                </a:solidFill>
              </a:rPr>
              <a:t>. </a:t>
            </a:r>
          </a:p>
          <a:p>
            <a:pPr marL="0" indent="0" algn="just">
              <a:lnSpc>
                <a:spcPct val="140000"/>
              </a:lnSpc>
              <a:buNone/>
            </a:pPr>
            <a:r>
              <a:rPr lang="cs-CZ" sz="2000" dirty="0">
                <a:solidFill>
                  <a:schemeClr val="accent1"/>
                </a:solidFill>
              </a:rPr>
              <a:t>Škola do výsledku přijímacího řízení zohledňuje vždy </a:t>
            </a:r>
            <a:r>
              <a:rPr lang="cs-CZ" sz="2000" b="1" dirty="0">
                <a:solidFill>
                  <a:schemeClr val="accent1"/>
                </a:solidFill>
              </a:rPr>
              <a:t>pouze lepší výsledek</a:t>
            </a:r>
            <a:r>
              <a:rPr lang="cs-CZ" sz="2000" dirty="0">
                <a:solidFill>
                  <a:schemeClr val="accent1"/>
                </a:solidFill>
              </a:rPr>
              <a:t> </a:t>
            </a:r>
            <a:r>
              <a:rPr lang="cs-CZ" sz="2000" b="1" dirty="0">
                <a:solidFill>
                  <a:schemeClr val="accent1"/>
                </a:solidFill>
              </a:rPr>
              <a:t>testu z příslušného </a:t>
            </a:r>
            <a:r>
              <a:rPr lang="cs-CZ" sz="2000" b="1" dirty="0" smtClean="0">
                <a:solidFill>
                  <a:schemeClr val="accent1"/>
                </a:solidFill>
              </a:rPr>
              <a:t>předmětu.</a:t>
            </a:r>
          </a:p>
          <a:p>
            <a:pPr marL="0" indent="0" algn="just">
              <a:lnSpc>
                <a:spcPct val="140000"/>
              </a:lnSpc>
              <a:buNone/>
            </a:pPr>
            <a:r>
              <a:rPr lang="cs-CZ" sz="2000" b="1" dirty="0">
                <a:solidFill>
                  <a:schemeClr val="accent1"/>
                </a:solidFill>
              </a:rPr>
              <a:t>Další hodnocení splnění kritérií stanoví ředitel školy. </a:t>
            </a:r>
            <a:r>
              <a:rPr lang="cs-CZ" sz="2000" b="1" u="sng" dirty="0">
                <a:solidFill>
                  <a:schemeClr val="accent1"/>
                </a:solidFill>
              </a:rPr>
              <a:t>Ředitel školy může v rámci kritérií pro přijetí stanovit hranici úspěšnosti v jednotné zkoušce nebo školní přijímací zkoušce,</a:t>
            </a:r>
            <a:r>
              <a:rPr lang="cs-CZ" sz="2000" b="1" dirty="0">
                <a:solidFill>
                  <a:schemeClr val="accent1"/>
                </a:solidFill>
              </a:rPr>
              <a:t> které musí uchazeč dosáhnout jako nezbytné podmínky pro přijetí.</a:t>
            </a:r>
          </a:p>
          <a:p>
            <a:pPr marL="0" indent="0" algn="just">
              <a:lnSpc>
                <a:spcPct val="140000"/>
              </a:lnSpc>
              <a:buNone/>
            </a:pPr>
            <a:endParaRPr lang="cs-CZ" sz="2000" dirty="0">
              <a:solidFill>
                <a:schemeClr val="accent1"/>
              </a:solidFill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077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55716"/>
            <a:ext cx="10515600" cy="5075084"/>
          </a:xfrm>
        </p:spPr>
        <p:txBody>
          <a:bodyPr>
            <a:normAutofit/>
          </a:bodyPr>
          <a:lstStyle/>
          <a:p>
            <a:pPr algn="just" eaLnBrk="0" hangingPunc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chemeClr val="folHlink"/>
              </a:buClr>
              <a:buSzPct val="90000"/>
            </a:pPr>
            <a:r>
              <a:rPr lang="cs-CZ" sz="2000" b="1" dirty="0">
                <a:solidFill>
                  <a:schemeClr val="accent1"/>
                </a:solidFill>
              </a:rPr>
              <a:t>Ředitel školy v případě oborů vzdělání </a:t>
            </a:r>
          </a:p>
          <a:p>
            <a:pPr marL="457200" indent="-457200" algn="just" eaLnBrk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  <a:buFontTx/>
              <a:buChar char="-"/>
            </a:pPr>
            <a:r>
              <a:rPr lang="cs-CZ" sz="20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maturitní zkouškou </a:t>
            </a:r>
            <a:r>
              <a:rPr lang="cs-CZ" sz="2000" b="1" dirty="0">
                <a:solidFill>
                  <a:schemeClr val="accent1"/>
                </a:solidFill>
              </a:rPr>
              <a:t>ukončí hodnocení </a:t>
            </a:r>
            <a:r>
              <a:rPr lang="cs-CZ" sz="2000" b="1" dirty="0">
                <a:solidFill>
                  <a:srgbClr val="FF0000"/>
                </a:solidFill>
              </a:rPr>
              <a:t>do 2 pracovních dnů</a:t>
            </a:r>
            <a:r>
              <a:rPr lang="cs-CZ" sz="2000" b="1" dirty="0">
                <a:solidFill>
                  <a:srgbClr val="002060"/>
                </a:solidFill>
              </a:rPr>
              <a:t> </a:t>
            </a:r>
            <a:r>
              <a:rPr lang="cs-CZ" sz="2000" b="1" dirty="0">
                <a:solidFill>
                  <a:schemeClr val="accent1"/>
                </a:solidFill>
              </a:rPr>
              <a:t>po zpřístupnění hodnocení uchazeče Centrem a zveřejní seznam přijatých uchazečů;</a:t>
            </a:r>
          </a:p>
          <a:p>
            <a:pPr marL="457200" indent="-457200" algn="just" eaLnBrk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  <a:buFontTx/>
              <a:buChar char="-"/>
            </a:pPr>
            <a:r>
              <a:rPr lang="cs-CZ" sz="2000" b="1" dirty="0">
                <a:solidFill>
                  <a:schemeClr val="accent1"/>
                </a:solidFill>
              </a:rPr>
              <a:t> </a:t>
            </a:r>
            <a:r>
              <a:rPr lang="cs-CZ" sz="20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případě ostatních oborů vzdělání </a:t>
            </a:r>
            <a:r>
              <a:rPr lang="cs-CZ" sz="2000" b="1" dirty="0">
                <a:solidFill>
                  <a:schemeClr val="accent1"/>
                </a:solidFill>
              </a:rPr>
              <a:t>ukončí ředitel školy hodnocení </a:t>
            </a:r>
            <a:r>
              <a:rPr lang="cs-CZ" sz="2000" b="1" dirty="0">
                <a:solidFill>
                  <a:srgbClr val="FF0000"/>
                </a:solidFill>
              </a:rPr>
              <a:t>do 2 pracovních dnů po dni konání </a:t>
            </a:r>
            <a:r>
              <a:rPr lang="cs-CZ" sz="2000" b="1" dirty="0" smtClean="0">
                <a:solidFill>
                  <a:srgbClr val="FF0000"/>
                </a:solidFill>
              </a:rPr>
              <a:t>(školní) přijímací </a:t>
            </a:r>
            <a:r>
              <a:rPr lang="cs-CZ" sz="2000" b="1" dirty="0">
                <a:solidFill>
                  <a:srgbClr val="FF0000"/>
                </a:solidFill>
              </a:rPr>
              <a:t>zkoušky </a:t>
            </a:r>
            <a:r>
              <a:rPr lang="cs-CZ" sz="2000" b="1" dirty="0">
                <a:solidFill>
                  <a:schemeClr val="accent1"/>
                </a:solidFill>
              </a:rPr>
              <a:t>a zveřejní seznam přijatých uchazečů. </a:t>
            </a:r>
          </a:p>
          <a:p>
            <a:pPr algn="just" eaLnBrk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</a:pPr>
            <a:r>
              <a:rPr lang="cs-CZ" sz="2000" b="1" dirty="0">
                <a:solidFill>
                  <a:srgbClr val="FF0000"/>
                </a:solidFill>
              </a:rPr>
              <a:t>Nepřijatým uchazečům </a:t>
            </a:r>
            <a:r>
              <a:rPr lang="cs-CZ" sz="2000" b="1" dirty="0">
                <a:solidFill>
                  <a:schemeClr val="accent1"/>
                </a:solidFill>
              </a:rPr>
              <a:t>nebo zákonným zástupcům nepřijatých nezletilých uchazečů </a:t>
            </a:r>
            <a:r>
              <a:rPr lang="cs-CZ" sz="2000" b="1" dirty="0">
                <a:solidFill>
                  <a:srgbClr val="FF0000"/>
                </a:solidFill>
              </a:rPr>
              <a:t>ředitel doručí rozhodnutí o nepřijetí. 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51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415333"/>
            <a:ext cx="10515600" cy="1871530"/>
          </a:xfrm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  <a:spcAft>
                <a:spcPts val="1800"/>
              </a:spcAft>
            </a:pPr>
            <a:r>
              <a:rPr lang="cs-CZ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PŘIJÍMACÍ ŘÍZENÍ 2023</a:t>
            </a:r>
            <a:br>
              <a:rPr lang="cs-CZ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Žáci - cizinci </a:t>
            </a:r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73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64029"/>
            <a:ext cx="10515600" cy="5066771"/>
          </a:xfrm>
        </p:spPr>
        <p:txBody>
          <a:bodyPr>
            <a:normAutofit/>
          </a:bodyPr>
          <a:lstStyle/>
          <a:p>
            <a:pPr algn="just" eaLnBrk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</a:pPr>
            <a:r>
              <a:rPr lang="cs-CZ" sz="2400" b="1" dirty="0">
                <a:solidFill>
                  <a:schemeClr val="accent1"/>
                </a:solidFill>
              </a:rPr>
              <a:t>Ředitel školy dále zveřejní výsledky hodnocení prvního a posledního přijatého uchazeče v </a:t>
            </a:r>
            <a:r>
              <a:rPr lang="cs-CZ" sz="2400" b="1" u="sng" dirty="0">
                <a:solidFill>
                  <a:schemeClr val="accent1"/>
                </a:solidFill>
              </a:rPr>
              <a:t>anonymizované podobě</a:t>
            </a:r>
            <a:r>
              <a:rPr lang="cs-CZ" sz="2400" b="1" dirty="0">
                <a:solidFill>
                  <a:schemeClr val="accent1"/>
                </a:solidFill>
              </a:rPr>
              <a:t>.</a:t>
            </a:r>
          </a:p>
          <a:p>
            <a:pPr algn="just" eaLnBrk="0" hangingPunct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</a:pPr>
            <a:r>
              <a:rPr lang="cs-CZ" sz="2400" b="1" dirty="0">
                <a:solidFill>
                  <a:schemeClr val="accent1"/>
                </a:solidFill>
              </a:rPr>
              <a:t>Pokud se JPZ ani školní přijímací zkouška v prvním kole přijímacího řízení nekoná, </a:t>
            </a:r>
            <a:r>
              <a:rPr lang="cs-CZ" sz="2400" b="1" u="sng" dirty="0">
                <a:solidFill>
                  <a:schemeClr val="accent1"/>
                </a:solidFill>
              </a:rPr>
              <a:t>zveřejní ředitel školy seznam přijatých uchazečů</a:t>
            </a:r>
            <a:r>
              <a:rPr lang="cs-CZ" sz="2400" b="1" dirty="0">
                <a:solidFill>
                  <a:schemeClr val="accent1"/>
                </a:solidFill>
              </a:rPr>
              <a:t> a </a:t>
            </a:r>
            <a:r>
              <a:rPr lang="cs-CZ" sz="2400" b="1" u="sng" dirty="0">
                <a:solidFill>
                  <a:schemeClr val="accent1"/>
                </a:solidFill>
              </a:rPr>
              <a:t>nepřijatým uchazečům nebo zákonným zástupcům </a:t>
            </a:r>
            <a:r>
              <a:rPr lang="cs-CZ" sz="2400" b="1" dirty="0">
                <a:solidFill>
                  <a:schemeClr val="accent1"/>
                </a:solidFill>
              </a:rPr>
              <a:t>nepřijatých nezletilých uchazečů odešle </a:t>
            </a:r>
            <a:r>
              <a:rPr lang="cs-CZ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rozhodnutí o nepřijetí v termínu </a:t>
            </a:r>
            <a:r>
              <a:rPr lang="cs-CZ" sz="2400" b="1" u="sng" dirty="0">
                <a:solidFill>
                  <a:schemeClr val="accent1"/>
                </a:solidFill>
              </a:rPr>
              <a:t>od 22. dubna do 30. dubna 2023.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3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PŘIJÍMACÍ ŘÍZENÍ 2023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None/>
            </a:pPr>
            <a:endParaRPr lang="cs-CZ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cs-CZ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Odvolání proti nepřijetí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361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88967"/>
            <a:ext cx="10515600" cy="504183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1200"/>
              </a:spcBef>
              <a:spcAft>
                <a:spcPts val="1800"/>
              </a:spcAft>
              <a:buNone/>
              <a:defRPr/>
            </a:pP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Odvolání</a:t>
            </a:r>
            <a:r>
              <a:rPr lang="cs-CZ" dirty="0">
                <a:solidFill>
                  <a:schemeClr val="accent1"/>
                </a:solidFill>
              </a:rPr>
              <a:t> uchazeče proti rozhodnutí ředitele o výsledku přijímacího řízení lze podat ve lhůtě </a:t>
            </a: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pracovních dnů ode dne doručení rozhodnutí.</a:t>
            </a:r>
          </a:p>
          <a:p>
            <a:pPr marL="0" indent="0" algn="ctr">
              <a:lnSpc>
                <a:spcPct val="120000"/>
              </a:lnSpc>
              <a:spcBef>
                <a:spcPts val="1200"/>
              </a:spcBef>
              <a:spcAft>
                <a:spcPts val="1800"/>
              </a:spcAft>
              <a:buNone/>
              <a:defRPr/>
            </a:pPr>
            <a:r>
              <a:rPr lang="cs-CZ" b="1" dirty="0">
                <a:solidFill>
                  <a:schemeClr val="accent1"/>
                </a:solidFill>
              </a:rPr>
              <a:t>Odvolání</a:t>
            </a:r>
            <a:r>
              <a:rPr lang="cs-CZ" dirty="0">
                <a:solidFill>
                  <a:schemeClr val="accent1"/>
                </a:solidFill>
              </a:rPr>
              <a:t> se podává </a:t>
            </a:r>
            <a:r>
              <a:rPr lang="cs-CZ" u="sng" dirty="0">
                <a:solidFill>
                  <a:schemeClr val="accent1"/>
                </a:solidFill>
              </a:rPr>
              <a:t>písemně</a:t>
            </a:r>
            <a:r>
              <a:rPr lang="cs-CZ" dirty="0">
                <a:solidFill>
                  <a:schemeClr val="accent1"/>
                </a:solidFill>
              </a:rPr>
              <a:t> prostřednictvím </a:t>
            </a:r>
            <a:r>
              <a:rPr lang="cs-CZ" b="1" dirty="0">
                <a:solidFill>
                  <a:schemeClr val="accent1"/>
                </a:solidFill>
              </a:rPr>
              <a:t>ředitele </a:t>
            </a:r>
            <a:r>
              <a:rPr lang="cs-CZ" dirty="0">
                <a:solidFill>
                  <a:schemeClr val="accent1"/>
                </a:solidFill>
              </a:rPr>
              <a:t>střední školy ke </a:t>
            </a:r>
            <a:r>
              <a:rPr lang="cs-CZ" b="1" dirty="0">
                <a:solidFill>
                  <a:schemeClr val="accent1"/>
                </a:solidFill>
              </a:rPr>
              <a:t>Krajskému úřadu Olomouckého kraje, </a:t>
            </a:r>
            <a:r>
              <a:rPr lang="cs-CZ" dirty="0">
                <a:solidFill>
                  <a:schemeClr val="accent1"/>
                </a:solidFill>
              </a:rPr>
              <a:t>odboru školství a mládeže.    </a:t>
            </a:r>
          </a:p>
          <a:p>
            <a:pPr marL="0" lvl="0" indent="0">
              <a:lnSpc>
                <a:spcPct val="120000"/>
              </a:lnSpc>
              <a:buNone/>
            </a:pPr>
            <a:r>
              <a:rPr lang="cs-CZ" sz="3200" dirty="0" smtClean="0">
                <a:solidFill>
                  <a:schemeClr val="accent1"/>
                </a:solidFill>
              </a:rPr>
              <a:t>	</a:t>
            </a:r>
          </a:p>
          <a:p>
            <a:pPr marL="0" lvl="0" indent="0">
              <a:lnSpc>
                <a:spcPct val="120000"/>
              </a:lnSpc>
              <a:buNone/>
            </a:pPr>
            <a:r>
              <a:rPr lang="cs-CZ" sz="3200" dirty="0">
                <a:solidFill>
                  <a:schemeClr val="accent1"/>
                </a:solidFill>
              </a:rPr>
              <a:t>		            </a:t>
            </a:r>
            <a:endParaRPr lang="cs-CZ" sz="3200" u="sng" dirty="0">
              <a:solidFill>
                <a:schemeClr val="accent1"/>
              </a:solidFill>
            </a:endParaRPr>
          </a:p>
          <a:p>
            <a:pPr>
              <a:lnSpc>
                <a:spcPct val="120000"/>
              </a:lnSpc>
              <a:buNone/>
            </a:pPr>
            <a:r>
              <a:rPr lang="cs-CZ" sz="3200" dirty="0">
                <a:solidFill>
                  <a:schemeClr val="accent1"/>
                </a:solidFill>
              </a:rPr>
              <a:t>    	  </a:t>
            </a:r>
            <a:r>
              <a:rPr lang="cs-CZ" sz="3200" dirty="0" smtClean="0">
                <a:solidFill>
                  <a:schemeClr val="accent1"/>
                </a:solidFill>
              </a:rPr>
              <a:t>	</a:t>
            </a:r>
            <a:r>
              <a:rPr lang="cs-CZ" sz="2400" u="sng" dirty="0" err="1" smtClean="0">
                <a:solidFill>
                  <a:schemeClr val="accent1"/>
                </a:solidFill>
              </a:rPr>
              <a:t>autoremedura</a:t>
            </a:r>
            <a:r>
              <a:rPr lang="cs-CZ" sz="2400" dirty="0">
                <a:solidFill>
                  <a:schemeClr val="accent1"/>
                </a:solidFill>
              </a:rPr>
              <a:t>	               	</a:t>
            </a:r>
            <a:r>
              <a:rPr lang="cs-CZ" sz="2400" dirty="0" smtClean="0">
                <a:solidFill>
                  <a:schemeClr val="accent1"/>
                </a:solidFill>
              </a:rPr>
              <a:t>	</a:t>
            </a:r>
            <a:r>
              <a:rPr lang="cs-CZ" sz="2400" u="sng" dirty="0" smtClean="0">
                <a:solidFill>
                  <a:schemeClr val="accent1"/>
                </a:solidFill>
              </a:rPr>
              <a:t>postoupí </a:t>
            </a:r>
            <a:r>
              <a:rPr lang="cs-CZ" sz="2400" u="sng" dirty="0">
                <a:solidFill>
                  <a:schemeClr val="accent1"/>
                </a:solidFill>
              </a:rPr>
              <a:t>celý spis KÚ</a:t>
            </a:r>
          </a:p>
          <a:p>
            <a:pPr>
              <a:lnSpc>
                <a:spcPct val="120000"/>
              </a:lnSpc>
              <a:buNone/>
            </a:pPr>
            <a:r>
              <a:rPr lang="cs-CZ" sz="3200" b="1" dirty="0">
                <a:solidFill>
                  <a:schemeClr val="accent1"/>
                </a:solidFill>
              </a:rPr>
              <a:t>						  </a:t>
            </a:r>
            <a:r>
              <a:rPr lang="cs-CZ" sz="3200" b="1" dirty="0" smtClean="0">
                <a:solidFill>
                  <a:schemeClr val="accent1"/>
                </a:solidFill>
              </a:rPr>
              <a:t>		  </a:t>
            </a:r>
            <a:r>
              <a:rPr lang="cs-CZ" sz="2000" dirty="0" smtClean="0">
                <a:solidFill>
                  <a:schemeClr val="accent1"/>
                </a:solidFill>
              </a:rPr>
              <a:t>(</a:t>
            </a:r>
            <a:r>
              <a:rPr lang="cs-CZ" sz="2000" dirty="0">
                <a:solidFill>
                  <a:schemeClr val="accent1"/>
                </a:solidFill>
              </a:rPr>
              <a:t>30 dnů, příp. 10 </a:t>
            </a:r>
            <a:r>
              <a:rPr lang="cs-CZ" sz="2000" dirty="0" smtClean="0">
                <a:solidFill>
                  <a:schemeClr val="accent1"/>
                </a:solidFill>
              </a:rPr>
              <a:t>dnů – v případě 								opožděného nebo nepřípustného 									odvolání)</a:t>
            </a:r>
            <a:endParaRPr lang="cs-CZ" sz="2000" dirty="0">
              <a:solidFill>
                <a:schemeClr val="accent1"/>
              </a:solidFill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52</a:t>
            </a:fld>
            <a:endParaRPr lang="cs-CZ"/>
          </a:p>
        </p:txBody>
      </p:sp>
      <p:sp>
        <p:nvSpPr>
          <p:cNvPr id="7" name="Šipka doleva 6"/>
          <p:cNvSpPr/>
          <p:nvPr/>
        </p:nvSpPr>
        <p:spPr>
          <a:xfrm rot="18934826">
            <a:off x="3777900" y="3801549"/>
            <a:ext cx="943959" cy="29294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Šipka doprava 7"/>
          <p:cNvSpPr/>
          <p:nvPr/>
        </p:nvSpPr>
        <p:spPr>
          <a:xfrm rot="2323844">
            <a:off x="7420897" y="3675400"/>
            <a:ext cx="963180" cy="3092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vál 8"/>
          <p:cNvSpPr/>
          <p:nvPr/>
        </p:nvSpPr>
        <p:spPr>
          <a:xfrm>
            <a:off x="4781955" y="3112075"/>
            <a:ext cx="2628089" cy="8019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ředitel</a:t>
            </a:r>
          </a:p>
        </p:txBody>
      </p:sp>
    </p:spTree>
    <p:extLst>
      <p:ext uri="{BB962C8B-B14F-4D97-AF65-F5344CB8AC3E}">
        <p14:creationId xmlns:p14="http://schemas.microsoft.com/office/powerpoint/2010/main" val="81863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PŘIJÍMACÍ ŘÍZENÍ 2023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None/>
            </a:pPr>
            <a:endParaRPr lang="cs-CZ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cs-CZ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Zápisový lístek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074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47404"/>
            <a:ext cx="10515600" cy="508339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cs-CZ" sz="2200" b="1" dirty="0">
                <a:solidFill>
                  <a:schemeClr val="accent1"/>
                </a:solidFill>
              </a:rPr>
              <a:t>Zápisový lístek slouží</a:t>
            </a:r>
            <a:r>
              <a:rPr lang="cs-CZ" sz="2200" b="1" i="1" dirty="0">
                <a:solidFill>
                  <a:schemeClr val="accent1"/>
                </a:solidFill>
              </a:rPr>
              <a:t> </a:t>
            </a:r>
            <a:r>
              <a:rPr lang="cs-CZ" sz="2200" b="1" u="sng" dirty="0">
                <a:solidFill>
                  <a:schemeClr val="accent1"/>
                </a:solidFill>
              </a:rPr>
              <a:t>k potvrzení úmyslu </a:t>
            </a:r>
            <a:r>
              <a:rPr lang="cs-CZ" sz="2200" b="1" dirty="0">
                <a:solidFill>
                  <a:schemeClr val="accent1"/>
                </a:solidFill>
              </a:rPr>
              <a:t>uchazeče stát se žákem příslušného oboru vzdělání na dané střední škole.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cs-CZ" sz="2200" b="1" dirty="0">
                <a:solidFill>
                  <a:schemeClr val="accent1"/>
                </a:solidFill>
              </a:rPr>
              <a:t>Každý uchazeč o vzdělávání ve střední škole, který se účastní přijímacího řízení pro následující školní rok,  obdrží jen </a:t>
            </a:r>
            <a:r>
              <a:rPr lang="cs-CZ" sz="2200" b="1" u="sng" dirty="0">
                <a:solidFill>
                  <a:schemeClr val="accent1"/>
                </a:solidFill>
              </a:rPr>
              <a:t>jeden</a:t>
            </a:r>
            <a:r>
              <a:rPr lang="cs-CZ" sz="2200" b="1" dirty="0">
                <a:solidFill>
                  <a:schemeClr val="accent1"/>
                </a:solidFill>
              </a:rPr>
              <a:t> zápisový lístek.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cs-CZ" sz="2200" b="1" dirty="0">
                <a:solidFill>
                  <a:schemeClr val="accent1"/>
                </a:solidFill>
              </a:rPr>
              <a:t>Uchazeč, který je žákem základní školy, obdrží zápisový lístek v této základní škole nejpozději </a:t>
            </a:r>
            <a:r>
              <a:rPr lang="cs-CZ" sz="2200" b="1" dirty="0">
                <a:solidFill>
                  <a:srgbClr val="C00000"/>
                </a:solidFill>
              </a:rPr>
              <a:t>do 15. března 2023</a:t>
            </a:r>
            <a:r>
              <a:rPr lang="cs-CZ" sz="2200" b="1" dirty="0">
                <a:solidFill>
                  <a:schemeClr val="accent1"/>
                </a:solidFill>
              </a:rPr>
              <a:t>, u oborů s talentovou zkouškou </a:t>
            </a:r>
            <a:r>
              <a:rPr lang="cs-CZ" sz="2200" b="1" dirty="0">
                <a:solidFill>
                  <a:srgbClr val="C00000"/>
                </a:solidFill>
              </a:rPr>
              <a:t>do 30. listopadu 2022</a:t>
            </a:r>
            <a:r>
              <a:rPr lang="cs-CZ" sz="2200" b="1" dirty="0">
                <a:solidFill>
                  <a:schemeClr val="accent1"/>
                </a:solidFill>
              </a:rPr>
              <a:t>.</a:t>
            </a:r>
            <a:r>
              <a:rPr lang="cs-CZ" sz="2200" b="1" dirty="0"/>
              <a:t> 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287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72589"/>
            <a:ext cx="10515600" cy="5158211"/>
          </a:xfrm>
        </p:spPr>
        <p:txBody>
          <a:bodyPr>
            <a:normAutofit fontScale="85000" lnSpcReduction="10000"/>
          </a:bodyPr>
          <a:lstStyle/>
          <a:p>
            <a:pPr marL="0" lvl="0" indent="0" algn="just">
              <a:lnSpc>
                <a:spcPct val="160000"/>
              </a:lnSpc>
              <a:spcAft>
                <a:spcPts val="1200"/>
              </a:spcAft>
              <a:buNone/>
            </a:pPr>
            <a:r>
              <a:rPr lang="cs-CZ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Svůj úmysl vzdělávat se v dané střední škole potvrdí uchazeč odevzdáním zápisového lístku řediteli školy, který rozhodl o jeho přijetí (zveřejněno na webu školy), </a:t>
            </a: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to do 10 pracovních dnů ode dne oznámení rozhodnutí.</a:t>
            </a:r>
          </a:p>
          <a:p>
            <a:pPr marL="0" lvl="0" indent="0" algn="just"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Nepotvrdí-li</a:t>
            </a:r>
            <a:r>
              <a:rPr lang="cs-CZ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uchazeč svůj úmysl vzdělávat se v dané střední škole </a:t>
            </a: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odevzdáním</a:t>
            </a:r>
            <a:r>
              <a:rPr lang="cs-CZ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zápisového lístku řediteli školy, </a:t>
            </a: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zanikají</a:t>
            </a:r>
            <a:r>
              <a:rPr lang="cs-CZ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posledním dnem lhůty pro odevzdání zápisového lístku </a:t>
            </a:r>
            <a:r>
              <a:rPr lang="cs-CZ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právní účinky rozhodnutí o přijetí tohoto uchazeče ke vzdělávání v dané střední škole. 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511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22713"/>
            <a:ext cx="10515600" cy="5208087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cs-CZ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Zápisový lístek může uchazeč uplatnit jen jednou;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cs-CZ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neplatí v případě, že uchazeč uplatňuje zápisový lístek na škole, kde byl přijat na základě odvolání</a:t>
            </a:r>
            <a:r>
              <a:rPr lang="cs-CZ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lvl="0" indent="0" algn="just">
              <a:buNone/>
            </a:pPr>
            <a:endParaRPr lang="cs-CZ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>
              <a:buNone/>
            </a:pPr>
            <a:r>
              <a:rPr lang="cs-CZ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Uchazeč může vzít zpět zápisový lístek uplatněný v přijímacím řízení do oborů vzdělání s talentovou zkouškou (dle § 62 školského zákona) nebo ke vzdělávání v konzervatoři (dle § 88 školského zákona), pokud byl následně přijat do jiného oboru vzdělání (než oboru vzdělání s talentovou zkouškou nebo vzdělávání v konzervatoři)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459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39091"/>
            <a:ext cx="10515600" cy="5091709"/>
          </a:xfrm>
        </p:spPr>
        <p:txBody>
          <a:bodyPr>
            <a:normAutofit fontScale="62500" lnSpcReduction="20000"/>
          </a:bodyPr>
          <a:lstStyle/>
          <a:p>
            <a:pPr marL="0" lvl="0" indent="0" algn="just">
              <a:lnSpc>
                <a:spcPct val="170000"/>
              </a:lnSpc>
              <a:spcAft>
                <a:spcPts val="1200"/>
              </a:spcAft>
              <a:buNone/>
            </a:pPr>
            <a:r>
              <a:rPr lang="cs-CZ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případě ztráty nebo zničení </a:t>
            </a:r>
            <a:r>
              <a:rPr lang="cs-CZ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zápisového lístku vydává na základě </a:t>
            </a:r>
            <a:r>
              <a:rPr lang="cs-CZ" sz="32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písemné žádosti </a:t>
            </a:r>
            <a:r>
              <a:rPr lang="cs-CZ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bez zbytečného odkladu orgán, který jej vydal, </a:t>
            </a:r>
            <a:r>
              <a:rPr lang="cs-CZ" sz="32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náhradní zápisový lístek</a:t>
            </a:r>
            <a:r>
              <a:rPr lang="cs-CZ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lvl="0" indent="0" algn="just">
              <a:lnSpc>
                <a:spcPct val="170000"/>
              </a:lnSpc>
              <a:spcAft>
                <a:spcPts val="1200"/>
              </a:spcAft>
              <a:buNone/>
            </a:pPr>
            <a:r>
              <a:rPr lang="cs-CZ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Součástí žádosti o vydání náhradního zápisového lístku je </a:t>
            </a:r>
            <a:r>
              <a:rPr lang="cs-CZ" sz="32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čestné prohlášení uchazeče</a:t>
            </a:r>
            <a:r>
              <a:rPr lang="cs-CZ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nebo zákonného zástupce nezletilého uchazeče, že původní zápisový lístek neuplatnil ani neuplatní ve střední škole; součástí čestného prohlášení zákonného zástupce nezletilého uchazeče je podpis uchazeče. </a:t>
            </a:r>
          </a:p>
          <a:p>
            <a:pPr marL="0" lvl="0" indent="0" algn="just">
              <a:lnSpc>
                <a:spcPct val="170000"/>
              </a:lnSpc>
              <a:spcAft>
                <a:spcPts val="1200"/>
              </a:spcAft>
              <a:buNone/>
            </a:pPr>
            <a:r>
              <a:rPr lang="cs-CZ" sz="32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Náhradní zápisový lístek se označuje před nadpisem zápisového lístku slovem "NÁHRADNÍ". 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357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PŘIJÍMACÍ ŘÍZENÍ 2023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None/>
            </a:pPr>
            <a:endParaRPr lang="cs-CZ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endParaRPr lang="cs-CZ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2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Další kola přijímacího řízení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236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80902"/>
            <a:ext cx="10515600" cy="5149898"/>
          </a:xfrm>
        </p:spPr>
        <p:txBody>
          <a:bodyPr>
            <a:normAutofit fontScale="70000" lnSpcReduction="20000"/>
          </a:bodyPr>
          <a:lstStyle/>
          <a:p>
            <a:pPr marL="0" lvl="0" indent="0" algn="just">
              <a:lnSpc>
                <a:spcPct val="150000"/>
              </a:lnSpc>
              <a:spcAft>
                <a:spcPts val="2400"/>
              </a:spcAft>
              <a:buNone/>
            </a:pPr>
            <a:r>
              <a:rPr lang="cs-CZ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DALŠÍ KOLA PŘIJÍMACÍHO ŘÍZENÍ</a:t>
            </a:r>
          </a:p>
          <a:p>
            <a:pPr marL="0" lvl="0" indent="0" algn="just">
              <a:lnSpc>
                <a:spcPct val="150000"/>
              </a:lnSpc>
              <a:spcAft>
                <a:spcPts val="2400"/>
              </a:spcAft>
              <a:buNone/>
            </a:pPr>
            <a:r>
              <a:rPr lang="cs-CZ" dirty="0">
                <a:solidFill>
                  <a:schemeClr val="accent1"/>
                </a:solidFill>
              </a:rPr>
              <a:t>Pokud </a:t>
            </a:r>
            <a:r>
              <a:rPr lang="cs-CZ" b="1" dirty="0">
                <a:solidFill>
                  <a:schemeClr val="accent1"/>
                </a:solidFill>
              </a:rPr>
              <a:t>ředitel školy </a:t>
            </a:r>
            <a:r>
              <a:rPr lang="cs-CZ" dirty="0">
                <a:solidFill>
                  <a:schemeClr val="accent1"/>
                </a:solidFill>
              </a:rPr>
              <a:t>vyhlásí další kola přijímacího řízení </a:t>
            </a:r>
            <a:r>
              <a:rPr lang="cs-CZ" b="1" dirty="0">
                <a:solidFill>
                  <a:schemeClr val="accent1"/>
                </a:solidFill>
              </a:rPr>
              <a:t>oznámí neprodleně tuto skutečnost krajskému úřadu.</a:t>
            </a:r>
          </a:p>
          <a:p>
            <a:pPr marL="0" lvl="0" indent="0" algn="just">
              <a:lnSpc>
                <a:spcPct val="150000"/>
              </a:lnSpc>
              <a:spcAft>
                <a:spcPts val="1200"/>
              </a:spcAft>
              <a:buNone/>
            </a:pPr>
            <a:r>
              <a:rPr lang="cs-CZ" dirty="0">
                <a:solidFill>
                  <a:schemeClr val="accent1"/>
                </a:solidFill>
              </a:rPr>
              <a:t>Krajský úřad </a:t>
            </a:r>
            <a:r>
              <a:rPr lang="cs-CZ" b="1" dirty="0">
                <a:solidFill>
                  <a:schemeClr val="accent1"/>
                </a:solidFill>
              </a:rPr>
              <a:t>zveřejňuje přehled  středních škol s údaji o počtu volných míst v jednotlivých oborech vzdělání a formách </a:t>
            </a:r>
            <a:r>
              <a:rPr lang="cs-CZ" b="1" dirty="0" smtClean="0">
                <a:solidFill>
                  <a:schemeClr val="accent1"/>
                </a:solidFill>
              </a:rPr>
              <a:t>vzdělávání.</a:t>
            </a:r>
          </a:p>
          <a:p>
            <a:pPr marL="0" lvl="0" indent="0" algn="just">
              <a:lnSpc>
                <a:spcPct val="150000"/>
              </a:lnSpc>
              <a:spcAft>
                <a:spcPts val="1200"/>
              </a:spcAft>
              <a:buNone/>
            </a:pPr>
            <a:r>
              <a:rPr lang="cs-CZ" b="1" dirty="0" smtClean="0">
                <a:solidFill>
                  <a:schemeClr val="accent1"/>
                </a:solidFill>
              </a:rPr>
              <a:t>V </a:t>
            </a:r>
            <a:r>
              <a:rPr lang="cs-CZ" b="1" dirty="0">
                <a:solidFill>
                  <a:schemeClr val="accent1"/>
                </a:solidFill>
              </a:rPr>
              <a:t>dalších kolech přijímacího řízení podává uchazeč přihlášku ke střednímu vzdělávání s tím, že na přihlášce se vyplňuje </a:t>
            </a:r>
            <a:r>
              <a:rPr lang="cs-CZ" b="1" u="sng" dirty="0">
                <a:solidFill>
                  <a:srgbClr val="C00000"/>
                </a:solidFill>
              </a:rPr>
              <a:t>jen jedna škola a jeden obor </a:t>
            </a:r>
            <a:r>
              <a:rPr lang="cs-CZ" b="1" u="sng" dirty="0" smtClean="0">
                <a:solidFill>
                  <a:srgbClr val="C00000"/>
                </a:solidFill>
              </a:rPr>
              <a:t>vzdělání</a:t>
            </a:r>
            <a:r>
              <a:rPr lang="cs-CZ" dirty="0" smtClean="0"/>
              <a:t>.</a:t>
            </a:r>
          </a:p>
          <a:p>
            <a:pPr marL="0" lvl="0" indent="0" algn="just">
              <a:lnSpc>
                <a:spcPct val="150000"/>
              </a:lnSpc>
              <a:spcAft>
                <a:spcPts val="1200"/>
              </a:spcAft>
              <a:buNone/>
            </a:pPr>
            <a:r>
              <a:rPr lang="cs-CZ" b="1" dirty="0" smtClean="0">
                <a:solidFill>
                  <a:schemeClr val="accent1"/>
                </a:solidFill>
              </a:rPr>
              <a:t>Počet </a:t>
            </a:r>
            <a:r>
              <a:rPr lang="cs-CZ" b="1" dirty="0">
                <a:solidFill>
                  <a:schemeClr val="accent1"/>
                </a:solidFill>
              </a:rPr>
              <a:t>podaných přihlášek pro druhé a další kola přijímacího řízení </a:t>
            </a:r>
            <a:r>
              <a:rPr lang="cs-CZ" b="1" u="sng" dirty="0">
                <a:solidFill>
                  <a:srgbClr val="C00000"/>
                </a:solidFill>
              </a:rPr>
              <a:t>není omezen</a:t>
            </a:r>
            <a:r>
              <a:rPr lang="cs-CZ" dirty="0">
                <a:solidFill>
                  <a:schemeClr val="accent1"/>
                </a:solidFill>
              </a:rPr>
              <a:t>.</a:t>
            </a:r>
            <a:r>
              <a:rPr lang="cs-CZ" dirty="0"/>
              <a:t>  </a:t>
            </a:r>
          </a:p>
          <a:p>
            <a:pPr marL="0" lvl="0" indent="0" algn="just">
              <a:lnSpc>
                <a:spcPct val="150000"/>
              </a:lnSpc>
              <a:spcAft>
                <a:spcPts val="1200"/>
              </a:spcAft>
              <a:buNone/>
            </a:pPr>
            <a:endParaRPr lang="cs-CZ" b="1" dirty="0">
              <a:solidFill>
                <a:schemeClr val="accent1"/>
              </a:solidFill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101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tx2"/>
                </a:solidFill>
              </a:rPr>
              <a:t>Žáci </a:t>
            </a:r>
            <a:r>
              <a:rPr lang="cs-CZ" b="1" dirty="0">
                <a:solidFill>
                  <a:schemeClr val="tx2"/>
                </a:solidFill>
              </a:rPr>
              <a:t>- cizinci</a:t>
            </a:r>
            <a:r>
              <a:rPr lang="cs-CZ" sz="4800" b="1" dirty="0">
                <a:solidFill>
                  <a:schemeClr val="tx2"/>
                </a:solidFill>
              </a:rPr>
              <a:t>	</a:t>
            </a:r>
            <a:endParaRPr lang="cs-CZ" b="1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sz="2400" dirty="0">
                <a:solidFill>
                  <a:schemeClr val="tx2"/>
                </a:solidFill>
              </a:rPr>
              <a:t>Od školního roku 2016/2017 </a:t>
            </a:r>
            <a:r>
              <a:rPr lang="cs-CZ" sz="2400" b="1" dirty="0">
                <a:solidFill>
                  <a:schemeClr val="tx2"/>
                </a:solidFill>
              </a:rPr>
              <a:t>musí všichni uchazeči </a:t>
            </a:r>
            <a:r>
              <a:rPr lang="cs-CZ" sz="2400" dirty="0">
                <a:solidFill>
                  <a:schemeClr val="tx2"/>
                </a:solidFill>
              </a:rPr>
              <a:t>do </a:t>
            </a:r>
            <a:r>
              <a:rPr lang="cs-CZ" sz="2400" b="1" dirty="0">
                <a:solidFill>
                  <a:schemeClr val="tx2"/>
                </a:solidFill>
              </a:rPr>
              <a:t>oborů středního vzdělání s maturitní zkouškou </a:t>
            </a:r>
            <a:r>
              <a:rPr lang="cs-CZ" sz="2400" dirty="0">
                <a:solidFill>
                  <a:schemeClr val="tx2"/>
                </a:solidFill>
              </a:rPr>
              <a:t>(vyjma oborů vzdělání s talentovou zkouškou, nejde-li o obor vzdělání Gymnázium se sportovní přípravou) </a:t>
            </a:r>
            <a:r>
              <a:rPr lang="cs-CZ" sz="2400" b="1" dirty="0">
                <a:solidFill>
                  <a:schemeClr val="tx2"/>
                </a:solidFill>
              </a:rPr>
              <a:t>konat JPZ (jednotnou přijímací zkoušku) z matematiky a z českého jazyka a literatury </a:t>
            </a:r>
            <a:r>
              <a:rPr lang="cs-CZ" sz="2400" dirty="0">
                <a:solidFill>
                  <a:schemeClr val="tx2"/>
                </a:solidFill>
              </a:rPr>
              <a:t>podle § 60 odst. 5 školského zákona. 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975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46662"/>
            <a:ext cx="10515600" cy="478413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60000"/>
              </a:lnSpc>
            </a:pPr>
            <a:r>
              <a:rPr lang="cs-CZ" sz="2400" b="1" u="sng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xmlns:lc="http://schemas.openxmlformats.org/drawingml/2006/lockedCanvas" val="tx"/>
                    </a:ext>
                  </a:extLst>
                </a:hlinkClick>
              </a:rPr>
              <a:t>Výše uvedené informace vychází z platné </a:t>
            </a:r>
            <a:r>
              <a:rPr lang="cs-CZ" sz="2400" b="1" u="sng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xmlns:lc="http://schemas.openxmlformats.org/drawingml/2006/lockedCanvas" val="tx"/>
                    </a:ext>
                  </a:extLst>
                </a:hlinkClick>
              </a:rPr>
              <a:t>legislativy</a:t>
            </a:r>
            <a:r>
              <a:rPr lang="cs-CZ" sz="2400" b="1" u="sng" dirty="0" smtClean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="" xmlns:ahyp="http://schemas.microsoft.com/office/drawing/2018/hyperlinkcolor" xmlns:lc="http://schemas.openxmlformats.org/drawingml/2006/lockedCanvas" val="tx"/>
                    </a:ext>
                  </a:extLst>
                </a:hlinkClick>
              </a:rPr>
              <a:t>.</a:t>
            </a:r>
            <a:endParaRPr lang="cs-CZ" sz="2400" b="1" u="sng" dirty="0" smtClean="0">
              <a:solidFill>
                <a:schemeClr val="accent1"/>
              </a:solidFill>
            </a:endParaRPr>
          </a:p>
          <a:p>
            <a:pPr>
              <a:lnSpc>
                <a:spcPct val="160000"/>
              </a:lnSpc>
            </a:pPr>
            <a:r>
              <a:rPr lang="cs-CZ" sz="2400" b="1" u="sng" dirty="0">
                <a:solidFill>
                  <a:schemeClr val="accent1"/>
                </a:solidFill>
              </a:rPr>
              <a:t>V oblasti přijímacího řízení může dojít ke změnám.</a:t>
            </a:r>
          </a:p>
          <a:p>
            <a:pPr marL="0" indent="0">
              <a:lnSpc>
                <a:spcPct val="160000"/>
              </a:lnSpc>
              <a:buNone/>
            </a:pPr>
            <a:endParaRPr lang="cs-CZ" sz="2400" b="1" u="sng" dirty="0">
              <a:solidFill>
                <a:schemeClr val="accent1"/>
              </a:solidFill>
              <a:hlinkClick r:id="rId2">
                <a:extLst>
                  <a:ext uri="{A12FA001-AC4F-418D-AE19-62706E023703}">
                    <ahyp:hlinkClr xmlns="" xmlns:ahyp="http://schemas.microsoft.com/office/drawing/2018/hyperlinkcolor" xmlns:lc="http://schemas.openxmlformats.org/drawingml/2006/lockedCanvas" val="tx"/>
                  </a:ext>
                </a:extLst>
              </a:hlinkClick>
            </a:endParaRPr>
          </a:p>
          <a:p>
            <a:pPr>
              <a:lnSpc>
                <a:spcPct val="160000"/>
              </a:lnSpc>
            </a:pPr>
            <a:r>
              <a:rPr lang="cs-CZ" sz="2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Zdroje </a:t>
            </a:r>
            <a:r>
              <a:rPr lang="cs-CZ" sz="2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informací</a:t>
            </a:r>
          </a:p>
          <a:p>
            <a:pPr algn="just">
              <a:lnSpc>
                <a:spcPct val="160000"/>
              </a:lnSpc>
            </a:pPr>
            <a:r>
              <a:rPr lang="cs-CZ" sz="2200" dirty="0">
                <a:solidFill>
                  <a:srgbClr val="002060"/>
                </a:solidFill>
              </a:rPr>
              <a:t>Relevantní informace získávejte z oficiálních informačních zdrojů.</a:t>
            </a:r>
          </a:p>
          <a:p>
            <a:pPr algn="just">
              <a:lnSpc>
                <a:spcPct val="160000"/>
              </a:lnSpc>
            </a:pPr>
            <a:r>
              <a:rPr lang="cs-CZ" sz="2200" dirty="0">
                <a:solidFill>
                  <a:srgbClr val="002060"/>
                </a:solidFill>
                <a:hlinkClick r:id="rId3" tooltip="nové okno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webové stránky Ministerstva školství, mládeže a tělovýchovy</a:t>
            </a:r>
            <a:endParaRPr lang="cs-CZ" sz="2200" dirty="0">
              <a:solidFill>
                <a:srgbClr val="002060"/>
              </a:solidFill>
            </a:endParaRPr>
          </a:p>
          <a:p>
            <a:pPr algn="just">
              <a:lnSpc>
                <a:spcPct val="160000"/>
              </a:lnSpc>
            </a:pPr>
            <a:r>
              <a:rPr lang="cs-CZ" sz="2200" dirty="0">
                <a:solidFill>
                  <a:srgbClr val="002060"/>
                </a:solidFill>
                <a:hlinkClick r:id="rId4" tooltip="Nové okno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webový portál edu.cz</a:t>
            </a:r>
            <a:endParaRPr lang="cs-CZ" sz="2200" dirty="0">
              <a:solidFill>
                <a:srgbClr val="002060"/>
              </a:solidFill>
            </a:endParaRPr>
          </a:p>
          <a:p>
            <a:pPr algn="just">
              <a:lnSpc>
                <a:spcPct val="160000"/>
              </a:lnSpc>
            </a:pPr>
            <a:r>
              <a:rPr lang="cs-CZ" sz="2200" dirty="0" err="1">
                <a:solidFill>
                  <a:srgbClr val="002060"/>
                </a:solidFill>
                <a:hlinkClick r:id="rId5" tooltip="nové okno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facebookový</a:t>
            </a:r>
            <a:r>
              <a:rPr lang="cs-CZ" sz="2200" dirty="0">
                <a:solidFill>
                  <a:srgbClr val="002060"/>
                </a:solidFill>
                <a:hlinkClick r:id="rId5" tooltip="nové okno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 profil Jednotné přijímačky</a:t>
            </a:r>
            <a:endParaRPr lang="cs-CZ" sz="2200" dirty="0">
              <a:solidFill>
                <a:srgbClr val="002060"/>
              </a:solidFill>
            </a:endParaRPr>
          </a:p>
          <a:p>
            <a:pPr algn="just">
              <a:lnSpc>
                <a:spcPct val="160000"/>
              </a:lnSpc>
            </a:pPr>
            <a:r>
              <a:rPr lang="cs-CZ" sz="2200" dirty="0">
                <a:solidFill>
                  <a:srgbClr val="00206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informační linka Centra pro zjišťování výsledků vzdělávání</a:t>
            </a:r>
            <a:endParaRPr lang="cs-CZ" sz="2200" dirty="0">
              <a:solidFill>
                <a:srgbClr val="002060"/>
              </a:solidFill>
            </a:endParaRPr>
          </a:p>
          <a:p>
            <a:pPr algn="just">
              <a:lnSpc>
                <a:spcPct val="160000"/>
              </a:lnSpc>
            </a:pPr>
            <a:r>
              <a:rPr lang="cs-CZ" sz="2200" dirty="0" smtClean="0">
                <a:solidFill>
                  <a:srgbClr val="002060"/>
                </a:solidFill>
              </a:rPr>
              <a:t>Nejen </a:t>
            </a:r>
            <a:r>
              <a:rPr lang="cs-CZ" sz="2200" dirty="0">
                <a:solidFill>
                  <a:srgbClr val="002060"/>
                </a:solidFill>
              </a:rPr>
              <a:t>pro potřeby </a:t>
            </a:r>
            <a:r>
              <a:rPr lang="cs-CZ" sz="2200" b="1" dirty="0">
                <a:solidFill>
                  <a:srgbClr val="002060"/>
                </a:solidFill>
              </a:rPr>
              <a:t>výchovných poradců ze základních škol</a:t>
            </a:r>
            <a:r>
              <a:rPr lang="cs-CZ" sz="2200" dirty="0">
                <a:solidFill>
                  <a:srgbClr val="002060"/>
                </a:solidFill>
              </a:rPr>
              <a:t> nabízí Centrum ve spolupráci s NPI ČR možnost absolvovat bezplatný online kurz zaměřený na průběh přijímacího řízení, včetně organizace jednotné přijímací zkoušky a procesu podávání přihlášek na SŠ. Bližší informace ke kurzu naleznete na oficiálních stránkách </a:t>
            </a:r>
            <a:r>
              <a:rPr lang="cs-CZ" sz="2200" dirty="0">
                <a:solidFill>
                  <a:srgbClr val="002060"/>
                </a:solidFill>
                <a:hlinkClick r:id="rId7" tooltip="Nové okno">
                  <a:extLst>
                    <a:ext uri="{A12FA001-AC4F-418D-AE19-62706E023703}">
                      <ahyp:hlinkClr xmlns:ahyp="http://schemas.microsoft.com/office/drawing/2018/hyperlinkcolor" xmlns="" xmlns:lc="http://schemas.openxmlformats.org/drawingml/2006/lockedCanvas" val="tx"/>
                    </a:ext>
                  </a:extLst>
                </a:hlinkClick>
              </a:rPr>
              <a:t>NPI ČR</a:t>
            </a:r>
            <a:r>
              <a:rPr lang="cs-CZ" sz="2200" dirty="0">
                <a:solidFill>
                  <a:srgbClr val="002060"/>
                </a:solidFill>
              </a:rPr>
              <a:t>.</a:t>
            </a:r>
            <a:endParaRPr lang="cs-CZ" sz="22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>
                <a:extLst>
                  <a:ext uri="{A12FA001-AC4F-418D-AE19-62706E023703}">
                    <ahyp:hlinkClr xmlns:ahyp="http://schemas.microsoft.com/office/drawing/2018/hyperlinkcolor" xmlns="" xmlns:lc="http://schemas.openxmlformats.org/drawingml/2006/lockedCanvas" val="tx"/>
                  </a:ext>
                </a:extLst>
              </a:hlinkClick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95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cs-CZ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Děkujeme za pozornost.</a:t>
            </a:r>
          </a:p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846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tx2"/>
                </a:solidFill>
              </a:rPr>
              <a:t>LEX UKRAJINA II</a:t>
            </a:r>
            <a:r>
              <a:rPr lang="cs-CZ" sz="4800" b="1" dirty="0">
                <a:solidFill>
                  <a:schemeClr val="tx2"/>
                </a:solidFill>
              </a:rPr>
              <a:t>		</a:t>
            </a:r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b="1" dirty="0">
                <a:solidFill>
                  <a:srgbClr val="FF8400"/>
                </a:solidFill>
                <a:latin typeface="Arial" panose="020B0604020202020204" pitchFamily="34" charset="0"/>
              </a:rPr>
              <a:t>§ 4</a:t>
            </a:r>
            <a:endParaRPr lang="cs-CZ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cs-CZ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Přijímání ke vzdělávání ve střední škole, konzervatoři a vyšší odborné škole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cs-CZ" b="1" dirty="0">
                <a:solidFill>
                  <a:schemeClr val="tx2"/>
                </a:solidFill>
                <a:latin typeface="Arial" panose="020B0604020202020204" pitchFamily="34" charset="0"/>
              </a:rPr>
              <a:t>(1)</a:t>
            </a:r>
            <a:r>
              <a:rPr lang="cs-CZ" dirty="0">
                <a:solidFill>
                  <a:schemeClr val="tx2"/>
                </a:solidFill>
                <a:latin typeface="Arial" panose="020B0604020202020204" pitchFamily="34" charset="0"/>
              </a:rPr>
              <a:t> Ředitel střední školy nebo konzervatoře může při postupu podle § 63 školského zákona </a:t>
            </a:r>
            <a:r>
              <a:rPr lang="cs-CZ" b="1" dirty="0">
                <a:solidFill>
                  <a:schemeClr val="tx2"/>
                </a:solidFill>
                <a:latin typeface="Arial" panose="020B0604020202020204" pitchFamily="34" charset="0"/>
              </a:rPr>
              <a:t>přijmout a zařadit cizince i do probíhajícího 1. ročníku</a:t>
            </a:r>
            <a:r>
              <a:rPr lang="cs-CZ" dirty="0">
                <a:solidFill>
                  <a:schemeClr val="tx2"/>
                </a:solidFill>
                <a:latin typeface="Arial" panose="020B0604020202020204" pitchFamily="34" charset="0"/>
              </a:rPr>
              <a:t>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cs-CZ" b="1" dirty="0">
                <a:solidFill>
                  <a:schemeClr val="tx2"/>
                </a:solidFill>
                <a:latin typeface="Arial" panose="020B0604020202020204" pitchFamily="34" charset="0"/>
              </a:rPr>
              <a:t>(2)</a:t>
            </a:r>
            <a:r>
              <a:rPr lang="cs-CZ" dirty="0">
                <a:solidFill>
                  <a:schemeClr val="tx2"/>
                </a:solidFill>
                <a:latin typeface="Arial" panose="020B0604020202020204" pitchFamily="34" charset="0"/>
              </a:rPr>
              <a:t> Ředitel vyšší odborné školy může při postupu podle § 95 školského zákona </a:t>
            </a:r>
            <a:r>
              <a:rPr lang="cs-CZ" b="1" dirty="0">
                <a:solidFill>
                  <a:schemeClr val="tx2"/>
                </a:solidFill>
                <a:latin typeface="Arial" panose="020B0604020202020204" pitchFamily="34" charset="0"/>
              </a:rPr>
              <a:t>přijmout a</a:t>
            </a:r>
            <a:r>
              <a:rPr lang="cs-CZ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cs-CZ" b="1" dirty="0">
                <a:solidFill>
                  <a:schemeClr val="tx2"/>
                </a:solidFill>
                <a:latin typeface="Arial" panose="020B0604020202020204" pitchFamily="34" charset="0"/>
              </a:rPr>
              <a:t>zařadit cizince i do probíhajícího 1. ročníku</a:t>
            </a:r>
            <a:r>
              <a:rPr lang="cs-CZ" dirty="0">
                <a:solidFill>
                  <a:schemeClr val="tx2"/>
                </a:solidFill>
                <a:latin typeface="Arial" panose="020B0604020202020204" pitchFamily="34" charset="0"/>
              </a:rPr>
              <a:t>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cs-CZ" b="1" dirty="0">
                <a:solidFill>
                  <a:srgbClr val="FF8400"/>
                </a:solidFill>
                <a:latin typeface="Arial" panose="020B0604020202020204" pitchFamily="34" charset="0"/>
              </a:rPr>
              <a:t>§ 5</a:t>
            </a:r>
          </a:p>
          <a:p>
            <a:pPr>
              <a:lnSpc>
                <a:spcPct val="120000"/>
              </a:lnSpc>
            </a:pPr>
            <a:r>
              <a:rPr lang="cs-CZ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Přijímací řízení ke střednímu a vyššímu odbornému vzdělávání a ke vzdělávání v konzervatoři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cs-CZ" b="1" dirty="0">
                <a:solidFill>
                  <a:schemeClr val="tx2"/>
                </a:solidFill>
                <a:latin typeface="Arial" panose="020B0604020202020204" pitchFamily="34" charset="0"/>
              </a:rPr>
              <a:t>(1)</a:t>
            </a:r>
            <a:r>
              <a:rPr lang="cs-CZ" dirty="0">
                <a:solidFill>
                  <a:schemeClr val="tx2"/>
                </a:solidFill>
                <a:latin typeface="Arial" panose="020B0604020202020204" pitchFamily="34" charset="0"/>
              </a:rPr>
              <a:t> V přijímacím řízení ke střednímu vzdělávání a ke vzdělávání v konzervatoři může cizinec nahradit doklad prokazující získání předchozího vzdělání, splnění povinné školní docházky nebo splnění přijímacích kritérií podle § 60d odst. 1 písm. a) nebo d) školského zákona </a:t>
            </a:r>
            <a:r>
              <a:rPr lang="cs-CZ" b="1" dirty="0">
                <a:solidFill>
                  <a:schemeClr val="tx2"/>
                </a:solidFill>
                <a:latin typeface="Arial" panose="020B0604020202020204" pitchFamily="34" charset="0"/>
              </a:rPr>
              <a:t>čestným prohlášením, pokud doklad nemá</a:t>
            </a:r>
            <a:r>
              <a:rPr lang="cs-CZ" dirty="0">
                <a:solidFill>
                  <a:schemeClr val="tx2"/>
                </a:solidFill>
                <a:latin typeface="Arial" panose="020B0604020202020204" pitchFamily="34" charset="0"/>
              </a:rPr>
              <a:t>.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cs-CZ" b="1" dirty="0">
                <a:solidFill>
                  <a:schemeClr val="tx2"/>
                </a:solidFill>
                <a:latin typeface="Arial" panose="020B0604020202020204" pitchFamily="34" charset="0"/>
              </a:rPr>
              <a:t>(2)</a:t>
            </a:r>
            <a:r>
              <a:rPr lang="cs-CZ" dirty="0">
                <a:solidFill>
                  <a:schemeClr val="tx2"/>
                </a:solidFill>
                <a:latin typeface="Arial" panose="020B0604020202020204" pitchFamily="34" charset="0"/>
              </a:rPr>
              <a:t> V přijímacím řízení k vyššímu odbornému vzdělávání může cizinec nahradit doklad prokazující získání předchozího vzdělání nebo splnění přijímacích kritérií podle § 94 odst. 3 písm. a) nebo c) školského zákona </a:t>
            </a:r>
            <a:r>
              <a:rPr lang="cs-CZ" b="1" dirty="0">
                <a:solidFill>
                  <a:schemeClr val="tx2"/>
                </a:solidFill>
                <a:latin typeface="Arial" panose="020B0604020202020204" pitchFamily="34" charset="0"/>
              </a:rPr>
              <a:t>čestným prohlášením, pokud doklad nemá</a:t>
            </a:r>
            <a:r>
              <a:rPr lang="cs-CZ" dirty="0" smtClean="0">
                <a:solidFill>
                  <a:schemeClr val="tx2"/>
                </a:solidFill>
                <a:latin typeface="Arial" panose="020B0604020202020204" pitchFamily="34" charset="0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cs-CZ" dirty="0">
                <a:solidFill>
                  <a:schemeClr val="tx2"/>
                </a:solidFill>
                <a:latin typeface="Arial" panose="020B0604020202020204" pitchFamily="34" charset="0"/>
              </a:rPr>
              <a:t>m</a:t>
            </a:r>
            <a:r>
              <a:rPr lang="cs-CZ" dirty="0" smtClean="0">
                <a:solidFill>
                  <a:schemeClr val="tx2"/>
                </a:solidFill>
                <a:latin typeface="Arial" panose="020B0604020202020204" pitchFamily="34" charset="0"/>
              </a:rPr>
              <a:t>ožnost vydat opatření obecné povahy</a:t>
            </a:r>
            <a:endParaRPr lang="cs-CZ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18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cs-CZ" sz="3200" b="1" dirty="0">
                <a:solidFill>
                  <a:schemeClr val="tx2"/>
                </a:solidFill>
                <a:cs typeface="Calibri" pitchFamily="34" charset="0"/>
              </a:rPr>
              <a:t>CO DOKLÁDÁ ŽÁK-CIZINEC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160000"/>
              </a:lnSpc>
              <a:defRPr/>
            </a:pPr>
            <a:r>
              <a:rPr lang="cs-CZ" b="1" dirty="0" smtClean="0">
                <a:solidFill>
                  <a:schemeClr val="tx2"/>
                </a:solidFill>
                <a:cs typeface="Calibri" pitchFamily="34" charset="0"/>
              </a:rPr>
              <a:t>přihlášku </a:t>
            </a:r>
            <a:r>
              <a:rPr lang="cs-CZ" b="1" dirty="0">
                <a:solidFill>
                  <a:schemeClr val="tx2"/>
                </a:solidFill>
                <a:cs typeface="Calibri" pitchFamily="34" charset="0"/>
              </a:rPr>
              <a:t>ke vzdělávání </a:t>
            </a:r>
            <a:r>
              <a:rPr lang="cs-CZ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(až na dvě střední školy), </a:t>
            </a:r>
          </a:p>
          <a:p>
            <a:pPr algn="just">
              <a:lnSpc>
                <a:spcPct val="160000"/>
              </a:lnSpc>
              <a:defRPr/>
            </a:pPr>
            <a:r>
              <a:rPr lang="cs-CZ" b="1" dirty="0">
                <a:solidFill>
                  <a:schemeClr val="tx2"/>
                </a:solidFill>
                <a:cs typeface="Calibri" pitchFamily="34" charset="0"/>
              </a:rPr>
              <a:t>doklady o předchozím vzdělávání </a:t>
            </a:r>
            <a:r>
              <a:rPr lang="cs-CZ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podle § 60d odst. 1 písm. a) nebo d) školského zákona, </a:t>
            </a:r>
          </a:p>
          <a:p>
            <a:pPr algn="just">
              <a:lnSpc>
                <a:spcPct val="160000"/>
              </a:lnSpc>
              <a:defRPr/>
            </a:pPr>
            <a:r>
              <a:rPr lang="cs-CZ" b="1" dirty="0">
                <a:solidFill>
                  <a:schemeClr val="tx2"/>
                </a:solidFill>
                <a:cs typeface="Calibri" pitchFamily="34" charset="0"/>
              </a:rPr>
              <a:t>nebo v případě chybějících dokladů lze tyto doklady zcela nebo zčásti nahradit čestným prohlášením</a:t>
            </a:r>
            <a:r>
              <a:rPr lang="cs-CZ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; čestné prohlášení např. obsahuje informace o předmětech a hodnocení těchto předmětů, </a:t>
            </a:r>
          </a:p>
          <a:p>
            <a:pPr algn="just">
              <a:lnSpc>
                <a:spcPct val="160000"/>
              </a:lnSpc>
              <a:defRPr/>
            </a:pPr>
            <a:r>
              <a:rPr lang="cs-CZ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splnění povinné školní docházky – 9 let chodil do „základní školy“; </a:t>
            </a:r>
            <a:r>
              <a:rPr lang="cs-CZ" b="1" dirty="0">
                <a:solidFill>
                  <a:schemeClr val="tx2"/>
                </a:solidFill>
                <a:cs typeface="Calibri" pitchFamily="34" charset="0"/>
              </a:rPr>
              <a:t>doloží vysvědčeními z předchozího vzdělávání nebo uvede v čestném </a:t>
            </a:r>
            <a:r>
              <a:rPr lang="cs-CZ" b="1" dirty="0" smtClean="0">
                <a:solidFill>
                  <a:schemeClr val="tx2"/>
                </a:solidFill>
                <a:cs typeface="Calibri" pitchFamily="34" charset="0"/>
              </a:rPr>
              <a:t>prohlášení</a:t>
            </a:r>
            <a:endParaRPr lang="cs-CZ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cs typeface="Calibri" pitchFamily="34" charset="0"/>
            </a:endParaRP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74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05840"/>
            <a:ext cx="10515600" cy="512496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60000"/>
              </a:lnSpc>
              <a:defRPr/>
            </a:pPr>
            <a:r>
              <a:rPr lang="cs-CZ" sz="3400" b="1" dirty="0">
                <a:solidFill>
                  <a:schemeClr val="tx2"/>
                </a:solidFill>
                <a:cs typeface="Calibri" pitchFamily="34" charset="0"/>
              </a:rPr>
              <a:t>legálnost pobytu na území ČR </a:t>
            </a:r>
            <a:r>
              <a:rPr lang="cs-CZ" sz="3400" dirty="0">
                <a:solidFill>
                  <a:schemeClr val="tx2"/>
                </a:solidFill>
                <a:cs typeface="Calibri" pitchFamily="34" charset="0"/>
              </a:rPr>
              <a:t>– vízum o strpění, vízový štítek, záznam o udělení dočasné ochrany, </a:t>
            </a:r>
          </a:p>
          <a:p>
            <a:pPr algn="just">
              <a:lnSpc>
                <a:spcPct val="160000"/>
              </a:lnSpc>
              <a:defRPr/>
            </a:pPr>
            <a:r>
              <a:rPr lang="cs-CZ" sz="3400" dirty="0" smtClean="0">
                <a:solidFill>
                  <a:schemeClr val="tx2"/>
                </a:solidFill>
                <a:cs typeface="Calibri" pitchFamily="34" charset="0"/>
              </a:rPr>
              <a:t>pokud </a:t>
            </a:r>
            <a:r>
              <a:rPr lang="cs-CZ" sz="3400" dirty="0">
                <a:solidFill>
                  <a:schemeClr val="tx2"/>
                </a:solidFill>
                <a:cs typeface="Calibri" pitchFamily="34" charset="0"/>
              </a:rPr>
              <a:t>to obor vzdělání vyžaduje, dokládá </a:t>
            </a:r>
            <a:r>
              <a:rPr lang="cs-CZ" sz="3400" b="1" dirty="0">
                <a:solidFill>
                  <a:schemeClr val="tx2"/>
                </a:solidFill>
                <a:cs typeface="Calibri" pitchFamily="34" charset="0"/>
              </a:rPr>
              <a:t>zdravotní způsobilost</a:t>
            </a:r>
            <a:r>
              <a:rPr lang="cs-CZ" sz="3400" dirty="0">
                <a:solidFill>
                  <a:schemeClr val="tx2"/>
                </a:solidFill>
                <a:cs typeface="Calibri" pitchFamily="34" charset="0"/>
              </a:rPr>
              <a:t>, a to </a:t>
            </a:r>
            <a:r>
              <a:rPr lang="cs-CZ" sz="3400" dirty="0" smtClean="0">
                <a:solidFill>
                  <a:schemeClr val="tx2"/>
                </a:solidFill>
                <a:cs typeface="Calibri" pitchFamily="34" charset="0"/>
              </a:rPr>
              <a:t>před </a:t>
            </a:r>
            <a:r>
              <a:rPr lang="cs-CZ" sz="3400" dirty="0">
                <a:solidFill>
                  <a:schemeClr val="tx2"/>
                </a:solidFill>
                <a:cs typeface="Calibri" pitchFamily="34" charset="0"/>
              </a:rPr>
              <a:t>vydáním rozhodnutí o přijetí; </a:t>
            </a:r>
            <a:r>
              <a:rPr lang="cs-CZ" sz="3400" b="1" dirty="0">
                <a:solidFill>
                  <a:srgbClr val="FF0000"/>
                </a:solidFill>
                <a:cs typeface="Calibri" pitchFamily="34" charset="0"/>
              </a:rPr>
              <a:t>!nelze nahradit čestným prohlášením!</a:t>
            </a:r>
          </a:p>
          <a:p>
            <a:pPr algn="just">
              <a:lnSpc>
                <a:spcPct val="160000"/>
              </a:lnSpc>
              <a:defRPr/>
            </a:pPr>
            <a:r>
              <a:rPr lang="cs-CZ" sz="3400" b="1" dirty="0" smtClean="0">
                <a:solidFill>
                  <a:schemeClr val="tx2"/>
                </a:solidFill>
                <a:cs typeface="Calibri" pitchFamily="34" charset="0"/>
              </a:rPr>
              <a:t>zápisový </a:t>
            </a:r>
            <a:r>
              <a:rPr lang="cs-CZ" sz="3400" b="1" dirty="0">
                <a:solidFill>
                  <a:schemeClr val="tx2"/>
                </a:solidFill>
                <a:cs typeface="Calibri" pitchFamily="34" charset="0"/>
              </a:rPr>
              <a:t>lístek</a:t>
            </a:r>
            <a:r>
              <a:rPr lang="cs-CZ" sz="3400" dirty="0">
                <a:solidFill>
                  <a:schemeClr val="tx2"/>
                </a:solidFill>
                <a:cs typeface="Calibri" pitchFamily="34" charset="0"/>
              </a:rPr>
              <a:t>; ten vydá žáku-cizinci krajský úřad (pokud není žákem základní školy v České republice) nebo </a:t>
            </a:r>
            <a:r>
              <a:rPr lang="cs-CZ" sz="3400" dirty="0" smtClean="0">
                <a:solidFill>
                  <a:schemeClr val="tx2"/>
                </a:solidFill>
                <a:cs typeface="Calibri" pitchFamily="34" charset="0"/>
              </a:rPr>
              <a:t>příslušná základní </a:t>
            </a:r>
            <a:r>
              <a:rPr lang="cs-CZ" sz="3400" dirty="0">
                <a:solidFill>
                  <a:schemeClr val="tx2"/>
                </a:solidFill>
                <a:cs typeface="Calibri" pitchFamily="34" charset="0"/>
              </a:rPr>
              <a:t>škola, pokud je žák-cizinec jejím žákem</a:t>
            </a:r>
          </a:p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714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457</TotalTime>
  <Words>4622</Words>
  <Application>Microsoft Office PowerPoint</Application>
  <PresentationFormat>Širokoúhlá obrazovka</PresentationFormat>
  <Paragraphs>325</Paragraphs>
  <Slides>61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61</vt:i4>
      </vt:variant>
    </vt:vector>
  </HeadingPairs>
  <TitlesOfParts>
    <vt:vector size="71" baseType="lpstr">
      <vt:lpstr>Arial</vt:lpstr>
      <vt:lpstr>Arial Unicode MS</vt:lpstr>
      <vt:lpstr>Calibri</vt:lpstr>
      <vt:lpstr>Inter</vt:lpstr>
      <vt:lpstr>MinionPro-Regular</vt:lpstr>
      <vt:lpstr>Roboto</vt:lpstr>
      <vt:lpstr>Symbol</vt:lpstr>
      <vt:lpstr>Times New Roman</vt:lpstr>
      <vt:lpstr>Wingdings</vt:lpstr>
      <vt:lpstr>Motiv Office</vt:lpstr>
      <vt:lpstr>PRACOVNÍ SETKÁNÍ VÝCHOVNÝCH PORADCŮ   Olomouckého kraje</vt:lpstr>
      <vt:lpstr>Informace pro přijímání na střední školy a konzervatoře ve školním roce 2022/2023 </vt:lpstr>
      <vt:lpstr>Prezentace aplikace PowerPoint</vt:lpstr>
      <vt:lpstr>Podrobnější informace o přijímacím řízení</vt:lpstr>
      <vt:lpstr>PŘIJÍMACÍ ŘÍZENÍ 2023 Žáci - cizinci </vt:lpstr>
      <vt:lpstr>Žáci - cizinci </vt:lpstr>
      <vt:lpstr>LEX UKRAJINA II  </vt:lpstr>
      <vt:lpstr>CO DOKLÁDÁ ŽÁK-CIZINEC </vt:lpstr>
      <vt:lpstr>Prezentace aplikace PowerPoint</vt:lpstr>
      <vt:lpstr>Prezentace aplikace PowerPoint</vt:lpstr>
      <vt:lpstr>Prezentace aplikace PowerPoint</vt:lpstr>
      <vt:lpstr>Termíny pro podávání přihlášek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Uchazeči se speciálními vzdělávacími potřebami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Náležitosti přihlášky na střední školu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Dvořáková Daniela</cp:lastModifiedBy>
  <cp:revision>120</cp:revision>
  <cp:lastPrinted>2022-10-18T13:32:02Z</cp:lastPrinted>
  <dcterms:created xsi:type="dcterms:W3CDTF">2022-03-10T07:10:19Z</dcterms:created>
  <dcterms:modified xsi:type="dcterms:W3CDTF">2022-10-19T06:12:16Z</dcterms:modified>
</cp:coreProperties>
</file>