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</p:sldMasterIdLst>
  <p:notesMasterIdLst>
    <p:notesMasterId r:id="rId12"/>
  </p:notesMasterIdLst>
  <p:handoutMasterIdLst>
    <p:handoutMasterId r:id="rId13"/>
  </p:handoutMasterIdLst>
  <p:sldIdLst>
    <p:sldId id="406" r:id="rId3"/>
    <p:sldId id="391" r:id="rId4"/>
    <p:sldId id="420" r:id="rId5"/>
    <p:sldId id="416" r:id="rId6"/>
    <p:sldId id="327" r:id="rId7"/>
    <p:sldId id="409" r:id="rId8"/>
    <p:sldId id="418" r:id="rId9"/>
    <p:sldId id="417" r:id="rId10"/>
    <p:sldId id="331" r:id="rId11"/>
  </p:sldIdLst>
  <p:sldSz cx="9144000" cy="6858000" type="screen4x3"/>
  <p:notesSz cx="6669088" cy="99187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FF00"/>
    <a:srgbClr val="D6E4F2"/>
    <a:srgbClr val="CDDEEF"/>
    <a:srgbClr val="C1DFF1"/>
    <a:srgbClr val="FF9900"/>
    <a:srgbClr val="FA1B04"/>
    <a:srgbClr val="D5EA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8" autoAdjust="0"/>
    <p:restoredTop sz="94646" autoAdjust="0"/>
  </p:normalViewPr>
  <p:slideViewPr>
    <p:cSldViewPr>
      <p:cViewPr>
        <p:scale>
          <a:sx n="70" d="100"/>
          <a:sy n="70" d="100"/>
        </p:scale>
        <p:origin x="-1140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1968" y="-102"/>
      </p:cViewPr>
      <p:guideLst>
        <p:guide orient="horz" pos="3123"/>
        <p:guide pos="21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90838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3" tIns="45696" rIns="91393" bIns="4569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4" y="1"/>
            <a:ext cx="2890837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3" tIns="45696" rIns="91393" bIns="4569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0704"/>
            <a:ext cx="2890838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3" tIns="45696" rIns="91393" bIns="4569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4" y="9420704"/>
            <a:ext cx="2890837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3" tIns="45696" rIns="91393" bIns="4569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C224A69-1833-4885-99B3-4586A16FB92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06906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90838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664" y="1"/>
            <a:ext cx="2890837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2950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36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1" y="4710353"/>
            <a:ext cx="5335588" cy="446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0704"/>
            <a:ext cx="2890838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664" y="9420704"/>
            <a:ext cx="2890837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33363D8-4773-4C8C-859F-52ACEA86159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7772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3363D8-4773-4C8C-859F-52ACEA861590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3318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3363D8-4773-4C8C-859F-52ACEA861590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6619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F4D70C7-50D7-4EC5-A01B-4305F55CCAD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A6FDB8-ECB7-4CC4-ABEE-4A9AE10281E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F9F49F-8634-480B-BC64-24A9AF2C80F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90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769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534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099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156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1551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1112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593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64A56-C8FF-4ED5-ABE8-93EEAB19C26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6727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5958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176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3A04A1-BDFF-40EC-A444-9399BC67657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94E830-C374-4C71-8B05-0DA53816C98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74D92-7F1E-4C77-961B-E53C88F555B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83507B-5E1C-449C-A57C-423E7E5A273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19605-EA28-461E-B2D4-8603AB22C5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83127-BBBE-4FBF-9F7D-ABA8896B554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4B83C2-8AE5-492B-ADD6-00ED8910DF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E513A067-7837-44AB-ADC6-2418D165DA3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04B1EB3-18E5-3B48-B1FD-09B9226D6C2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12/3/2012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988AB19-9DFA-5149-B5A7-89AF7957815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9958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m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276600"/>
            <a:ext cx="6718685" cy="1470025"/>
          </a:xfrm>
        </p:spPr>
        <p:txBody>
          <a:bodyPr>
            <a:normAutofit fontScale="90000"/>
          </a:bodyPr>
          <a:lstStyle/>
          <a:p>
            <a:r>
              <a:rPr lang="cs-CZ" sz="33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Inovační vouchery</a:t>
            </a:r>
            <a:r>
              <a:rPr lang="cs-CZ" sz="2200" b="1" dirty="0" smtClean="0">
                <a:solidFill>
                  <a:srgbClr val="000099"/>
                </a:solidFill>
                <a:latin typeface="Georgia" pitchFamily="18" charset="0"/>
              </a:rPr>
              <a:t/>
            </a:r>
            <a:br>
              <a:rPr lang="cs-CZ" sz="2200" b="1" dirty="0" smtClean="0">
                <a:solidFill>
                  <a:srgbClr val="000099"/>
                </a:solidFill>
                <a:latin typeface="Georgia" pitchFamily="18" charset="0"/>
              </a:rPr>
            </a:br>
            <a:r>
              <a:rPr lang="cs-CZ" sz="2200" b="1" dirty="0">
                <a:solidFill>
                  <a:srgbClr val="000099"/>
                </a:solidFill>
              </a:rPr>
              <a:t/>
            </a:r>
            <a:br>
              <a:rPr lang="cs-CZ" sz="2200" b="1" dirty="0">
                <a:solidFill>
                  <a:srgbClr val="000099"/>
                </a:solidFill>
              </a:rPr>
            </a:br>
            <a:r>
              <a:rPr lang="cs-CZ" sz="2200" b="1" dirty="0" smtClean="0">
                <a:solidFill>
                  <a:srgbClr val="000099"/>
                </a:solidFill>
              </a:rPr>
              <a:t>v Olomouckém kraji</a:t>
            </a:r>
            <a:r>
              <a:rPr lang="cs-CZ" b="1" i="1" dirty="0">
                <a:solidFill>
                  <a:srgbClr val="000099"/>
                </a:solidFill>
                <a:latin typeface="Georgia" pitchFamily="18" charset="0"/>
              </a:rPr>
              <a:t/>
            </a:r>
            <a:br>
              <a:rPr lang="cs-CZ" b="1" i="1" dirty="0">
                <a:solidFill>
                  <a:srgbClr val="000099"/>
                </a:solidFill>
                <a:latin typeface="Georgia" pitchFamily="18" charset="0"/>
              </a:rPr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044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8229600" cy="1219200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cs-CZ" sz="3000" b="1" dirty="0" smtClean="0">
                <a:solidFill>
                  <a:srgbClr val="000099"/>
                </a:solidFill>
                <a:latin typeface="+mj-lt"/>
              </a:rPr>
              <a:t>Ambice Olomouckého kraje </a:t>
            </a:r>
            <a:br>
              <a:rPr lang="cs-CZ" sz="3000" b="1" dirty="0" smtClean="0">
                <a:solidFill>
                  <a:srgbClr val="000099"/>
                </a:solidFill>
                <a:latin typeface="+mj-lt"/>
              </a:rPr>
            </a:br>
            <a:endParaRPr lang="cs-CZ" sz="3000" b="1" dirty="0" smtClean="0">
              <a:solidFill>
                <a:srgbClr val="000099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2133600"/>
            <a:ext cx="8229600" cy="338296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cs-CZ" b="1" dirty="0" smtClean="0">
                <a:solidFill>
                  <a:srgbClr val="000099"/>
                </a:solidFill>
              </a:rPr>
              <a:t>Zlepšit ekonomickou situaci kraje.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cs-CZ" b="1" dirty="0" smtClean="0">
                <a:solidFill>
                  <a:srgbClr val="000099"/>
                </a:solidFill>
              </a:rPr>
              <a:t>Zvýšit konkurenceschopnost regionu. 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cs-CZ" b="1" dirty="0" smtClean="0">
                <a:solidFill>
                  <a:srgbClr val="000099"/>
                </a:solidFill>
              </a:rPr>
              <a:t>Systematicky podporovat inovace</a:t>
            </a:r>
            <a:r>
              <a:rPr lang="cs-CZ" dirty="0" smtClean="0">
                <a:solidFill>
                  <a:srgbClr val="000099"/>
                </a:solidFill>
              </a:rPr>
              <a:t>.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cs-CZ" dirty="0">
              <a:solidFill>
                <a:srgbClr val="000099"/>
              </a:solidFill>
            </a:endParaRPr>
          </a:p>
          <a:p>
            <a:pPr marL="0" indent="0" algn="just">
              <a:buNone/>
              <a:defRPr/>
            </a:pPr>
            <a:r>
              <a:rPr lang="cs-CZ" dirty="0" smtClean="0">
                <a:solidFill>
                  <a:srgbClr val="000099"/>
                </a:solidFill>
              </a:rPr>
              <a:t>		Zpracování </a:t>
            </a:r>
            <a:r>
              <a:rPr lang="cs-CZ" b="1" dirty="0" smtClean="0">
                <a:solidFill>
                  <a:srgbClr val="000099"/>
                </a:solidFill>
              </a:rPr>
              <a:t>Regionální inovační strategie Olomouckého kraje</a:t>
            </a:r>
            <a:r>
              <a:rPr lang="cs-CZ" dirty="0" smtClean="0">
                <a:solidFill>
                  <a:srgbClr val="000099"/>
                </a:solidFill>
              </a:rPr>
              <a:t> (RIS OLK) a následně založení sdružení </a:t>
            </a:r>
            <a:r>
              <a:rPr lang="cs-CZ" b="1" dirty="0" smtClean="0">
                <a:solidFill>
                  <a:srgbClr val="000099"/>
                </a:solidFill>
              </a:rPr>
              <a:t>OK4Inovace</a:t>
            </a:r>
            <a:r>
              <a:rPr lang="cs-CZ" dirty="0" smtClean="0">
                <a:solidFill>
                  <a:srgbClr val="000099"/>
                </a:solidFill>
              </a:rPr>
              <a:t>. </a:t>
            </a:r>
            <a:endParaRPr lang="cs-CZ" dirty="0">
              <a:solidFill>
                <a:srgbClr val="000099"/>
              </a:solidFill>
            </a:endParaRPr>
          </a:p>
          <a:p>
            <a:pPr marL="0" indent="0">
              <a:buFontTx/>
              <a:buNone/>
              <a:defRPr/>
            </a:pPr>
            <a:endParaRPr lang="cs-CZ" sz="2600" i="1" dirty="0" smtClean="0">
              <a:solidFill>
                <a:srgbClr val="000099"/>
              </a:solidFill>
            </a:endParaRPr>
          </a:p>
          <a:p>
            <a:pPr>
              <a:defRPr/>
            </a:pPr>
            <a:endParaRPr lang="cs-CZ" dirty="0">
              <a:solidFill>
                <a:srgbClr val="000099"/>
              </a:solidFill>
            </a:endParaRPr>
          </a:p>
        </p:txBody>
      </p:sp>
      <p:sp>
        <p:nvSpPr>
          <p:cNvPr id="2" name="Šipka doprava 1"/>
          <p:cNvSpPr/>
          <p:nvPr/>
        </p:nvSpPr>
        <p:spPr>
          <a:xfrm>
            <a:off x="685800" y="3886200"/>
            <a:ext cx="1066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pPr eaLnBrk="1" hangingPunct="1"/>
            <a:r>
              <a:rPr lang="cs-CZ" sz="3000" b="1" dirty="0" smtClean="0">
                <a:solidFill>
                  <a:srgbClr val="000099"/>
                </a:solidFill>
                <a:latin typeface="+mj-lt"/>
              </a:rPr>
              <a:t>OK4Inovace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/>
          </a:bodyPr>
          <a:lstStyle/>
          <a:p>
            <a:pPr marL="0" lvl="1" indent="0" eaLnBrk="1" hangingPunct="1">
              <a:lnSpc>
                <a:spcPct val="80000"/>
              </a:lnSpc>
              <a:buFontTx/>
              <a:buNone/>
              <a:defRPr/>
            </a:pPr>
            <a:r>
              <a:rPr lang="cs-CZ" sz="2400" b="1" dirty="0" smtClean="0">
                <a:solidFill>
                  <a:srgbClr val="000099"/>
                </a:solidFill>
              </a:rPr>
              <a:t>Členové:</a:t>
            </a:r>
          </a:p>
          <a:p>
            <a:pPr marL="0" lvl="1" indent="0" eaLnBrk="1" hangingPunct="1">
              <a:lnSpc>
                <a:spcPct val="80000"/>
              </a:lnSpc>
              <a:buFontTx/>
              <a:buNone/>
              <a:defRPr/>
            </a:pPr>
            <a:endParaRPr lang="cs-CZ" sz="2400" b="1" dirty="0">
              <a:solidFill>
                <a:srgbClr val="000099"/>
              </a:solidFill>
            </a:endParaRPr>
          </a:p>
          <a:p>
            <a:pPr marL="0" lvl="1" indent="0" eaLnBrk="1" hangingPunct="1">
              <a:lnSpc>
                <a:spcPct val="80000"/>
              </a:lnSpc>
              <a:buFontTx/>
              <a:buNone/>
              <a:defRPr/>
            </a:pPr>
            <a:r>
              <a:rPr lang="cs-CZ" sz="2400" dirty="0">
                <a:solidFill>
                  <a:srgbClr val="000099"/>
                </a:solidFill>
              </a:rPr>
              <a:t>1)	Olomoucký kraj </a:t>
            </a:r>
          </a:p>
          <a:p>
            <a:pPr marL="0" lvl="1" indent="0" eaLnBrk="1" hangingPunct="1">
              <a:lnSpc>
                <a:spcPct val="80000"/>
              </a:lnSpc>
              <a:buFontTx/>
              <a:buNone/>
              <a:defRPr/>
            </a:pPr>
            <a:r>
              <a:rPr lang="cs-CZ" sz="2400" dirty="0">
                <a:solidFill>
                  <a:srgbClr val="000099"/>
                </a:solidFill>
              </a:rPr>
              <a:t>2)	Statutární město Olomouc</a:t>
            </a:r>
          </a:p>
          <a:p>
            <a:pPr marL="0" lvl="1" indent="0" eaLnBrk="1" hangingPunct="1">
              <a:lnSpc>
                <a:spcPct val="80000"/>
              </a:lnSpc>
              <a:buFontTx/>
              <a:buNone/>
              <a:defRPr/>
            </a:pPr>
            <a:r>
              <a:rPr lang="cs-CZ" sz="2400" dirty="0">
                <a:solidFill>
                  <a:srgbClr val="000099"/>
                </a:solidFill>
              </a:rPr>
              <a:t>3)	Univerzita Palackého v Olomouci</a:t>
            </a:r>
          </a:p>
          <a:p>
            <a:pPr marL="0" lvl="1" indent="0" eaLnBrk="1" hangingPunct="1">
              <a:lnSpc>
                <a:spcPct val="80000"/>
              </a:lnSpc>
              <a:buFontTx/>
              <a:buNone/>
              <a:defRPr/>
            </a:pPr>
            <a:r>
              <a:rPr lang="cs-CZ" sz="2400" dirty="0">
                <a:solidFill>
                  <a:srgbClr val="000099"/>
                </a:solidFill>
              </a:rPr>
              <a:t>4)	Moravská vysoká škola Olomouc o.p.s.</a:t>
            </a:r>
          </a:p>
          <a:p>
            <a:pPr marL="0" lvl="1" indent="0" eaLnBrk="1" hangingPunct="1">
              <a:lnSpc>
                <a:spcPct val="80000"/>
              </a:lnSpc>
              <a:buFontTx/>
              <a:buNone/>
              <a:defRPr/>
            </a:pPr>
            <a:r>
              <a:rPr lang="cs-CZ" sz="2400" dirty="0">
                <a:solidFill>
                  <a:srgbClr val="000099"/>
                </a:solidFill>
              </a:rPr>
              <a:t>5)	Vysoká škola logistiky o.p.s.</a:t>
            </a:r>
          </a:p>
          <a:p>
            <a:pPr marL="0" lvl="1" indent="0" eaLnBrk="1" hangingPunct="1">
              <a:lnSpc>
                <a:spcPct val="80000"/>
              </a:lnSpc>
              <a:buFontTx/>
              <a:buNone/>
              <a:defRPr/>
            </a:pPr>
            <a:r>
              <a:rPr lang="cs-CZ" sz="2400" dirty="0">
                <a:solidFill>
                  <a:srgbClr val="000099"/>
                </a:solidFill>
              </a:rPr>
              <a:t>6)	Krajská hospodářská komora </a:t>
            </a:r>
            <a:r>
              <a:rPr lang="cs-CZ" sz="2400" dirty="0" smtClean="0">
                <a:solidFill>
                  <a:srgbClr val="000099"/>
                </a:solidFill>
              </a:rPr>
              <a:t>OK</a:t>
            </a:r>
            <a:endParaRPr lang="cs-CZ" sz="2400" dirty="0">
              <a:solidFill>
                <a:srgbClr val="000099"/>
              </a:solidFill>
            </a:endParaRPr>
          </a:p>
          <a:p>
            <a:pPr marL="0" lvl="1" indent="0" eaLnBrk="1" hangingPunct="1">
              <a:lnSpc>
                <a:spcPct val="80000"/>
              </a:lnSpc>
              <a:buFontTx/>
              <a:buNone/>
              <a:defRPr/>
            </a:pPr>
            <a:r>
              <a:rPr lang="cs-CZ" sz="2400" dirty="0">
                <a:solidFill>
                  <a:srgbClr val="000099"/>
                </a:solidFill>
              </a:rPr>
              <a:t>7)	Agrární komora </a:t>
            </a:r>
            <a:r>
              <a:rPr lang="cs-CZ" sz="2400" dirty="0" smtClean="0">
                <a:solidFill>
                  <a:srgbClr val="000099"/>
                </a:solidFill>
              </a:rPr>
              <a:t>Olomouckého </a:t>
            </a:r>
            <a:r>
              <a:rPr lang="cs-CZ" sz="2400" dirty="0">
                <a:solidFill>
                  <a:srgbClr val="000099"/>
                </a:solidFill>
              </a:rPr>
              <a:t>kraje</a:t>
            </a:r>
          </a:p>
          <a:p>
            <a:pPr marL="457200" lvl="1" indent="-457200" eaLnBrk="1" hangingPunct="1">
              <a:lnSpc>
                <a:spcPct val="80000"/>
              </a:lnSpc>
              <a:buFontTx/>
              <a:buAutoNum type="arabicParenR" startAt="8"/>
              <a:defRPr/>
            </a:pPr>
            <a:r>
              <a:rPr lang="cs-CZ" sz="2400" dirty="0" smtClean="0">
                <a:solidFill>
                  <a:srgbClr val="000099"/>
                </a:solidFill>
              </a:rPr>
              <a:t>     Nadační </a:t>
            </a:r>
            <a:r>
              <a:rPr lang="cs-CZ" sz="2400" dirty="0">
                <a:solidFill>
                  <a:srgbClr val="000099"/>
                </a:solidFill>
              </a:rPr>
              <a:t>ústav regionální spolupráce, o.p.s</a:t>
            </a:r>
            <a:r>
              <a:rPr lang="cs-CZ" sz="2400" dirty="0" smtClean="0">
                <a:solidFill>
                  <a:srgbClr val="000099"/>
                </a:solidFill>
              </a:rPr>
              <a:t>.</a:t>
            </a:r>
          </a:p>
          <a:p>
            <a:pPr marL="457200" lvl="1" indent="-457200" eaLnBrk="1" hangingPunct="1">
              <a:lnSpc>
                <a:spcPct val="80000"/>
              </a:lnSpc>
              <a:buFontTx/>
              <a:buAutoNum type="arabicParenR" startAt="8"/>
              <a:defRPr/>
            </a:pPr>
            <a:r>
              <a:rPr lang="cs-CZ" sz="2400" dirty="0" smtClean="0">
                <a:solidFill>
                  <a:srgbClr val="000099"/>
                </a:solidFill>
              </a:rPr>
              <a:t>     Statutární město Přerov</a:t>
            </a:r>
          </a:p>
          <a:p>
            <a:pPr marL="457200" lvl="1" indent="-457200" eaLnBrk="1" hangingPunct="1">
              <a:lnSpc>
                <a:spcPct val="80000"/>
              </a:lnSpc>
              <a:buFontTx/>
              <a:buAutoNum type="arabicParenR" startAt="8"/>
              <a:defRPr/>
            </a:pPr>
            <a:r>
              <a:rPr lang="cs-CZ" sz="2400" dirty="0" smtClean="0">
                <a:solidFill>
                  <a:srgbClr val="000099"/>
                </a:solidFill>
              </a:rPr>
              <a:t>     Statutární město Prostějov</a:t>
            </a:r>
            <a:r>
              <a:rPr lang="cs-CZ" sz="2400" i="1" dirty="0" smtClean="0">
                <a:solidFill>
                  <a:srgbClr val="000099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5796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8878" y="1143000"/>
            <a:ext cx="8839200" cy="762000"/>
          </a:xfrm>
        </p:spPr>
        <p:txBody>
          <a:bodyPr/>
          <a:lstStyle/>
          <a:p>
            <a:pPr eaLnBrk="1" hangingPunct="1"/>
            <a:r>
              <a:rPr lang="cs-CZ" sz="3000" b="1" dirty="0" smtClean="0">
                <a:solidFill>
                  <a:srgbClr val="000099"/>
                </a:solidFill>
                <a:latin typeface="+mj-lt"/>
              </a:rPr>
              <a:t>Inovace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57400"/>
            <a:ext cx="8229600" cy="3733800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cs-CZ" b="1" dirty="0">
                <a:solidFill>
                  <a:srgbClr val="000099"/>
                </a:solidFill>
              </a:rPr>
              <a:t>Inovace</a:t>
            </a:r>
            <a:r>
              <a:rPr lang="cs-CZ" dirty="0">
                <a:solidFill>
                  <a:srgbClr val="000099"/>
                </a:solidFill>
              </a:rPr>
              <a:t> představují sérii vědeckých, technických, organizačních, finančních, obchodních i jiných </a:t>
            </a:r>
            <a:r>
              <a:rPr lang="cs-CZ" dirty="0" smtClean="0">
                <a:solidFill>
                  <a:srgbClr val="000099"/>
                </a:solidFill>
              </a:rPr>
              <a:t>činností, </a:t>
            </a:r>
            <a:r>
              <a:rPr lang="cs-CZ" dirty="0">
                <a:solidFill>
                  <a:srgbClr val="000099"/>
                </a:solidFill>
              </a:rPr>
              <a:t>jichž cílem je vznik nového zdokonaleného produktu (výrobku, technologie nebo služby) efektivně umístěného na trh. Výzkum a vývoj jsou jednou z těchto </a:t>
            </a:r>
            <a:r>
              <a:rPr lang="cs-CZ" dirty="0" smtClean="0">
                <a:solidFill>
                  <a:srgbClr val="000099"/>
                </a:solidFill>
              </a:rPr>
              <a:t>činností. </a:t>
            </a:r>
            <a:r>
              <a:rPr lang="cs-CZ" dirty="0">
                <a:solidFill>
                  <a:srgbClr val="000099"/>
                </a:solidFill>
              </a:rPr>
              <a:t>(Asociace inovačního podnikání</a:t>
            </a:r>
            <a:r>
              <a:rPr lang="cs-CZ" dirty="0" smtClean="0">
                <a:solidFill>
                  <a:srgbClr val="000099"/>
                </a:solidFill>
              </a:rPr>
              <a:t>).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cs-CZ" b="1" dirty="0">
                <a:solidFill>
                  <a:srgbClr val="000099"/>
                </a:solidFill>
              </a:rPr>
              <a:t>Byznys inovace </a:t>
            </a:r>
            <a:r>
              <a:rPr lang="cs-CZ" dirty="0">
                <a:solidFill>
                  <a:srgbClr val="000099"/>
                </a:solidFill>
              </a:rPr>
              <a:t>jsou proces tažený trhem. Byznys inovace definujeme jako vytváření přidané hodnoty pro zákazníka a firmu (např. nový produkt, služba, pronikání na nové trhy, změna organizační struktury ve firmě, zvýšení efektivity práce/výroby, atd.), což není podmíněno </a:t>
            </a:r>
            <a:r>
              <a:rPr lang="cs-CZ" dirty="0" smtClean="0">
                <a:solidFill>
                  <a:srgbClr val="000099"/>
                </a:solidFill>
              </a:rPr>
              <a:t>vědeckovýzkumnou činností.</a:t>
            </a:r>
            <a:endParaRPr lang="cs-CZ" dirty="0">
              <a:solidFill>
                <a:srgbClr val="000099"/>
              </a:solidFill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  <a:defRPr/>
            </a:pPr>
            <a:endParaRPr lang="cs-CZ" dirty="0" smtClean="0">
              <a:solidFill>
                <a:srgbClr val="000099"/>
              </a:solidFill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  <a:defRPr/>
            </a:pPr>
            <a:endParaRPr lang="cs-CZ" dirty="0">
              <a:solidFill>
                <a:srgbClr val="000099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11112907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8878" y="1143000"/>
            <a:ext cx="8839200" cy="762000"/>
          </a:xfrm>
        </p:spPr>
        <p:txBody>
          <a:bodyPr/>
          <a:lstStyle/>
          <a:p>
            <a:pPr eaLnBrk="1" hangingPunct="1"/>
            <a:r>
              <a:rPr lang="cs-CZ" sz="3000" b="1" dirty="0">
                <a:solidFill>
                  <a:srgbClr val="000099"/>
                </a:solidFill>
                <a:latin typeface="+mj-lt"/>
              </a:rPr>
              <a:t>I</a:t>
            </a:r>
            <a:r>
              <a:rPr lang="cs-CZ" sz="3000" b="1" dirty="0" smtClean="0">
                <a:solidFill>
                  <a:srgbClr val="000099"/>
                </a:solidFill>
                <a:latin typeface="+mj-lt"/>
              </a:rPr>
              <a:t>novační vouchery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57400"/>
            <a:ext cx="8229600" cy="3733800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cs-CZ" dirty="0">
                <a:solidFill>
                  <a:srgbClr val="000099"/>
                </a:solidFill>
              </a:rPr>
              <a:t>Inovační vouchery jsou unikátním nástrojem podpory spolupráce podniků s </a:t>
            </a:r>
            <a:r>
              <a:rPr lang="cs-CZ" dirty="0" smtClean="0">
                <a:solidFill>
                  <a:srgbClr val="000099"/>
                </a:solidFill>
              </a:rPr>
              <a:t>vědeckovýzkumnými institucemi (</a:t>
            </a:r>
            <a:r>
              <a:rPr lang="cs-CZ" dirty="0" err="1" smtClean="0">
                <a:solidFill>
                  <a:srgbClr val="000099"/>
                </a:solidFill>
              </a:rPr>
              <a:t>VaV</a:t>
            </a:r>
            <a:r>
              <a:rPr lang="cs-CZ" dirty="0" smtClean="0">
                <a:solidFill>
                  <a:srgbClr val="000099"/>
                </a:solidFill>
              </a:rPr>
              <a:t>). 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cs-CZ" dirty="0" smtClean="0">
                <a:solidFill>
                  <a:srgbClr val="000099"/>
                </a:solidFill>
              </a:rPr>
              <a:t>Umožňují </a:t>
            </a:r>
            <a:r>
              <a:rPr lang="cs-CZ" dirty="0">
                <a:solidFill>
                  <a:srgbClr val="000099"/>
                </a:solidFill>
              </a:rPr>
              <a:t>firmě plně se soustředit na byznys, zatímco výzkumník dodá znalosti potřebné pro inovace</a:t>
            </a:r>
            <a:r>
              <a:rPr lang="cs-CZ" dirty="0" smtClean="0">
                <a:solidFill>
                  <a:srgbClr val="000099"/>
                </a:solidFill>
              </a:rPr>
              <a:t>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cs-CZ" dirty="0">
                <a:solidFill>
                  <a:srgbClr val="000099"/>
                </a:solidFill>
              </a:rPr>
              <a:t>Spolupráce mezi výzkumnou a komerční sférou přináší vysokou </a:t>
            </a:r>
            <a:r>
              <a:rPr lang="cs-CZ" b="1" dirty="0">
                <a:solidFill>
                  <a:srgbClr val="000099"/>
                </a:solidFill>
              </a:rPr>
              <a:t>přidanou hodnotu</a:t>
            </a:r>
            <a:r>
              <a:rPr lang="cs-CZ" dirty="0">
                <a:solidFill>
                  <a:srgbClr val="000099"/>
                </a:solidFill>
              </a:rPr>
              <a:t>, která může výrazně posílit konkurenceschopnost zúčastněných aktérů i celého </a:t>
            </a:r>
            <a:r>
              <a:rPr lang="cs-CZ" dirty="0" smtClean="0">
                <a:solidFill>
                  <a:srgbClr val="000099"/>
                </a:solidFill>
              </a:rPr>
              <a:t>regionu. Jedná se o </a:t>
            </a:r>
            <a:r>
              <a:rPr lang="cs-CZ" sz="2400" dirty="0" smtClean="0">
                <a:solidFill>
                  <a:srgbClr val="000099"/>
                </a:solidFill>
              </a:rPr>
              <a:t>„</a:t>
            </a:r>
            <a:r>
              <a:rPr lang="cs-CZ" sz="2400" dirty="0" err="1" smtClean="0">
                <a:solidFill>
                  <a:srgbClr val="000099"/>
                </a:solidFill>
              </a:rPr>
              <a:t>Win-Win</a:t>
            </a:r>
            <a:r>
              <a:rPr lang="cs-CZ" dirty="0">
                <a:solidFill>
                  <a:srgbClr val="000099"/>
                </a:solidFill>
              </a:rPr>
              <a:t> </a:t>
            </a:r>
            <a:r>
              <a:rPr lang="cs-CZ" dirty="0" smtClean="0">
                <a:solidFill>
                  <a:srgbClr val="000099"/>
                </a:solidFill>
              </a:rPr>
              <a:t>model“: </a:t>
            </a:r>
          </a:p>
          <a:p>
            <a:pPr algn="just">
              <a:spcBef>
                <a:spcPts val="0"/>
              </a:spcBef>
              <a:buFont typeface="Symbol" pitchFamily="18" charset="2"/>
              <a:buChar char=""/>
              <a:defRPr/>
            </a:pPr>
            <a:r>
              <a:rPr lang="cs-CZ" b="1" dirty="0">
                <a:solidFill>
                  <a:srgbClr val="000099"/>
                </a:solidFill>
              </a:rPr>
              <a:t>podnikatelé</a:t>
            </a:r>
            <a:r>
              <a:rPr lang="cs-CZ" dirty="0">
                <a:solidFill>
                  <a:srgbClr val="000099"/>
                </a:solidFill>
              </a:rPr>
              <a:t> získají nové technologie a výzkumné partnery</a:t>
            </a:r>
          </a:p>
          <a:p>
            <a:pPr algn="just">
              <a:spcBef>
                <a:spcPts val="0"/>
              </a:spcBef>
              <a:buFont typeface="Symbol" pitchFamily="18" charset="2"/>
              <a:buChar char=""/>
              <a:defRPr/>
            </a:pPr>
            <a:r>
              <a:rPr lang="cs-CZ" b="1" dirty="0">
                <a:solidFill>
                  <a:srgbClr val="000099"/>
                </a:solidFill>
              </a:rPr>
              <a:t>vědci</a:t>
            </a:r>
            <a:r>
              <a:rPr lang="cs-CZ" dirty="0">
                <a:solidFill>
                  <a:srgbClr val="000099"/>
                </a:solidFill>
              </a:rPr>
              <a:t> najdou průmyslové aplikace pro výsledky výzkumu</a:t>
            </a:r>
            <a:endParaRPr lang="cs-CZ" sz="2400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000" b="1" dirty="0" smtClean="0">
                <a:solidFill>
                  <a:srgbClr val="000099"/>
                </a:solidFill>
                <a:latin typeface="+mj-lt"/>
              </a:rPr>
              <a:t>Inovační vouchery</a:t>
            </a:r>
            <a:endParaRPr lang="cs-CZ" dirty="0"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cs-CZ" sz="2200" dirty="0">
                <a:solidFill>
                  <a:srgbClr val="000099"/>
                </a:solidFill>
              </a:rPr>
              <a:t>V České republice představilo tento nástroj poprvé v roce 2009 </a:t>
            </a:r>
            <a:r>
              <a:rPr lang="cs-CZ" sz="2200" b="1" dirty="0">
                <a:solidFill>
                  <a:srgbClr val="000099"/>
                </a:solidFill>
              </a:rPr>
              <a:t>Jihomoravské inovační centrum</a:t>
            </a:r>
            <a:r>
              <a:rPr lang="cs-CZ" sz="2200" dirty="0">
                <a:solidFill>
                  <a:srgbClr val="000099"/>
                </a:solidFill>
              </a:rPr>
              <a:t>. </a:t>
            </a:r>
            <a:endParaRPr lang="cs-CZ" sz="2200" dirty="0" smtClean="0">
              <a:solidFill>
                <a:srgbClr val="000099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cs-CZ" sz="2200" dirty="0" smtClean="0">
                <a:solidFill>
                  <a:srgbClr val="000099"/>
                </a:solidFill>
              </a:rPr>
              <a:t>V </a:t>
            </a:r>
            <a:r>
              <a:rPr lang="cs-CZ" sz="2200" dirty="0">
                <a:solidFill>
                  <a:srgbClr val="000099"/>
                </a:solidFill>
              </a:rPr>
              <a:t>následujících letech se stal inspirací pro další kraje ČR (Královéhradecký, Zlínský, Liberecký, </a:t>
            </a:r>
            <a:r>
              <a:rPr lang="cs-CZ" sz="2200" dirty="0" smtClean="0">
                <a:solidFill>
                  <a:srgbClr val="000099"/>
                </a:solidFill>
              </a:rPr>
              <a:t>Karlovarský, Královehradecký, Moravskoslezský </a:t>
            </a:r>
            <a:r>
              <a:rPr lang="cs-CZ" sz="2200" dirty="0">
                <a:solidFill>
                  <a:srgbClr val="000099"/>
                </a:solidFill>
              </a:rPr>
              <a:t>a další</a:t>
            </a:r>
            <a:r>
              <a:rPr lang="cs-CZ" sz="2200" dirty="0" smtClean="0">
                <a:solidFill>
                  <a:srgbClr val="000099"/>
                </a:solidFill>
              </a:rPr>
              <a:t>).</a:t>
            </a:r>
          </a:p>
          <a:p>
            <a:pPr>
              <a:buFont typeface="Wingdings" pitchFamily="2" charset="2"/>
              <a:buChar char="Ø"/>
            </a:pPr>
            <a:r>
              <a:rPr lang="cs-CZ" sz="2200" dirty="0" smtClean="0">
                <a:solidFill>
                  <a:srgbClr val="000099"/>
                </a:solidFill>
              </a:rPr>
              <a:t>Vouchery definovány jako jeden z nástrojů RIS OLK.</a:t>
            </a:r>
          </a:p>
          <a:p>
            <a:pPr>
              <a:buFont typeface="Wingdings" pitchFamily="2" charset="2"/>
              <a:buChar char="Ø"/>
            </a:pPr>
            <a:r>
              <a:rPr lang="cs-CZ" sz="2000" dirty="0" smtClean="0">
                <a:solidFill>
                  <a:srgbClr val="000099"/>
                </a:solidFill>
              </a:rPr>
              <a:t>Dvě cesty: 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200" b="1" dirty="0" smtClean="0">
                <a:solidFill>
                  <a:srgbClr val="000099"/>
                </a:solidFill>
              </a:rPr>
              <a:t>„</a:t>
            </a:r>
            <a:r>
              <a:rPr lang="cs-CZ" sz="2000" b="1" dirty="0" smtClean="0">
                <a:solidFill>
                  <a:srgbClr val="000099"/>
                </a:solidFill>
              </a:rPr>
              <a:t>Zlínská“ </a:t>
            </a:r>
            <a:r>
              <a:rPr lang="cs-CZ" sz="2000" dirty="0" smtClean="0">
                <a:solidFill>
                  <a:srgbClr val="000099"/>
                </a:solidFill>
              </a:rPr>
              <a:t>– Firmy se sídlem nebo pobočkou v kraji podají žádost na konkrétní spolupráci s jakoukoliv vysokou školou z ČR, která se přihlásí do projektu. </a:t>
            </a:r>
            <a:r>
              <a:rPr lang="cs-CZ" sz="2000" b="1" dirty="0" smtClean="0">
                <a:solidFill>
                  <a:srgbClr val="000099"/>
                </a:solidFill>
              </a:rPr>
              <a:t>Cesta OK.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b="1" dirty="0" smtClean="0">
                <a:solidFill>
                  <a:srgbClr val="000099"/>
                </a:solidFill>
              </a:rPr>
              <a:t>„Brněnská“ </a:t>
            </a:r>
            <a:r>
              <a:rPr lang="cs-CZ" sz="2000" dirty="0">
                <a:solidFill>
                  <a:srgbClr val="000099"/>
                </a:solidFill>
              </a:rPr>
              <a:t>- Firmy </a:t>
            </a:r>
            <a:r>
              <a:rPr lang="cs-CZ" sz="2000" dirty="0" smtClean="0">
                <a:solidFill>
                  <a:srgbClr val="000099"/>
                </a:solidFill>
              </a:rPr>
              <a:t>z celého světa si </a:t>
            </a:r>
            <a:r>
              <a:rPr lang="cs-CZ" sz="2000" dirty="0">
                <a:solidFill>
                  <a:srgbClr val="000099"/>
                </a:solidFill>
              </a:rPr>
              <a:t>v rámci projektu podají žádost na konkrétní spolupráci s jednou ze 12 výzkumných institucí působících v Brně. </a:t>
            </a:r>
          </a:p>
        </p:txBody>
      </p:sp>
    </p:spTree>
    <p:extLst>
      <p:ext uri="{BB962C8B-B14F-4D97-AF65-F5344CB8AC3E}">
        <p14:creationId xmlns:p14="http://schemas.microsoft.com/office/powerpoint/2010/main" val="337732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000" b="1" dirty="0" smtClean="0">
                <a:solidFill>
                  <a:srgbClr val="000099"/>
                </a:solidFill>
                <a:latin typeface="+mj-lt"/>
              </a:rPr>
              <a:t>Příklady dobré praxe I</a:t>
            </a:r>
            <a:endParaRPr lang="cs-CZ" dirty="0">
              <a:latin typeface="+mj-lt"/>
            </a:endParaRPr>
          </a:p>
        </p:txBody>
      </p:sp>
      <p:pic>
        <p:nvPicPr>
          <p:cNvPr id="4" name="Zástupný symbol pro obsah 3" descr="Výřez obrazovky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443600"/>
            <a:ext cx="2187891" cy="2214000"/>
          </a:xfrm>
        </p:spPr>
      </p:pic>
      <p:pic>
        <p:nvPicPr>
          <p:cNvPr id="5" name="Obrázek 4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47200"/>
            <a:ext cx="2184148" cy="2210400"/>
          </a:xfrm>
          <a:prstGeom prst="rect">
            <a:avLst/>
          </a:prstGeom>
        </p:spPr>
      </p:pic>
      <p:pic>
        <p:nvPicPr>
          <p:cNvPr id="6" name="Obrázek 5" descr="Výřez obrazovky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16" y="3657600"/>
            <a:ext cx="7924800" cy="2585988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533400" y="17526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Inovační vouchery Jihomoravského kraje 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50614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000" b="1" dirty="0" smtClean="0">
                <a:solidFill>
                  <a:srgbClr val="000099"/>
                </a:solidFill>
                <a:latin typeface="+mj-lt"/>
              </a:rPr>
              <a:t>Příklady dobré praxe I</a:t>
            </a:r>
            <a:endParaRPr lang="cs-CZ" dirty="0">
              <a:latin typeface="+mj-lt"/>
            </a:endParaRPr>
          </a:p>
        </p:txBody>
      </p:sp>
      <p:pic>
        <p:nvPicPr>
          <p:cNvPr id="4" name="Zástupný symbol pro obsah 3" descr="Výřez obrazovky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283" y="1600200"/>
            <a:ext cx="7287433" cy="4525963"/>
          </a:xfrm>
        </p:spPr>
      </p:pic>
    </p:spTree>
    <p:extLst>
      <p:ext uri="{BB962C8B-B14F-4D97-AF65-F5344CB8AC3E}">
        <p14:creationId xmlns:p14="http://schemas.microsoft.com/office/powerpoint/2010/main" val="150614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000" b="1" dirty="0" smtClean="0">
                <a:solidFill>
                  <a:srgbClr val="000099"/>
                </a:solidFill>
                <a:latin typeface="+mj-lt"/>
              </a:rPr>
              <a:t>Děkuji za pozornost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cs-CZ" sz="2000" b="1" dirty="0" smtClean="0">
              <a:solidFill>
                <a:srgbClr val="002060"/>
              </a:solidFill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cs-CZ" sz="20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80000"/>
              </a:lnSpc>
              <a:buNone/>
            </a:pPr>
            <a:r>
              <a:rPr lang="cs-CZ" b="1" i="1" dirty="0" smtClean="0">
                <a:solidFill>
                  <a:srgbClr val="000099"/>
                </a:solidFill>
              </a:rPr>
              <a:t>Ing. Jiří Rudolf</a:t>
            </a:r>
            <a:endParaRPr lang="cs-CZ" b="1" i="1" dirty="0">
              <a:solidFill>
                <a:srgbClr val="000099"/>
              </a:solidFill>
            </a:endParaRPr>
          </a:p>
          <a:p>
            <a:pPr algn="ctr">
              <a:lnSpc>
                <a:spcPct val="80000"/>
              </a:lnSpc>
              <a:buNone/>
            </a:pPr>
            <a:r>
              <a:rPr lang="cs-CZ" b="1" i="1" dirty="0">
                <a:solidFill>
                  <a:srgbClr val="000099"/>
                </a:solidFill>
              </a:rPr>
              <a:t>OK4Inovace</a:t>
            </a:r>
          </a:p>
          <a:p>
            <a:pPr algn="ctr">
              <a:lnSpc>
                <a:spcPct val="80000"/>
              </a:lnSpc>
              <a:buNone/>
            </a:pPr>
            <a:r>
              <a:rPr lang="cs-CZ" b="1" i="1" dirty="0">
                <a:solidFill>
                  <a:srgbClr val="000099"/>
                </a:solidFill>
              </a:rPr>
              <a:t>Jeremenkova 1211/40b</a:t>
            </a:r>
          </a:p>
          <a:p>
            <a:pPr algn="ctr">
              <a:lnSpc>
                <a:spcPct val="80000"/>
              </a:lnSpc>
              <a:buNone/>
            </a:pPr>
            <a:r>
              <a:rPr lang="cs-CZ" b="1" i="1" dirty="0">
                <a:solidFill>
                  <a:srgbClr val="000099"/>
                </a:solidFill>
              </a:rPr>
              <a:t>779 00 Olomouc</a:t>
            </a:r>
          </a:p>
          <a:p>
            <a:pPr algn="ctr">
              <a:lnSpc>
                <a:spcPct val="80000"/>
              </a:lnSpc>
              <a:buNone/>
            </a:pPr>
            <a:r>
              <a:rPr lang="cs-CZ" b="1" i="1" dirty="0">
                <a:solidFill>
                  <a:srgbClr val="000099"/>
                </a:solidFill>
              </a:rPr>
              <a:t>+420 </a:t>
            </a:r>
            <a:r>
              <a:rPr lang="cs-CZ" b="1" i="1" dirty="0" smtClean="0">
                <a:solidFill>
                  <a:srgbClr val="000099"/>
                </a:solidFill>
              </a:rPr>
              <a:t>587 432 012</a:t>
            </a:r>
            <a:endParaRPr lang="cs-CZ" b="1" i="1" dirty="0">
              <a:solidFill>
                <a:srgbClr val="000099"/>
              </a:solidFill>
            </a:endParaRPr>
          </a:p>
          <a:p>
            <a:pPr algn="ctr">
              <a:lnSpc>
                <a:spcPct val="80000"/>
              </a:lnSpc>
              <a:buNone/>
            </a:pPr>
            <a:r>
              <a:rPr lang="cs-CZ" b="1" i="1" dirty="0" smtClean="0">
                <a:solidFill>
                  <a:srgbClr val="000099"/>
                </a:solidFill>
              </a:rPr>
              <a:t>rudolf@ok4inovace.cz</a:t>
            </a:r>
            <a:endParaRPr lang="cs-CZ" b="1" i="1" dirty="0">
              <a:solidFill>
                <a:srgbClr val="000099"/>
              </a:solidFill>
            </a:endParaRPr>
          </a:p>
          <a:p>
            <a:pPr lvl="4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cs-CZ" sz="2400" b="1" i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10571</TotalTime>
  <Words>285</Words>
  <Application>Microsoft Office PowerPoint</Application>
  <PresentationFormat>Předvádění na obrazovce (4:3)</PresentationFormat>
  <Paragraphs>51</Paragraphs>
  <Slides>9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9</vt:i4>
      </vt:variant>
    </vt:vector>
  </HeadingPairs>
  <TitlesOfParts>
    <vt:vector size="11" baseType="lpstr">
      <vt:lpstr>Exekutivní</vt:lpstr>
      <vt:lpstr>Office Theme</vt:lpstr>
      <vt:lpstr>Inovační vouchery  v Olomouckém kraji </vt:lpstr>
      <vt:lpstr>Ambice Olomouckého kraje  </vt:lpstr>
      <vt:lpstr>OK4Inovace</vt:lpstr>
      <vt:lpstr>Inovace</vt:lpstr>
      <vt:lpstr>Inovační vouchery</vt:lpstr>
      <vt:lpstr>Inovační vouchery</vt:lpstr>
      <vt:lpstr>Příklady dobré praxe I</vt:lpstr>
      <vt:lpstr>Příklady dobré praxe I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Hubáčková Hedvika</cp:lastModifiedBy>
  <cp:revision>306</cp:revision>
  <cp:lastPrinted>2012-11-27T05:33:37Z</cp:lastPrinted>
  <dcterms:created xsi:type="dcterms:W3CDTF">2008-01-15T11:19:01Z</dcterms:created>
  <dcterms:modified xsi:type="dcterms:W3CDTF">2012-12-03T13:22:31Z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Owner">
    <vt:lpwstr/>
  </property>
  <property fmtid="{D5CDD505-2E9C-101B-9397-08002B2CF9AE}" pid="4" name="Status">
    <vt:lpwstr/>
  </property>
</Properties>
</file>