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95" r:id="rId2"/>
    <p:sldId id="301" r:id="rId3"/>
    <p:sldId id="302" r:id="rId4"/>
    <p:sldId id="296" r:id="rId5"/>
    <p:sldId id="297" r:id="rId6"/>
    <p:sldId id="307" r:id="rId7"/>
    <p:sldId id="308" r:id="rId8"/>
    <p:sldId id="299" r:id="rId9"/>
    <p:sldId id="300" r:id="rId10"/>
    <p:sldId id="287" r:id="rId11"/>
    <p:sldId id="292" r:id="rId12"/>
    <p:sldId id="289" r:id="rId13"/>
    <p:sldId id="294" r:id="rId1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35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0661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0185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2545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2120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9581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5300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5218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0979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0022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568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930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0042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4136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5541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6440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550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7DFEB-B5C6-4251-B368-48EB845BBA6C}" type="datetimeFigureOut">
              <a:rPr lang="cs-CZ" smtClean="0"/>
              <a:t>23. 11. 2017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C5919AF-8132-4952-B95F-54400CE27DF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751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zok.cz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janeckova@pzok.cz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mpsv.cz/upcr/kp/olk" TargetMode="External"/><Relationship Id="rId2" Type="http://schemas.openxmlformats.org/officeDocument/2006/relationships/hyperlink" Target="http://www.khkok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cholaservis.cz/scholaris/olomouc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absolvent.cz/" TargetMode="External"/><Relationship Id="rId2" Type="http://schemas.openxmlformats.org/officeDocument/2006/relationships/hyperlink" Target="http://www.nuv.cz/p/ck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arodnikvalifikace.cz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ekariera.nuov.cz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Možnosti kariérového poradenství</a:t>
            </a: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Olomouc 21. 11. 2017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43541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0BEBBF75-C3F9-4153-96D2-9D23A09D4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Na čem se také podílejí</a:t>
            </a:r>
            <a:b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Pakty zaměstnanosti v ČR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CB01E3B2-5330-4243-96AF-65B2D5CEC6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Age </a:t>
            </a:r>
            <a:r>
              <a:rPr lang="cs-CZ" dirty="0"/>
              <a:t>management a digitální vzdělávání jako příležitost pro další zaměření činnosti jednotlivých TPZ a vzájemnou </a:t>
            </a:r>
            <a:r>
              <a:rPr lang="cs-CZ" dirty="0" smtClean="0"/>
              <a:t>spolupráci</a:t>
            </a:r>
          </a:p>
          <a:p>
            <a:r>
              <a:rPr lang="cs-CZ" dirty="0" smtClean="0"/>
              <a:t>Průmysl 4.0, Práce 4.0 a dopady technologických změn na trh práce i vzdělávání</a:t>
            </a:r>
          </a:p>
          <a:p>
            <a:r>
              <a:rPr lang="cs-CZ" dirty="0"/>
              <a:t>Kariérové </a:t>
            </a:r>
            <a:r>
              <a:rPr lang="cs-CZ" dirty="0" smtClean="0"/>
              <a:t>poradenství jako příklad regionální </a:t>
            </a:r>
            <a:r>
              <a:rPr lang="cs-CZ" dirty="0" smtClean="0"/>
              <a:t>spolupráce více institucí</a:t>
            </a:r>
            <a:endParaRPr lang="cs-CZ" dirty="0" smtClean="0"/>
          </a:p>
          <a:p>
            <a:r>
              <a:rPr lang="cs-CZ" dirty="0" smtClean="0"/>
              <a:t>Služby </a:t>
            </a:r>
            <a:r>
              <a:rPr lang="cs-CZ" dirty="0"/>
              <a:t>dalšího vzdělávání, které jsou určeny pro uchazeče bez vzdělání nebo s nevhodnou </a:t>
            </a:r>
            <a:r>
              <a:rPr lang="cs-CZ" dirty="0" smtClean="0"/>
              <a:t>kvalifikací</a:t>
            </a:r>
          </a:p>
          <a:p>
            <a:r>
              <a:rPr lang="cs-CZ" dirty="0" err="1" smtClean="0"/>
              <a:t>MsK</a:t>
            </a:r>
            <a:r>
              <a:rPr lang="cs-CZ" dirty="0" smtClean="0"/>
              <a:t> kraj má Akční </a:t>
            </a:r>
            <a:r>
              <a:rPr lang="cs-CZ" dirty="0"/>
              <a:t>plán Práce 4.0, který </a:t>
            </a:r>
            <a:r>
              <a:rPr lang="cs-CZ" dirty="0" smtClean="0"/>
              <a:t>chce blíže </a:t>
            </a:r>
            <a:r>
              <a:rPr lang="cs-CZ" dirty="0"/>
              <a:t>naplňovat od </a:t>
            </a:r>
            <a:r>
              <a:rPr lang="cs-CZ" dirty="0" smtClean="0"/>
              <a:t>roku </a:t>
            </a:r>
            <a:r>
              <a:rPr lang="cs-CZ" dirty="0" smtClean="0"/>
              <a:t>2018</a:t>
            </a:r>
            <a:endParaRPr lang="cs-CZ" dirty="0" smtClean="0"/>
          </a:p>
          <a:p>
            <a:pPr lvl="0"/>
            <a:r>
              <a:rPr lang="cs-CZ" dirty="0"/>
              <a:t>Zástupce TPZ je nyní ve Výboru pro společenské dopady Průmyslu 4.0 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14472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PAKT ZAMĚSTNANOSTI OLOMOUCKÉHO KRAJE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Provázání a</a:t>
            </a:r>
            <a:r>
              <a:rPr lang="cs-CZ" dirty="0" smtClean="0"/>
              <a:t>ktivit </a:t>
            </a:r>
            <a:r>
              <a:rPr lang="cs-CZ" dirty="0" smtClean="0"/>
              <a:t>partnerů + web </a:t>
            </a:r>
            <a:r>
              <a:rPr lang="cs-CZ" dirty="0" smtClean="0"/>
              <a:t>PZOK + spolupráce vzdělavatelů a zaměstnavatelů</a:t>
            </a:r>
            <a:endParaRPr lang="cs-CZ" dirty="0" smtClean="0"/>
          </a:p>
          <a:p>
            <a:r>
              <a:rPr lang="cs-CZ" dirty="0" smtClean="0"/>
              <a:t>Zapojení do průzkumu mezi </a:t>
            </a:r>
            <a:r>
              <a:rPr lang="cs-CZ" dirty="0" smtClean="0"/>
              <a:t>zaměstnavateli</a:t>
            </a:r>
            <a:endParaRPr lang="cs-CZ" dirty="0" smtClean="0"/>
          </a:p>
          <a:p>
            <a:r>
              <a:rPr lang="cs-CZ" dirty="0" smtClean="0"/>
              <a:t>Činnosti týmu projektu KOMPAS</a:t>
            </a:r>
          </a:p>
          <a:p>
            <a:r>
              <a:rPr lang="cs-CZ" dirty="0" smtClean="0"/>
              <a:t>Mapa kompetencí/aktivit jednotlivých partnerů </a:t>
            </a:r>
          </a:p>
          <a:p>
            <a:r>
              <a:rPr lang="cs-CZ" dirty="0" smtClean="0"/>
              <a:t>Propagace paktu u </a:t>
            </a:r>
            <a:r>
              <a:rPr lang="cs-CZ" dirty="0" smtClean="0"/>
              <a:t>zaměstnavatelů i vzdělavatelů + sdílený kalendář akcí</a:t>
            </a:r>
            <a:endParaRPr lang="cs-CZ" dirty="0" smtClean="0"/>
          </a:p>
          <a:p>
            <a:r>
              <a:rPr lang="cs-CZ" dirty="0" smtClean="0"/>
              <a:t>Podpora sektorových dohod – v Ol. </a:t>
            </a:r>
            <a:r>
              <a:rPr lang="cs-CZ" dirty="0" err="1" smtClean="0"/>
              <a:t>kr.</a:t>
            </a:r>
            <a:r>
              <a:rPr lang="cs-CZ" dirty="0" smtClean="0"/>
              <a:t> pro elektrotechnický průmysl</a:t>
            </a:r>
          </a:p>
          <a:p>
            <a:r>
              <a:rPr lang="cs-CZ" dirty="0" err="1" smtClean="0"/>
              <a:t>Podpra</a:t>
            </a:r>
            <a:r>
              <a:rPr lang="cs-CZ" dirty="0" smtClean="0"/>
              <a:t> t</a:t>
            </a:r>
            <a:r>
              <a:rPr lang="cs-CZ" dirty="0" smtClean="0"/>
              <a:t>vorba </a:t>
            </a:r>
            <a:r>
              <a:rPr lang="cs-CZ" dirty="0" smtClean="0"/>
              <a:t>sektorové dohody pro oděvní a textilní průmysl</a:t>
            </a:r>
          </a:p>
          <a:p>
            <a:r>
              <a:rPr lang="cs-CZ" dirty="0" smtClean="0"/>
              <a:t>Spolupráce s pakty v ČR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28523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A255E98-F048-4DDC-A634-006E3B777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PAKT ZAMĚSTNANOSTI OLOMOUCKÉHO KRAJE</a:t>
            </a:r>
            <a:br>
              <a:rPr lang="cs-CZ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dirty="0">
                <a:solidFill>
                  <a:schemeClr val="accent1">
                    <a:lumMod val="75000"/>
                  </a:schemeClr>
                </a:solidFill>
                <a:hlinkClick r:id="rId2"/>
              </a:rPr>
              <a:t>www.pzok.cz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 –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nová verze 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pro PC i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MOBIL</a:t>
            </a:r>
            <a:b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72076D4A-B87D-411A-AA37-0B6AF07E7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351" y="1761094"/>
            <a:ext cx="9419207" cy="4835015"/>
          </a:xfrm>
        </p:spPr>
        <p:txBody>
          <a:bodyPr>
            <a:normAutofit lnSpcReduction="10000"/>
          </a:bodyPr>
          <a:lstStyle/>
          <a:p>
            <a:r>
              <a:rPr lang="cs-CZ" b="1" dirty="0"/>
              <a:t>Horní</a:t>
            </a:r>
            <a:r>
              <a:rPr lang="cs-CZ" dirty="0"/>
              <a:t> </a:t>
            </a:r>
            <a:r>
              <a:rPr lang="cs-CZ" b="1" dirty="0"/>
              <a:t>menu </a:t>
            </a:r>
            <a:r>
              <a:rPr lang="cs-CZ" dirty="0"/>
              <a:t>– PZOK, KOMPAS, KONTAKTY, PAKTY, </a:t>
            </a:r>
            <a:r>
              <a:rPr lang="cs-CZ" dirty="0" smtClean="0"/>
              <a:t>ČR </a:t>
            </a:r>
            <a:r>
              <a:rPr lang="cs-CZ" dirty="0" smtClean="0"/>
              <a:t>2030  </a:t>
            </a:r>
            <a:endParaRPr lang="cs-CZ" dirty="0"/>
          </a:p>
          <a:p>
            <a:r>
              <a:rPr lang="cs-CZ" b="1" dirty="0"/>
              <a:t>Hlavní </a:t>
            </a:r>
            <a:r>
              <a:rPr lang="cs-CZ" b="1" dirty="0" smtClean="0"/>
              <a:t>menu  -  bude průběžně doplňováno – lze zasílat podklady</a:t>
            </a:r>
            <a:endParaRPr lang="cs-CZ" b="1" dirty="0"/>
          </a:p>
          <a:p>
            <a:pPr lvl="1"/>
            <a:r>
              <a:rPr lang="cs-CZ" dirty="0"/>
              <a:t>Trh práce (nachystáno </a:t>
            </a:r>
            <a:r>
              <a:rPr lang="cs-CZ" dirty="0" smtClean="0"/>
              <a:t>na budoucí </a:t>
            </a:r>
            <a:r>
              <a:rPr lang="cs-CZ" dirty="0"/>
              <a:t>vkládání nabídek a poptávek)</a:t>
            </a:r>
          </a:p>
          <a:p>
            <a:pPr lvl="1"/>
            <a:r>
              <a:rPr lang="cs-CZ" dirty="0"/>
              <a:t>Analýzy a statistiky (částečně naplněno)</a:t>
            </a:r>
          </a:p>
          <a:p>
            <a:pPr lvl="1"/>
            <a:r>
              <a:rPr lang="cs-CZ" dirty="0"/>
              <a:t>Kvalifikace (částečně naplněno)</a:t>
            </a:r>
          </a:p>
          <a:p>
            <a:pPr lvl="1"/>
            <a:r>
              <a:rPr lang="cs-CZ" dirty="0"/>
              <a:t>Zaměstnavatelé </a:t>
            </a:r>
            <a:r>
              <a:rPr lang="cs-CZ" dirty="0"/>
              <a:t>(bude doplněno – lze zasílat náměty, </a:t>
            </a:r>
            <a:r>
              <a:rPr lang="cs-CZ" dirty="0" err="1" smtClean="0"/>
              <a:t>podkldy</a:t>
            </a:r>
            <a:r>
              <a:rPr lang="cs-CZ" dirty="0" smtClean="0"/>
              <a:t>)</a:t>
            </a:r>
            <a:endParaRPr lang="cs-CZ" dirty="0"/>
          </a:p>
          <a:p>
            <a:pPr lvl="1"/>
            <a:r>
              <a:rPr lang="cs-CZ" dirty="0"/>
              <a:t>Vzdělávací instituce </a:t>
            </a:r>
            <a:r>
              <a:rPr lang="cs-CZ" dirty="0" smtClean="0"/>
              <a:t>(</a:t>
            </a:r>
            <a:r>
              <a:rPr lang="cs-CZ" dirty="0" smtClean="0"/>
              <a:t>bude doplněno – lze zasílat náměty, podklady</a:t>
            </a:r>
            <a:r>
              <a:rPr lang="cs-CZ" dirty="0" smtClean="0"/>
              <a:t>)</a:t>
            </a:r>
            <a:endParaRPr lang="cs-CZ" dirty="0"/>
          </a:p>
          <a:p>
            <a:pPr indent="-285750"/>
            <a:r>
              <a:rPr lang="cs-CZ" dirty="0"/>
              <a:t> </a:t>
            </a:r>
            <a:r>
              <a:rPr lang="cs-CZ" b="1" dirty="0"/>
              <a:t>Pravé menu</a:t>
            </a:r>
            <a:r>
              <a:rPr lang="cs-CZ" dirty="0"/>
              <a:t>– vložen interaktivní kalendář </a:t>
            </a:r>
          </a:p>
          <a:p>
            <a:pPr lvl="1"/>
            <a:r>
              <a:rPr lang="cs-CZ" dirty="0"/>
              <a:t>Možnost vkládání akcí a události – samostatně </a:t>
            </a:r>
            <a:r>
              <a:rPr lang="cs-CZ" dirty="0" smtClean="0"/>
              <a:t>každý pořadatel (na </a:t>
            </a:r>
            <a:r>
              <a:rPr lang="cs-CZ" dirty="0"/>
              <a:t>základě bezplatné registrace)</a:t>
            </a:r>
          </a:p>
          <a:p>
            <a:pPr lvl="1"/>
            <a:r>
              <a:rPr lang="cs-CZ" dirty="0"/>
              <a:t>Administrátor má možnost </a:t>
            </a:r>
            <a:r>
              <a:rPr lang="cs-CZ" dirty="0" smtClean="0"/>
              <a:t>sledovat</a:t>
            </a:r>
            <a:endParaRPr lang="cs-CZ" dirty="0"/>
          </a:p>
          <a:p>
            <a:r>
              <a:rPr lang="cs-CZ" b="1" dirty="0"/>
              <a:t>Levé menu </a:t>
            </a:r>
          </a:p>
          <a:p>
            <a:pPr lvl="1"/>
            <a:r>
              <a:rPr lang="cs-CZ" dirty="0"/>
              <a:t>Všechny odkazy jsou naplněné</a:t>
            </a:r>
          </a:p>
          <a:p>
            <a:pPr lvl="1"/>
            <a:r>
              <a:rPr lang="cs-CZ" dirty="0"/>
              <a:t> Loga jsou aktivní¨</a:t>
            </a:r>
          </a:p>
        </p:txBody>
      </p:sp>
    </p:spTree>
    <p:extLst>
      <p:ext uri="{BB962C8B-B14F-4D97-AF65-F5344CB8AC3E}">
        <p14:creationId xmlns:p14="http://schemas.microsoft.com/office/powerpoint/2010/main" val="506971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sz="3200" dirty="0" smtClean="0">
                <a:solidFill>
                  <a:schemeClr val="accent2"/>
                </a:solidFill>
              </a:rPr>
              <a:t/>
            </a:r>
            <a:br>
              <a:rPr lang="cs-CZ" sz="3200" dirty="0" smtClean="0">
                <a:solidFill>
                  <a:schemeClr val="accent2"/>
                </a:solidFill>
              </a:rPr>
            </a:br>
            <a:r>
              <a:rPr lang="cs-CZ" dirty="0">
                <a:solidFill>
                  <a:schemeClr val="accent2"/>
                </a:solidFill>
              </a:rPr>
              <a:t>Děkuji vám za pozornost</a:t>
            </a:r>
            <a:br>
              <a:rPr lang="cs-CZ" dirty="0">
                <a:solidFill>
                  <a:schemeClr val="accent2"/>
                </a:solidFill>
              </a:rPr>
            </a:br>
            <a:r>
              <a:rPr lang="cs-CZ" dirty="0" smtClean="0"/>
              <a:t>.</a:t>
            </a:r>
            <a:br>
              <a:rPr lang="cs-CZ" dirty="0" smtClean="0"/>
            </a:b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cs-CZ" dirty="0">
                <a:solidFill>
                  <a:schemeClr val="tx1"/>
                </a:solidFill>
              </a:rPr>
              <a:t>Jitka Janečková Moťková</a:t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>ředitelka PZOK, </a:t>
            </a:r>
            <a:r>
              <a:rPr lang="cs-CZ" dirty="0" err="1">
                <a:solidFill>
                  <a:schemeClr val="tx1"/>
                </a:solidFill>
              </a:rPr>
              <a:t>z.ú</a:t>
            </a:r>
            <a:r>
              <a:rPr lang="cs-CZ" dirty="0">
                <a:solidFill>
                  <a:schemeClr val="tx1"/>
                </a:solidFill>
              </a:rPr>
              <a:t/>
            </a:r>
            <a:br>
              <a:rPr lang="cs-CZ" dirty="0">
                <a:solidFill>
                  <a:schemeClr val="tx1"/>
                </a:solidFill>
              </a:rPr>
            </a:br>
            <a:r>
              <a:rPr lang="cs-CZ" dirty="0">
                <a:solidFill>
                  <a:schemeClr val="tx1"/>
                </a:solidFill>
              </a:rPr>
              <a:t>email: </a:t>
            </a:r>
            <a:r>
              <a:rPr lang="cs-CZ" dirty="0" smtClean="0">
                <a:solidFill>
                  <a:schemeClr val="tx1"/>
                </a:solidFill>
                <a:hlinkClick r:id="rId2"/>
              </a:rPr>
              <a:t>janeckova@pzok.cz</a:t>
            </a:r>
            <a:endParaRPr lang="cs-CZ" dirty="0" smtClean="0">
              <a:solidFill>
                <a:schemeClr val="tx1"/>
              </a:solidFill>
            </a:endParaRPr>
          </a:p>
          <a:p>
            <a:pPr algn="ctr"/>
            <a:r>
              <a:rPr lang="cs-CZ" dirty="0" smtClean="0">
                <a:solidFill>
                  <a:schemeClr val="tx1"/>
                </a:solidFill>
              </a:rPr>
              <a:t>Tel.: 602 708 246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9997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Kariérové poradenství jako komplexní pohled na svět práce a vzdělávání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Kariérové poradenství by mělo být k dispozici rodičům řešícím problémy dalšího studia svých dětí. </a:t>
            </a:r>
            <a:endParaRPr lang="cs-CZ" dirty="0" smtClean="0"/>
          </a:p>
          <a:p>
            <a:r>
              <a:rPr lang="cs-CZ" dirty="0" smtClean="0"/>
              <a:t>Mělo </a:t>
            </a:r>
            <a:r>
              <a:rPr lang="cs-CZ" dirty="0"/>
              <a:t>by jim pomáhat při hledání vhodné vzdělávací dráhy, při motivování dětí k volbě povolání a při hledání vhodných informačních zdrojů.</a:t>
            </a:r>
            <a:endParaRPr lang="cs-CZ" b="1" dirty="0" smtClean="0"/>
          </a:p>
          <a:p>
            <a:r>
              <a:rPr lang="cs-CZ" b="1" dirty="0" smtClean="0"/>
              <a:t>Důležitá je celková orientace </a:t>
            </a:r>
            <a:r>
              <a:rPr lang="cs-CZ" dirty="0" smtClean="0"/>
              <a:t>výchovných </a:t>
            </a:r>
            <a:r>
              <a:rPr lang="cs-CZ" dirty="0"/>
              <a:t>poradců, učitelů výchovy k volbě povolání a úvodu do světa práce </a:t>
            </a:r>
            <a:r>
              <a:rPr lang="cs-CZ" b="1" dirty="0"/>
              <a:t>v problematice kariérového </a:t>
            </a:r>
            <a:r>
              <a:rPr lang="cs-CZ" b="1" dirty="0" smtClean="0"/>
              <a:t>poradenství</a:t>
            </a:r>
            <a:r>
              <a:rPr lang="cs-CZ" dirty="0"/>
              <a:t> </a:t>
            </a:r>
            <a:r>
              <a:rPr lang="cs-CZ" dirty="0" smtClean="0"/>
              <a:t>a jeho </a:t>
            </a:r>
            <a:r>
              <a:rPr lang="cs-CZ" b="1" dirty="0" smtClean="0"/>
              <a:t>mezioborové souvislostech</a:t>
            </a:r>
            <a:r>
              <a:rPr lang="cs-CZ" dirty="0"/>
              <a:t> </a:t>
            </a:r>
            <a:r>
              <a:rPr lang="cs-CZ" dirty="0" smtClean="0"/>
              <a:t>(vzájemná souvislost </a:t>
            </a:r>
            <a:r>
              <a:rPr lang="cs-CZ" dirty="0"/>
              <a:t>sféry vzdělávání a odborné přípravy, trhu práce a kariérového </a:t>
            </a:r>
            <a:r>
              <a:rPr lang="cs-CZ" dirty="0" smtClean="0"/>
              <a:t>poradenství) – vznik pozice kariérových poradců</a:t>
            </a:r>
          </a:p>
          <a:p>
            <a:r>
              <a:rPr lang="cs-CZ" dirty="0" smtClean="0"/>
              <a:t>Pomoc studentům a žákům při: </a:t>
            </a:r>
          </a:p>
          <a:p>
            <a:pPr marL="0" indent="0">
              <a:buNone/>
            </a:pPr>
            <a:r>
              <a:rPr lang="cs-CZ" dirty="0" smtClean="0"/>
              <a:t>motivaci </a:t>
            </a:r>
            <a:r>
              <a:rPr lang="cs-CZ" dirty="0"/>
              <a:t>k přemýšlení o otázkách svého budoucího života a </a:t>
            </a:r>
            <a:r>
              <a:rPr lang="cs-CZ" dirty="0" smtClean="0"/>
              <a:t>sebepoznávání</a:t>
            </a:r>
          </a:p>
          <a:p>
            <a:pPr marL="0" indent="0">
              <a:buNone/>
            </a:pPr>
            <a:r>
              <a:rPr lang="cs-CZ" dirty="0" smtClean="0"/>
              <a:t>orientaci </a:t>
            </a:r>
            <a:r>
              <a:rPr lang="cs-CZ" dirty="0"/>
              <a:t>ve světě </a:t>
            </a:r>
            <a:r>
              <a:rPr lang="cs-CZ" dirty="0" smtClean="0"/>
              <a:t>práce</a:t>
            </a:r>
          </a:p>
          <a:p>
            <a:pPr marL="0" indent="0">
              <a:buNone/>
            </a:pPr>
            <a:r>
              <a:rPr lang="cs-CZ" dirty="0" smtClean="0"/>
              <a:t>schopnosti </a:t>
            </a:r>
            <a:r>
              <a:rPr lang="cs-CZ" dirty="0"/>
              <a:t>vyhledávání informací, jejich hodnocení a aplikace</a:t>
            </a:r>
            <a:r>
              <a:rPr lang="cs-CZ" dirty="0" smtClean="0"/>
              <a:t>.</a:t>
            </a:r>
          </a:p>
        </p:txBody>
      </p:sp>
      <p:pic>
        <p:nvPicPr>
          <p:cNvPr id="9218" name="Picture 2" descr="*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742681300"/>
            <a:ext cx="123825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*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742849575"/>
            <a:ext cx="123825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*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743017850"/>
            <a:ext cx="123825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*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" y="1742833700"/>
            <a:ext cx="123825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*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" y="1743001975"/>
            <a:ext cx="123825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*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5" y="1743170250"/>
            <a:ext cx="123825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6400767" y="425207"/>
            <a:ext cx="65" cy="21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61893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000" b="1" i="0" u="none" strike="noStrike" cap="none" normalizeH="0" baseline="0" dirty="0" smtClean="0">
              <a:ln>
                <a:noFill/>
              </a:ln>
              <a:solidFill>
                <a:srgbClr val="4D4D4D"/>
              </a:solidFill>
              <a:effectLst/>
              <a:latin typeface="inherit"/>
            </a:endParaRPr>
          </a:p>
        </p:txBody>
      </p:sp>
      <p:pic>
        <p:nvPicPr>
          <p:cNvPr id="9226" name="Picture 10" descr="*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1742986100"/>
            <a:ext cx="123825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7" name="Picture 11" descr="*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1743154375"/>
            <a:ext cx="123825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*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1743322650"/>
            <a:ext cx="123825" cy="12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904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Sledování trendů, technologie a svět práce, možnosti uplatnění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Vybrané trendy </a:t>
            </a:r>
            <a:r>
              <a:rPr lang="cs-CZ" b="1" dirty="0" smtClean="0"/>
              <a:t>ovlivňující </a:t>
            </a:r>
            <a:r>
              <a:rPr lang="cs-CZ" b="1" dirty="0"/>
              <a:t>změny ve světě práce a nároků na </a:t>
            </a:r>
            <a:r>
              <a:rPr lang="cs-CZ" b="1" dirty="0" smtClean="0"/>
              <a:t>rozhodování o kariéře</a:t>
            </a:r>
            <a:endParaRPr lang="cs-CZ" dirty="0"/>
          </a:p>
          <a:p>
            <a:r>
              <a:rPr lang="cs-CZ" dirty="0"/>
              <a:t> technologický rozvoj, vznik a zánik oborů lidské činnosti (a tedy i povolání); informační </a:t>
            </a:r>
            <a:r>
              <a:rPr lang="cs-CZ" dirty="0" smtClean="0"/>
              <a:t>expanze; </a:t>
            </a:r>
            <a:endParaRPr lang="cs-CZ" dirty="0"/>
          </a:p>
          <a:p>
            <a:r>
              <a:rPr lang="cs-CZ" dirty="0"/>
              <a:t> přechod ke společnosti a k ekonomice založené na znalostech </a:t>
            </a:r>
            <a:r>
              <a:rPr lang="cs-CZ" dirty="0" smtClean="0"/>
              <a:t>(Lisabonská smlouva)</a:t>
            </a:r>
          </a:p>
          <a:p>
            <a:r>
              <a:rPr lang="cs-CZ" dirty="0" smtClean="0"/>
              <a:t>Důležité </a:t>
            </a:r>
            <a:r>
              <a:rPr lang="cs-CZ" dirty="0" smtClean="0"/>
              <a:t>promítání nových trendů a snaha o produkci s vyšší přidanou hodnotou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8924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Poradní sbory zaměstnavatelů, kariérové poradenství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cs-CZ" dirty="0"/>
              <a:t>Poradní sbor zaměstnavatelů – podpůrný nástroj pro slaďování vzdělávací nabídky s požadavky trhu práce </a:t>
            </a:r>
            <a:endParaRPr lang="cs-CZ" dirty="0" smtClean="0"/>
          </a:p>
          <a:p>
            <a:pPr lvl="0"/>
            <a:r>
              <a:rPr lang="cs-CZ" dirty="0" smtClean="0"/>
              <a:t>Možné jsou i další formy spolupráce se zaměstnavateli </a:t>
            </a:r>
            <a:r>
              <a:rPr lang="cs-CZ" dirty="0"/>
              <a:t> </a:t>
            </a:r>
            <a:r>
              <a:rPr lang="cs-CZ" dirty="0" smtClean="0"/>
              <a:t>- </a:t>
            </a:r>
            <a:r>
              <a:rPr lang="cs-CZ" dirty="0" err="1" smtClean="0"/>
              <a:t>např</a:t>
            </a:r>
            <a:r>
              <a:rPr lang="cs-CZ" dirty="0" smtClean="0"/>
              <a:t>: </a:t>
            </a:r>
            <a:r>
              <a:rPr lang="cs-CZ" dirty="0"/>
              <a:t>s</a:t>
            </a:r>
            <a:r>
              <a:rPr lang="cs-CZ" dirty="0" smtClean="0"/>
              <a:t>polupráce </a:t>
            </a:r>
            <a:r>
              <a:rPr lang="cs-CZ" dirty="0"/>
              <a:t>zaměstnavatelů a školy, zaměstnavatelů a </a:t>
            </a:r>
            <a:r>
              <a:rPr lang="cs-CZ" dirty="0" smtClean="0"/>
              <a:t>žáků – vliv kariérních poradců</a:t>
            </a:r>
            <a:endParaRPr lang="cs-CZ" dirty="0"/>
          </a:p>
          <a:p>
            <a:pPr lvl="0"/>
            <a:r>
              <a:rPr lang="cs-CZ" dirty="0"/>
              <a:t>Rozšiřování vzájemné spolupráce – potřeba nových dovedností, pozice instruktora ve </a:t>
            </a:r>
            <a:r>
              <a:rPr lang="cs-CZ" dirty="0" smtClean="0"/>
              <a:t>výuce atd.</a:t>
            </a:r>
            <a:endParaRPr lang="cs-CZ" dirty="0"/>
          </a:p>
          <a:p>
            <a:pPr lvl="0"/>
            <a:r>
              <a:rPr lang="cs-CZ" dirty="0" smtClean="0"/>
              <a:t>Národní </a:t>
            </a:r>
            <a:r>
              <a:rPr lang="cs-CZ" dirty="0"/>
              <a:t>soustava kvalifikací – provázanost profesních kvalifikací s ročníkovými výstupy žáků, možnosti získávání profesních kvalifikací a úplných profesních kvalifikací, využívání jednoletých kombinovaných studií pro rekvalifikace zaměstnanců</a:t>
            </a:r>
          </a:p>
          <a:p>
            <a:pPr lvl="0"/>
            <a:r>
              <a:rPr lang="cs-CZ" dirty="0" smtClean="0"/>
              <a:t>Snaha o komplexní informace do s</a:t>
            </a:r>
            <a:r>
              <a:rPr lang="cs-CZ" dirty="0" smtClean="0"/>
              <a:t>oučasnosti </a:t>
            </a:r>
            <a:r>
              <a:rPr lang="cs-CZ" dirty="0"/>
              <a:t>a výhled </a:t>
            </a:r>
            <a:r>
              <a:rPr lang="cs-CZ" dirty="0" smtClean="0"/>
              <a:t> do budoucnosti v </a:t>
            </a:r>
            <a:r>
              <a:rPr lang="cs-CZ" dirty="0" smtClean="0"/>
              <a:t>oblasti zaměstnanosti 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0125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Burzy práce, Krajská hospodářská komora OK, Úřady práce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b="1" dirty="0" smtClean="0"/>
              <a:t>Burzy práce </a:t>
            </a:r>
            <a:r>
              <a:rPr lang="cs-CZ" dirty="0" smtClean="0"/>
              <a:t>– společně </a:t>
            </a:r>
            <a:r>
              <a:rPr lang="cs-CZ" dirty="0" smtClean="0"/>
              <a:t>pořádají Krajská hospodářská komora OK (okresní </a:t>
            </a:r>
            <a:r>
              <a:rPr lang="cs-CZ" dirty="0" err="1" smtClean="0"/>
              <a:t>hosp</a:t>
            </a:r>
            <a:r>
              <a:rPr lang="cs-CZ" dirty="0" smtClean="0"/>
              <a:t>. komory)a </a:t>
            </a:r>
            <a:r>
              <a:rPr lang="cs-CZ" dirty="0" smtClean="0"/>
              <a:t>Svazem průmyslu a dopravy v Ol. kraji, Úřad práce  </a:t>
            </a:r>
            <a:r>
              <a:rPr lang="cs-CZ" dirty="0" smtClean="0"/>
              <a:t>- kr</a:t>
            </a:r>
            <a:r>
              <a:rPr lang="cs-CZ" dirty="0" smtClean="0"/>
              <a:t>ajská</a:t>
            </a:r>
            <a:r>
              <a:rPr lang="cs-CZ" dirty="0" smtClean="0"/>
              <a:t> </a:t>
            </a:r>
            <a:r>
              <a:rPr lang="cs-CZ" dirty="0" smtClean="0"/>
              <a:t>pobočka Olomouckého kraje</a:t>
            </a:r>
          </a:p>
          <a:p>
            <a:r>
              <a:rPr lang="cs-CZ" dirty="0" smtClean="0"/>
              <a:t>Činnost profesních svazů v Olomouckém kraji – </a:t>
            </a:r>
            <a:r>
              <a:rPr lang="cs-CZ" dirty="0" smtClean="0"/>
              <a:t>KHKOK (</a:t>
            </a:r>
            <a:r>
              <a:rPr lang="cs-CZ" dirty="0" smtClean="0">
                <a:hlinkClick r:id="rId2"/>
              </a:rPr>
              <a:t>www.khkok.cz</a:t>
            </a:r>
            <a:r>
              <a:rPr lang="cs-CZ" dirty="0" smtClean="0"/>
              <a:t>), </a:t>
            </a:r>
            <a:r>
              <a:rPr lang="cs-CZ" dirty="0" smtClean="0"/>
              <a:t>SPD</a:t>
            </a:r>
          </a:p>
          <a:p>
            <a:r>
              <a:rPr lang="cs-CZ" b="1" dirty="0"/>
              <a:t>Informační a poradenská pracoviště úřadu práce</a:t>
            </a:r>
          </a:p>
          <a:p>
            <a:pPr marL="0" indent="0">
              <a:buNone/>
            </a:pPr>
            <a:r>
              <a:rPr lang="cs-CZ" u="sng" dirty="0" smtClean="0"/>
              <a:t>Kariérové </a:t>
            </a:r>
            <a:r>
              <a:rPr lang="cs-CZ" u="sng" dirty="0"/>
              <a:t>poradenství:</a:t>
            </a:r>
            <a:r>
              <a:rPr lang="cs-CZ" dirty="0"/>
              <a:t> individuální schůzka zaměřená na plánování profesní kariéry, výběr vhodné formy a metody dalšího vzdělání, určení strategie v oblasti hledání vhodného pracovního místa, orientace na trhu práce, pomoc s tvorbou strukturovaného životopisu, motivačního dopisu a přípravou na přijímací pohovor. </a:t>
            </a:r>
          </a:p>
          <a:p>
            <a:pPr marL="0" indent="0">
              <a:buNone/>
            </a:pPr>
            <a:r>
              <a:rPr lang="cs-CZ" u="sng" dirty="0"/>
              <a:t>Testování:</a:t>
            </a:r>
            <a:r>
              <a:rPr lang="cs-CZ" dirty="0"/>
              <a:t> možnost volby vhodného vzdělání a povolání prostřednictvím testů zájmové struktury (PC) a dotazníku volby povolání a plánování profesní </a:t>
            </a:r>
            <a:r>
              <a:rPr lang="cs-CZ" dirty="0" smtClean="0"/>
              <a:t>kariéry. </a:t>
            </a:r>
            <a:r>
              <a:rPr lang="cs-CZ" dirty="0"/>
              <a:t>Testování probíhá ve spolupráci s pracovníkem IPS, je okamžitě vyhodnoceno, poskytováno zdarma. K možnosti testování je potřeba se předem objednat. </a:t>
            </a:r>
          </a:p>
          <a:p>
            <a:pPr marL="0" indent="0">
              <a:buNone/>
            </a:pPr>
            <a:r>
              <a:rPr lang="cs-CZ" u="sng" dirty="0"/>
              <a:t>Oborové dny:</a:t>
            </a:r>
            <a:r>
              <a:rPr lang="cs-CZ" dirty="0"/>
              <a:t> nezávazná informativní setkání žáků základních škol, jejich zákonných zástupců, zástupců středních škol a zaměstnavatelů připravujících odborníky pro určitou profesní oblast (strojírenství, stavebnictví, zdravotnictví, služby </a:t>
            </a:r>
            <a:r>
              <a:rPr lang="cs-CZ" dirty="0" err="1" smtClean="0"/>
              <a:t>apod</a:t>
            </a:r>
            <a:endParaRPr lang="cs-CZ" dirty="0" smtClean="0"/>
          </a:p>
          <a:p>
            <a:pPr marL="0" indent="0">
              <a:buNone/>
            </a:pPr>
            <a:r>
              <a:rPr lang="cs-CZ" u="sng" dirty="0" smtClean="0"/>
              <a:t>Exkurze</a:t>
            </a:r>
            <a:r>
              <a:rPr lang="cs-CZ" u="sng" dirty="0"/>
              <a:t>:</a:t>
            </a:r>
            <a:r>
              <a:rPr lang="cs-CZ" dirty="0"/>
              <a:t> Úřad práce ČR - kontaktní pracoviště v olomouckém kraji ve spolupráci s Hospodářskou komorou nabízejí zajištění exkurzí základních škol do vybraných firem. </a:t>
            </a:r>
            <a:r>
              <a:rPr lang="cs-CZ" dirty="0" smtClean="0"/>
              <a:t> </a:t>
            </a:r>
            <a:r>
              <a:rPr lang="cs-CZ" dirty="0" smtClean="0"/>
              <a:t>Více na: </a:t>
            </a:r>
            <a:r>
              <a:rPr lang="cs-CZ" dirty="0">
                <a:hlinkClick r:id="rId3"/>
              </a:rPr>
              <a:t>https://</a:t>
            </a:r>
            <a:r>
              <a:rPr lang="cs-CZ" dirty="0" smtClean="0">
                <a:hlinkClick r:id="rId3"/>
              </a:rPr>
              <a:t>portal.mpsv.cz/upcr/kp/olk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r>
              <a:rPr lang="cs-CZ" dirty="0" smtClean="0"/>
              <a:t>SCHOLARIS </a:t>
            </a:r>
            <a:r>
              <a:rPr lang="cs-CZ" dirty="0"/>
              <a:t>2017 – prezentační výstava oborů vzdělání středních a vyšších odborných škol, letos v termínu 22.11. a 23.11.2017, na Střední škole polytechnické Olomouc, Rooseveltova 79</a:t>
            </a:r>
            <a:r>
              <a:rPr lang="cs-CZ" dirty="0"/>
              <a:t>. (</a:t>
            </a:r>
            <a:r>
              <a:rPr lang="cs-CZ" dirty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scholaservis.cz/scholaris/olomouc</a:t>
            </a:r>
            <a:endParaRPr lang="cs-CZ" dirty="0" smtClean="0"/>
          </a:p>
          <a:p>
            <a:endParaRPr lang="cs-CZ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095530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Zaměstnanost, kariérové plánování a 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Pakty zaměstnanosti v </a:t>
            </a:r>
            <a:r>
              <a:rPr lang="cs-CZ" b="1" dirty="0">
                <a:solidFill>
                  <a:schemeClr val="accent1">
                    <a:lumMod val="75000"/>
                  </a:schemeClr>
                </a:solidFill>
              </a:rPr>
              <a:t>ČR</a:t>
            </a:r>
            <a:endParaRPr lang="cs-CZ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význam </a:t>
            </a:r>
            <a:r>
              <a:rPr lang="cs-CZ" dirty="0"/>
              <a:t>Teritoriálních paktů zaměstnanosti - spočívá v partnerství nejen samotných signatářů TPZ, ale i dalších subjektů, které reprezentují (zaměstnavatelé, vzdělavatelé aj.)</a:t>
            </a:r>
          </a:p>
          <a:p>
            <a:r>
              <a:rPr lang="cs-CZ" dirty="0"/>
              <a:t>TPZ jako komunikační platforma jednotlivých aktérů na trhu práce</a:t>
            </a:r>
          </a:p>
          <a:p>
            <a:r>
              <a:rPr lang="cs-CZ" dirty="0"/>
              <a:t>TPZ by měly být prevencí proti nezaměstnanosti a měly by i předvídat budoucí vývoj na trhu práce. </a:t>
            </a:r>
          </a:p>
          <a:p>
            <a:r>
              <a:rPr lang="cs-CZ" dirty="0"/>
              <a:t>souvisí také se vzděláváním, které by se mělo reagovat pružněji na potřeby trhu práce.</a:t>
            </a:r>
          </a:p>
          <a:p>
            <a:r>
              <a:rPr lang="cs-CZ" b="1" dirty="0"/>
              <a:t> Pakty by tak mohly jasně</a:t>
            </a:r>
            <a:r>
              <a:rPr lang="cs-CZ" dirty="0"/>
              <a:t> definovat, jak na tuto otázku reagovat a aktéři by společně mohli hledat </a:t>
            </a:r>
            <a:r>
              <a:rPr lang="cs-CZ" dirty="0" smtClean="0"/>
              <a:t>řešení.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0772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Proč kariérové poradenství?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b="1" dirty="0"/>
              <a:t>V oblasti vzdělávání kariérové poradenství především: </a:t>
            </a:r>
            <a:endParaRPr lang="cs-CZ" dirty="0"/>
          </a:p>
          <a:p>
            <a:r>
              <a:rPr lang="cs-CZ" dirty="0"/>
              <a:t> usnadňuje přechod ze vzdělávání na trh práce, </a:t>
            </a:r>
          </a:p>
          <a:p>
            <a:r>
              <a:rPr lang="cs-CZ" dirty="0"/>
              <a:t> podporuje myšlenku celoživotního učení a vzdělávání, </a:t>
            </a:r>
          </a:p>
          <a:p>
            <a:r>
              <a:rPr lang="cs-CZ" dirty="0"/>
              <a:t> přispívá k vyšší prostupnosti vzdělávacích cest, </a:t>
            </a:r>
          </a:p>
          <a:p>
            <a:r>
              <a:rPr lang="cs-CZ" dirty="0"/>
              <a:t> je účinné v oblasti prevence předčasných odchodů ze vzdělávání, </a:t>
            </a:r>
          </a:p>
          <a:p>
            <a:r>
              <a:rPr lang="cs-CZ" dirty="0"/>
              <a:t> jeho význam se zvyšuje také v souvislosti s individualizací a diverzifikací vzdělávacích programů, stejně tak v souvislosti s internacionalizací vzdělávání </a:t>
            </a:r>
          </a:p>
          <a:p>
            <a:r>
              <a:rPr lang="cs-CZ" dirty="0"/>
              <a:t> motivuje k získávání vyšší kvalifikace </a:t>
            </a:r>
          </a:p>
          <a:p>
            <a:endParaRPr lang="cs-CZ" dirty="0"/>
          </a:p>
          <a:p>
            <a:r>
              <a:rPr lang="cs-CZ" b="1" dirty="0"/>
              <a:t>V oblasti trhu práce kariérové poradenství především: </a:t>
            </a:r>
            <a:endParaRPr lang="cs-CZ" dirty="0"/>
          </a:p>
          <a:p>
            <a:r>
              <a:rPr lang="cs-CZ" dirty="0"/>
              <a:t> přispívá k efektivitě trhu práce (a k naplňování cílů politiky zaměstnanosti) </a:t>
            </a:r>
          </a:p>
          <a:p>
            <a:r>
              <a:rPr lang="cs-CZ" dirty="0"/>
              <a:t> eliminuje důsledky případné destabilizace trhu práce </a:t>
            </a:r>
          </a:p>
          <a:p>
            <a:r>
              <a:rPr lang="cs-CZ" dirty="0"/>
              <a:t> je účinnou prevencí nezaměstnanosti,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8438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Centrum kariérového </a:t>
            </a:r>
            <a:r>
              <a:rPr lang="cs-CZ" b="1" dirty="0" smtClean="0"/>
              <a:t>poradenství</a:t>
            </a:r>
            <a:br>
              <a:rPr lang="cs-CZ" b="1" dirty="0" smtClean="0"/>
            </a:br>
            <a:r>
              <a:rPr lang="cs-CZ" b="1" dirty="0" smtClean="0"/>
              <a:t>NUV</a:t>
            </a:r>
            <a:r>
              <a:rPr lang="cs-CZ" b="1" dirty="0"/>
              <a:t/>
            </a:r>
            <a:br>
              <a:rPr lang="cs-CZ" b="1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b="1" dirty="0" smtClean="0"/>
              <a:t>Zaměřujeme </a:t>
            </a:r>
            <a:r>
              <a:rPr lang="cs-CZ" b="1" dirty="0"/>
              <a:t>se na tato témata:</a:t>
            </a:r>
          </a:p>
          <a:p>
            <a:r>
              <a:rPr lang="cs-CZ" dirty="0"/>
              <a:t>rozhodování o studiu na střední škole, včetně příležitostí pro osoby se zdravotním nebo jiným znevýhodněním,</a:t>
            </a:r>
          </a:p>
          <a:p>
            <a:r>
              <a:rPr lang="cs-CZ" dirty="0"/>
              <a:t>řešení různých potíží v průběhu studia, </a:t>
            </a:r>
          </a:p>
          <a:p>
            <a:r>
              <a:rPr lang="cs-CZ" dirty="0"/>
              <a:t>vzdělávání dospělých – formální (ve středních školách) i neformální (ověřování a uznávání dovedností získaných v praxi),</a:t>
            </a:r>
          </a:p>
          <a:p>
            <a:r>
              <a:rPr lang="cs-CZ" dirty="0"/>
              <a:t>problematika v oblasti kariérového poradenství</a:t>
            </a:r>
            <a:r>
              <a:rPr lang="cs-CZ" dirty="0" smtClean="0"/>
              <a:t>.</a:t>
            </a:r>
          </a:p>
          <a:p>
            <a:r>
              <a:rPr lang="cs-CZ" dirty="0" smtClean="0"/>
              <a:t>Více </a:t>
            </a:r>
            <a:r>
              <a:rPr lang="cs-CZ" dirty="0" err="1" smtClean="0"/>
              <a:t>info</a:t>
            </a:r>
            <a:r>
              <a:rPr lang="cs-CZ" dirty="0"/>
              <a:t>: </a:t>
            </a:r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www.nuv.cz/p/ckp</a:t>
            </a:r>
            <a:endParaRPr lang="cs-CZ" dirty="0"/>
          </a:p>
          <a:p>
            <a:pPr>
              <a:buFontTx/>
              <a:buChar char="-"/>
            </a:pPr>
            <a:r>
              <a:rPr lang="cs-CZ" dirty="0" smtClean="0"/>
              <a:t>Další Dobrý informační </a:t>
            </a:r>
            <a:r>
              <a:rPr lang="cs-CZ" dirty="0"/>
              <a:t>zdroj s </a:t>
            </a:r>
            <a:r>
              <a:rPr lang="cs-CZ" dirty="0" smtClean="0"/>
              <a:t>kariérovými </a:t>
            </a:r>
            <a:r>
              <a:rPr lang="cs-CZ" dirty="0" smtClean="0"/>
              <a:t>informacemi</a:t>
            </a:r>
            <a:r>
              <a:rPr lang="cs-CZ" dirty="0"/>
              <a:t> </a:t>
            </a:r>
            <a:r>
              <a:rPr lang="cs-CZ" dirty="0">
                <a:hlinkClick r:id="rId3"/>
              </a:rPr>
              <a:t>http://www.infoabsolvent.cz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pPr>
              <a:buFontTx/>
              <a:buChar char="-"/>
            </a:pPr>
            <a:r>
              <a:rPr lang="cs-CZ" b="1" dirty="0" smtClean="0"/>
              <a:t>Dále -</a:t>
            </a:r>
            <a:r>
              <a:rPr lang="cs-CZ" b="1" dirty="0"/>
              <a:t> </a:t>
            </a:r>
            <a:r>
              <a:rPr lang="cs-CZ" b="1" dirty="0" smtClean="0">
                <a:hlinkClick r:id="rId4"/>
              </a:rPr>
              <a:t>www.narodnikvalifikace.cz</a:t>
            </a:r>
            <a:r>
              <a:rPr lang="cs-CZ" dirty="0"/>
              <a:t> </a:t>
            </a:r>
            <a:r>
              <a:rPr lang="cs-CZ" dirty="0" smtClean="0"/>
              <a:t>- během profesní </a:t>
            </a:r>
            <a:r>
              <a:rPr lang="cs-CZ" dirty="0"/>
              <a:t>kariéry jste získali dostatečné znalosti a dovednosti v oboru, který jste však nestudovali, existuje pro vás možnost nechat se přezkoušet a obdržet certifikát ke konkrétním pracovním činnostem.  Informační systém detailně popisuje jednotlivé profesní kvalifikace a seznamuje, jak mohou občané využít zákona č.179/2006 Sb., o ověřování a uznávání výsledků dalšího vzdělávání.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4336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Další možné zdroje informací </a:t>
            </a:r>
            <a:r>
              <a:rPr lang="cs-CZ" b="1" dirty="0" smtClean="0"/>
              <a:t> - mezinárodní aktivity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b="1" dirty="0" smtClean="0"/>
              <a:t>Další </a:t>
            </a:r>
            <a:r>
              <a:rPr lang="cs-CZ" b="1" dirty="0"/>
              <a:t>informace k mezinárodním výzkumným projektovým aktivitám v oblasti kariérového poradenství (</a:t>
            </a:r>
            <a:r>
              <a:rPr lang="cs-CZ" b="1" dirty="0" err="1"/>
              <a:t>career</a:t>
            </a:r>
            <a:r>
              <a:rPr lang="cs-CZ" b="1" dirty="0"/>
              <a:t> </a:t>
            </a:r>
            <a:r>
              <a:rPr lang="cs-CZ" b="1" dirty="0" err="1"/>
              <a:t>guidance</a:t>
            </a:r>
            <a:r>
              <a:rPr lang="cs-CZ" b="1" dirty="0"/>
              <a:t>) lze nalézt na stránkách: </a:t>
            </a:r>
            <a:endParaRPr lang="cs-CZ" dirty="0"/>
          </a:p>
          <a:p>
            <a:r>
              <a:rPr lang="cs-CZ" dirty="0"/>
              <a:t> OECD – www.oecd.org </a:t>
            </a:r>
          </a:p>
          <a:p>
            <a:r>
              <a:rPr lang="en-US" dirty="0"/>
              <a:t> CEDEFOP (European Centre for the Development of Vocational Training) – www.cedefop.eu.int </a:t>
            </a:r>
          </a:p>
          <a:p>
            <a:r>
              <a:rPr lang="en-US" dirty="0"/>
              <a:t> ETF (European Training Foundation) – www.etf.eu.int </a:t>
            </a:r>
          </a:p>
          <a:p>
            <a:r>
              <a:rPr lang="en-US" dirty="0"/>
              <a:t> ELGPN (European Lifelong Guidance Policy Network) – www.elgpn.eu </a:t>
            </a:r>
          </a:p>
          <a:p>
            <a:r>
              <a:rPr lang="en-US" dirty="0"/>
              <a:t> ICCDPP (International Centre for Career Development and Public Policy) – www.iccdpp.org </a:t>
            </a:r>
          </a:p>
          <a:p>
            <a:r>
              <a:rPr lang="cs-CZ" dirty="0"/>
              <a:t> </a:t>
            </a:r>
            <a:r>
              <a:rPr lang="cs-CZ" b="1" dirty="0"/>
              <a:t>Vzdělávání a odborná příprava v Evropě </a:t>
            </a:r>
            <a:r>
              <a:rPr lang="cs-CZ" dirty="0" err="1"/>
              <a:t>nformace</a:t>
            </a:r>
            <a:r>
              <a:rPr lang="cs-CZ" dirty="0"/>
              <a:t> o programech, politikách a aktivitách Evropské komise v oblasti vzdělávání a odborné přípravy http://europa.eu.int/comm/education/index_en.html </a:t>
            </a:r>
          </a:p>
          <a:p>
            <a:r>
              <a:rPr lang="cs-CZ" dirty="0"/>
              <a:t> </a:t>
            </a:r>
            <a:r>
              <a:rPr lang="cs-CZ" b="1" dirty="0"/>
              <a:t>Generální ředitelství pro vzdělávání a kulturu </a:t>
            </a:r>
            <a:r>
              <a:rPr lang="cs-CZ" dirty="0"/>
              <a:t>Webová stránka Generálního ředitelství pro vzdělávání a kulturu zprostředkovává přístup k informacím o vývoji v oblasti vzdělávání, školení, mládeže, kultury a sportu na evropské úrovni http://europa.eu.int/comm/dgs/education_culture/index_en.htm </a:t>
            </a:r>
          </a:p>
          <a:p>
            <a:r>
              <a:rPr lang="cs-CZ" b="1" dirty="0"/>
              <a:t>Možnost pro učitele, školní poradce a další zájemce </a:t>
            </a:r>
            <a:r>
              <a:rPr lang="cs-CZ" b="1" dirty="0" smtClean="0"/>
              <a:t>studovat </a:t>
            </a:r>
            <a:r>
              <a:rPr lang="cs-CZ" b="1" dirty="0"/>
              <a:t>e-</a:t>
            </a:r>
            <a:r>
              <a:rPr lang="cs-CZ" b="1" dirty="0" err="1"/>
              <a:t>learningovou</a:t>
            </a:r>
            <a:r>
              <a:rPr lang="cs-CZ" b="1" dirty="0"/>
              <a:t> formou problematiku kariérového poradenství. Více na </a:t>
            </a:r>
            <a:r>
              <a:rPr lang="cs-CZ" b="1" dirty="0">
                <a:hlinkClick r:id="rId2"/>
              </a:rPr>
              <a:t>http://ekariera.nuov.cz</a:t>
            </a:r>
            <a:r>
              <a:rPr lang="cs-CZ" b="1" dirty="0"/>
              <a:t>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8464866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1335</TotalTime>
  <Words>930</Words>
  <Application>Microsoft Office PowerPoint</Application>
  <PresentationFormat>Širokoúhlá obrazovka</PresentationFormat>
  <Paragraphs>103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8" baseType="lpstr">
      <vt:lpstr>Arial</vt:lpstr>
      <vt:lpstr>inherit</vt:lpstr>
      <vt:lpstr>Trebuchet MS</vt:lpstr>
      <vt:lpstr>Wingdings 3</vt:lpstr>
      <vt:lpstr>Faseta</vt:lpstr>
      <vt:lpstr>Možnosti kariérového poradenství</vt:lpstr>
      <vt:lpstr>Kariérové poradenství jako komplexní pohled na svět práce a vzdělávání</vt:lpstr>
      <vt:lpstr>Sledování trendů, technologie a svět práce, možnosti uplatnění</vt:lpstr>
      <vt:lpstr>Poradní sbory zaměstnavatelů, kariérové poradenství</vt:lpstr>
      <vt:lpstr>Burzy práce, Krajská hospodářská komora OK, Úřady práce</vt:lpstr>
      <vt:lpstr>Zaměstnanost, kariérové plánování a Pakty zaměstnanosti v ČR</vt:lpstr>
      <vt:lpstr>Proč kariérové poradenství?</vt:lpstr>
      <vt:lpstr>Centrum kariérového poradenství NUV </vt:lpstr>
      <vt:lpstr>Další možné zdroje informací  - mezinárodní aktivity</vt:lpstr>
      <vt:lpstr>Na čem se také podílejí Pakty zaměstnanosti v ČR</vt:lpstr>
      <vt:lpstr>PAKT ZAMĚSTNANOSTI OLOMOUCKÉHO KRAJE</vt:lpstr>
      <vt:lpstr>PAKT ZAMĚSTNANOSTI OLOMOUCKÉHO KRAJE www.pzok.cz – nová verze pro PC i MOBIL </vt:lpstr>
      <vt:lpstr> Děkuji vám za pozornost 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Jitka Janečková Moťková</dc:creator>
  <cp:lastModifiedBy>Jitka Janečková Moťková</cp:lastModifiedBy>
  <cp:revision>115</cp:revision>
  <dcterms:created xsi:type="dcterms:W3CDTF">2017-03-16T13:46:18Z</dcterms:created>
  <dcterms:modified xsi:type="dcterms:W3CDTF">2017-11-23T10:58:16Z</dcterms:modified>
</cp:coreProperties>
</file>