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67" r:id="rId5"/>
    <p:sldId id="338" r:id="rId6"/>
    <p:sldId id="261" r:id="rId7"/>
    <p:sldId id="268" r:id="rId8"/>
    <p:sldId id="269" r:id="rId9"/>
    <p:sldId id="337" r:id="rId10"/>
    <p:sldId id="270" r:id="rId11"/>
    <p:sldId id="334" r:id="rId12"/>
    <p:sldId id="350" r:id="rId13"/>
    <p:sldId id="335" r:id="rId14"/>
    <p:sldId id="341" r:id="rId15"/>
    <p:sldId id="340" r:id="rId16"/>
    <p:sldId id="342" r:id="rId17"/>
    <p:sldId id="343" r:id="rId18"/>
    <p:sldId id="344" r:id="rId19"/>
    <p:sldId id="345" r:id="rId20"/>
    <p:sldId id="346" r:id="rId21"/>
    <p:sldId id="347" r:id="rId22"/>
    <p:sldId id="349" r:id="rId23"/>
    <p:sldId id="333" r:id="rId2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roš Václav, RNDr. Ing." initials="JVRI" lastIdx="3" clrIdx="0">
    <p:extLst>
      <p:ext uri="{19B8F6BF-5375-455C-9EA6-DF929625EA0E}">
        <p15:presenceInfo xmlns:p15="http://schemas.microsoft.com/office/powerpoint/2012/main" userId="S::vaclav.jaros@mvcr.cz::2c6a5615-c9fa-4382-b2b2-4c563bc817c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838"/>
    <a:srgbClr val="263538"/>
    <a:srgbClr val="50651F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37" autoAdjust="0"/>
    <p:restoredTop sz="96357" autoAdjust="0"/>
  </p:normalViewPr>
  <p:slideViewPr>
    <p:cSldViewPr snapToGrid="0">
      <p:cViewPr varScale="1">
        <p:scale>
          <a:sx n="115" d="100"/>
          <a:sy n="115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é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 dirty="0"/>
              <a:t>10. 9. 2019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9700615-FC3B-4524-998A-FA09C4A3CF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343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4" name="Zástupný symbol obrázku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s" noProof="0"/>
              <a:t>Kliknutím můžete upravit styly předlohy textu.</a:t>
            </a:r>
          </a:p>
          <a:p>
            <a:pPr lvl="1" rtl="0"/>
            <a:r>
              <a:rPr lang="cs" noProof="0"/>
              <a:t>Druhá úroveň</a:t>
            </a:r>
          </a:p>
          <a:p>
            <a:pPr lvl="2" rtl="0"/>
            <a:r>
              <a:rPr lang="cs" noProof="0"/>
              <a:t>Třetí úroveň</a:t>
            </a:r>
          </a:p>
          <a:p>
            <a:pPr lvl="3" rtl="0"/>
            <a:r>
              <a:rPr lang="cs" noProof="0"/>
              <a:t>Čtvrtá úroveň</a:t>
            </a:r>
          </a:p>
          <a:p>
            <a:pPr lvl="4" rtl="0"/>
            <a:r>
              <a:rPr lang="cs" noProof="0"/>
              <a:t>Pátá úroveň</a:t>
            </a:r>
          </a:p>
        </p:txBody>
      </p:sp>
      <p:sp>
        <p:nvSpPr>
          <p:cNvPr id="6" name="Zástupné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589827E-D12D-45BE-8B06-B53B720C9074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5102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s-CZ" dirty="0"/>
              <a:t>Základní informace o projektu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528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s-CZ" dirty="0"/>
              <a:t>Webová mapová aplikace, která umožní sdílet výstupy – příklad dominantních dojížďkových směrů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51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6 lokalit, kde jsou výrazné přesahy přes hranice krajů: Ml.Bol. + Doksy; Jičín + Lomnice n. P.; Čáslavsko; Dačice + Jemnice; Odry + Fulnek; Brno (V. Bíteš, Náměšť n. O.) </a:t>
            </a:r>
          </a:p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47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219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541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747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523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136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9827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621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4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s-CZ" dirty="0"/>
              <a:t>Poukázat, že data jsou ve 3 databázích (tabulkách), kde každá zobrazuje jiná data, která jsou však navzájem provázána.</a:t>
            </a:r>
          </a:p>
          <a:p>
            <a:pPr rtl="0"/>
            <a:r>
              <a:rPr lang="cs-CZ" dirty="0"/>
              <a:t>Není nutné zabíhat do detailů.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63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s-CZ" dirty="0"/>
              <a:t>Poukázat, že data jsou ve 3 databázích (tabulkách), kde každá zobrazuje jiná data, která jsou však navzájem provázána.</a:t>
            </a:r>
          </a:p>
          <a:p>
            <a:pPr rtl="0"/>
            <a:r>
              <a:rPr lang="cs-CZ" dirty="0"/>
              <a:t>Není nutné zabíhat do detailů.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25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s-CZ" dirty="0"/>
              <a:t>Model mobility ve středních Čechách. Počet aktuálně přítomných osob během dne oproti dennímu průměru v každé obci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319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s-CZ" dirty="0"/>
              <a:t>Příklad denního rytmu 3 obcí rozdílné velikosti i dopravních charakteristik.</a:t>
            </a:r>
          </a:p>
          <a:p>
            <a:pPr rtl="0"/>
            <a:endParaRPr lang="cs-CZ" dirty="0"/>
          </a:p>
          <a:p>
            <a:pPr rtl="0"/>
            <a:r>
              <a:rPr lang="cs-CZ" dirty="0"/>
              <a:t>Struktura přítomných obyvatel – od spodu – rezidenti, denní dojížďka, týdenní dojížďka, měsíční dojížďka, nocující návštěvník, jednorázový návštěvník, tranzitující a jiné 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465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s-CZ" dirty="0"/>
              <a:t>Ovčáry – v datech se ukazují hodiny, kdy se v továrnách mění směny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586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s-CZ" dirty="0"/>
              <a:t>Ovčáry – v datech se ukazují hodiny, kdy se v továrnách mění směny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448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055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589827E-D12D-45BE-8B06-B53B720C907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259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07069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0446968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926032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768082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1095484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0705559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9994877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64995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47582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458549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635071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002242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3911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164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2433261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04262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C27A5A-7290-4DE1-BA94-4BE8A8E57DC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69933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 noProof="0" dirty="0"/>
              <a:t>10. 9. 2019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AC27A5A-7290-4DE1-BA94-4BE8A8E57DCF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227413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6.svg"/><Relationship Id="rId5" Type="http://schemas.openxmlformats.org/officeDocument/2006/relationships/image" Target="../media/image3.png"/><Relationship Id="rId10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hyperlink" Target="https://www.mvcr.cz/soubor/metodika-vyuziti-geolokacnich-dat-mobilnich-operatoru-pro-potreby-verejne-spravy.aspx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s://storymaps.arcgis.com/stories/4b8ef6d4234a40dc9620d0eaafdb41b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2.wdp"/><Relationship Id="rId7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tlasverejnespravy.cz/" TargetMode="Externa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762219-1CC5-461F-B93A-AD74100DF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48838" y="1639234"/>
            <a:ext cx="6811860" cy="2122303"/>
          </a:xfrm>
        </p:spPr>
        <p:txBody>
          <a:bodyPr rtlCol="0">
            <a:normAutofit/>
          </a:bodyPr>
          <a:lstStyle/>
          <a:p>
            <a:pPr rtl="0">
              <a:spcAft>
                <a:spcPts val="1200"/>
              </a:spcAft>
            </a:pPr>
            <a:r>
              <a:rPr lang="cs" sz="3600" dirty="0">
                <a:latin typeface="Gill Sans MT" panose="020B0502020104020203" pitchFamily="34" charset="-18"/>
              </a:rPr>
              <a:t>Geolokační data mobilních operátorů</a:t>
            </a:r>
            <a:br>
              <a:rPr lang="cs" sz="3600" dirty="0">
                <a:latin typeface="Gill Sans MT" panose="020B0502020104020203" pitchFamily="34" charset="-18"/>
              </a:rPr>
            </a:br>
            <a:br>
              <a:rPr lang="cs" sz="1200" dirty="0">
                <a:latin typeface="Gill Sans MT" panose="020B0502020104020203" pitchFamily="34" charset="-18"/>
              </a:rPr>
            </a:br>
            <a:r>
              <a:rPr lang="cs" sz="2400" dirty="0">
                <a:latin typeface="Gill Sans MT" panose="020B0502020104020203" pitchFamily="34" charset="-18"/>
              </a:rPr>
              <a:t>a jejich využití ve veřejné správě</a:t>
            </a:r>
            <a:endParaRPr lang="cs" sz="3600" dirty="0">
              <a:latin typeface="Gill Sans MT" panose="020B0502020104020203" pitchFamily="34" charset="-18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3ABC79F-F6F5-4F2D-8F47-A2F7105799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65864" y="5628697"/>
            <a:ext cx="3673830" cy="916670"/>
          </a:xfrm>
        </p:spPr>
        <p:txBody>
          <a:bodyPr rtlCol="0">
            <a:normAutofit/>
          </a:bodyPr>
          <a:lstStyle/>
          <a:p>
            <a:pPr algn="r" rtl="0">
              <a:spcAft>
                <a:spcPts val="600"/>
              </a:spcAft>
            </a:pPr>
            <a:r>
              <a:rPr lang="cs-CZ" sz="1100" dirty="0">
                <a:latin typeface="Gill Sans MT" panose="020B0502020104020203" pitchFamily="34" charset="-18"/>
              </a:rPr>
              <a:t>Odbor strategického rozvoje a koordinace veřejné správy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BBFEC06-B1D3-4F3C-9119-B7D9ACA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/>
                    </a14:imgEffect>
                  </a14:imgLayer>
                </a14:imgProps>
              </a:ext>
            </a:extLst>
          </a:blip>
          <a:srcRect l="47304" r="7579" b="-1"/>
          <a:stretch/>
        </p:blipFill>
        <p:spPr>
          <a:xfrm>
            <a:off x="0" y="10"/>
            <a:ext cx="4374038" cy="685799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556C97DB-B3E6-4E84-98D7-C99A78A75F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042" y="220047"/>
            <a:ext cx="1231992" cy="86327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41DD829-8504-4FBC-BB6A-E99D5E6F6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514" y="312633"/>
            <a:ext cx="2838832" cy="7762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ovéPole 20">
            <a:extLst>
              <a:ext uri="{FF2B5EF4-FFF2-40B4-BE49-F238E27FC236}">
                <a16:creationId xmlns:a16="http://schemas.microsoft.com/office/drawing/2014/main" id="{E4A65398-E9A4-4651-855B-2092771FC9FA}"/>
              </a:ext>
            </a:extLst>
          </p:cNvPr>
          <p:cNvSpPr txBox="1"/>
          <p:nvPr/>
        </p:nvSpPr>
        <p:spPr>
          <a:xfrm>
            <a:off x="198420" y="312633"/>
            <a:ext cx="4175617" cy="5837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 </a:t>
            </a:r>
          </a:p>
          <a:p>
            <a:pPr>
              <a:lnSpc>
                <a:spcPct val="107000"/>
              </a:lnSpc>
            </a:pPr>
            <a:r>
              <a:rPr lang="cs-CZ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„Zlepšení podmínek pro decentralizaci </a:t>
            </a:r>
          </a:p>
          <a:p>
            <a:pPr>
              <a:lnSpc>
                <a:spcPct val="107000"/>
              </a:lnSpc>
            </a:pPr>
            <a:r>
              <a:rPr lang="cs-CZ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dostupnost veřejné správy v území“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Realizace: 		únor 2020 – duben 2024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Program: 		Řádná správa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Financováno: 	Fondy EHP a Norska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cs-CZ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Metodika využití geolokačních dat ve veřejné správě 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Multidisciplinární skupina (stakeholdeři)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Norští partneři 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akademičtí experti - poradci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cs-CZ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Grafický objekt 8" descr="Chytrý telefon se souvislou výplní">
            <a:extLst>
              <a:ext uri="{FF2B5EF4-FFF2-40B4-BE49-F238E27FC236}">
                <a16:creationId xmlns:a16="http://schemas.microsoft.com/office/drawing/2014/main" id="{2B23B5C4-343B-4DEC-821A-4D97279A5D5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774320">
            <a:off x="1732754" y="5651376"/>
            <a:ext cx="812910" cy="81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934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>
            <a:extLst>
              <a:ext uri="{FF2B5EF4-FFF2-40B4-BE49-F238E27FC236}">
                <a16:creationId xmlns:a16="http://schemas.microsoft.com/office/drawing/2014/main" id="{89BC64EC-F15C-44D2-B849-E1F3B086AB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3" y="5931580"/>
            <a:ext cx="925479" cy="648499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9DC2407C-4CE8-4624-904B-32C262F36C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9" t="805" r="1428" b="1369"/>
          <a:stretch/>
        </p:blipFill>
        <p:spPr>
          <a:xfrm>
            <a:off x="3524595" y="58189"/>
            <a:ext cx="5112329" cy="670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625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9C03A86-AD3C-4A8B-839F-3025D50F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302494" cy="640080"/>
          </a:xfrm>
        </p:spPr>
        <p:txBody>
          <a:bodyPr>
            <a:noAutofit/>
          </a:bodyPr>
          <a:lstStyle/>
          <a:p>
            <a:pPr algn="l"/>
            <a:r>
              <a:rPr lang="cs-CZ" sz="2500" dirty="0">
                <a:latin typeface="Gill Sans MT" panose="020B0502020104020203" pitchFamily="34" charset="-18"/>
              </a:rPr>
              <a:t>Možnosti využití dat v praxi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B00DE8F7-3471-4377-8720-9D95C02E9EFD}"/>
              </a:ext>
            </a:extLst>
          </p:cNvPr>
          <p:cNvSpPr txBox="1">
            <a:spLocks/>
          </p:cNvSpPr>
          <p:nvPr/>
        </p:nvSpPr>
        <p:spPr>
          <a:xfrm>
            <a:off x="521207" y="1327084"/>
            <a:ext cx="10856946" cy="553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255F47C-2C82-4FC8-BD65-DBAD871C198E}"/>
              </a:ext>
            </a:extLst>
          </p:cNvPr>
          <p:cNvSpPr txBox="1">
            <a:spLocks/>
          </p:cNvSpPr>
          <p:nvPr/>
        </p:nvSpPr>
        <p:spPr>
          <a:xfrm>
            <a:off x="521209" y="1088136"/>
            <a:ext cx="10856944" cy="55223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MV využije data pro: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regionalizaci; revizi vymezení SO ORP; příprava nové koncepce SO POÚ;  lokalizaci služeb a konkrétních agend veřejné správy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Formulace návrhů na úpravy příslušnosti některých obcí ke správním obvodům – diskuse s obcemi i kraji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Předběžné výsledky: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Identifikované mikroregiony (na základě geolokačních dat) se příliš neliší od soustavy SO ORP (173 regionů + dalších 11 s nižším významem)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Pouze 15 ze současných ORP se neprojevuje jako centrum alespoň s elementárním vlivem na své okolí. Z nichž 13 je v zázemí největších měst a jen 2 v regionech (Žel. Brod a Jablunkov)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36 případech obcích dochází k významnému přesahu vlivu center přes hranice SO ORP (přesahů je více, ale v těchto případech je obec velmi významně závislá na jádru mimo svůj SO ORP); pro občany je aktuální stav nevýhodný  - diskuse o možných přesunech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6 lokalitách se předběžně okazují rozsáhlejší přesahy přes hranice SO krajů oproti přirozeným dojížďkovým vazbám - Ml.Bol. + Doksy; Jičín + Lomnice n. P.; Čáslav + Třemošnice; Dačice + Jemnice; Odry + Fulnek; Brno (V. Bíteš, Náměšť n. O.) 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933380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9C03A86-AD3C-4A8B-839F-3025D50F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302494" cy="640080"/>
          </a:xfrm>
        </p:spPr>
        <p:txBody>
          <a:bodyPr>
            <a:noAutofit/>
          </a:bodyPr>
          <a:lstStyle/>
          <a:p>
            <a:pPr algn="l"/>
            <a:r>
              <a:rPr lang="cs-CZ" sz="2500" dirty="0">
                <a:latin typeface="Gill Sans MT" panose="020B0502020104020203" pitchFamily="34" charset="-18"/>
              </a:rPr>
              <a:t>Možnosti využití dat v praxi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B00DE8F7-3471-4377-8720-9D95C02E9EFD}"/>
              </a:ext>
            </a:extLst>
          </p:cNvPr>
          <p:cNvSpPr txBox="1">
            <a:spLocks/>
          </p:cNvSpPr>
          <p:nvPr/>
        </p:nvSpPr>
        <p:spPr>
          <a:xfrm>
            <a:off x="521207" y="1327084"/>
            <a:ext cx="10856946" cy="553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255F47C-2C82-4FC8-BD65-DBAD871C198E}"/>
              </a:ext>
            </a:extLst>
          </p:cNvPr>
          <p:cNvSpPr txBox="1">
            <a:spLocks/>
          </p:cNvSpPr>
          <p:nvPr/>
        </p:nvSpPr>
        <p:spPr>
          <a:xfrm>
            <a:off x="521208" y="1189924"/>
            <a:ext cx="10856945" cy="522002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7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Geolokační data představují </a:t>
            </a:r>
            <a:r>
              <a:rPr lang="cs-CZ" sz="7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unikátní zdroj informací o reálné mobilitě občanů</a:t>
            </a:r>
            <a:r>
              <a:rPr lang="cs-CZ" sz="7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které nebyly doposud systematicky v tomto rozsahu sbírány. </a:t>
            </a:r>
          </a:p>
          <a:p>
            <a:pPr indent="-216000">
              <a:lnSpc>
                <a:spcPct val="14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8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Lokalizace služeb veřejné správy</a:t>
            </a:r>
          </a:p>
          <a:p>
            <a:pPr indent="-216000">
              <a:lnSpc>
                <a:spcPct val="14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8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Územní plánování a rozvojové koncepce</a:t>
            </a:r>
          </a:p>
          <a:p>
            <a:pPr indent="-216000">
              <a:lnSpc>
                <a:spcPct val="14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8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Dopravní plánování</a:t>
            </a:r>
          </a:p>
          <a:p>
            <a:pPr indent="-216000">
              <a:lnSpc>
                <a:spcPct val="14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8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Občanská vybavenost, veřejné služby a technická infrastruktura</a:t>
            </a:r>
          </a:p>
          <a:p>
            <a:pPr indent="-216000">
              <a:lnSpc>
                <a:spcPct val="14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8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Krizové řízení</a:t>
            </a:r>
          </a:p>
          <a:p>
            <a:pPr indent="-216000">
              <a:lnSpc>
                <a:spcPct val="14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8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Cestovní ruch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endParaRPr lang="cs-CZ" sz="4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endParaRPr lang="cs-CZ" sz="5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endParaRPr lang="cs-CZ" sz="5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E8D72BA2-E037-4DAE-93A5-BFC0B13A65D9}"/>
              </a:ext>
            </a:extLst>
          </p:cNvPr>
          <p:cNvGrpSpPr/>
          <p:nvPr/>
        </p:nvGrpSpPr>
        <p:grpSpPr>
          <a:xfrm>
            <a:off x="8376943" y="1921742"/>
            <a:ext cx="3293849" cy="2552131"/>
            <a:chOff x="8529851" y="3261815"/>
            <a:chExt cx="3293849" cy="2552131"/>
          </a:xfrm>
          <a:effectLst/>
        </p:grpSpPr>
        <p:pic>
          <p:nvPicPr>
            <p:cNvPr id="2" name="Obrázek 1">
              <a:extLst>
                <a:ext uri="{FF2B5EF4-FFF2-40B4-BE49-F238E27FC236}">
                  <a16:creationId xmlns:a16="http://schemas.microsoft.com/office/drawing/2014/main" id="{3EDCD169-2DCA-45BF-94C1-05E48C9024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2276" t="-1442" r="-4979" b="-6229"/>
            <a:stretch/>
          </p:blipFill>
          <p:spPr>
            <a:xfrm>
              <a:off x="8529851" y="3261815"/>
              <a:ext cx="3293849" cy="2552131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Nadpis 1">
              <a:extLst>
                <a:ext uri="{FF2B5EF4-FFF2-40B4-BE49-F238E27FC236}">
                  <a16:creationId xmlns:a16="http://schemas.microsoft.com/office/drawing/2014/main" id="{F0D35728-82BC-4EC8-829D-E893915F1EF3}"/>
                </a:ext>
              </a:extLst>
            </p:cNvPr>
            <p:cNvSpPr txBox="1">
              <a:spLocks/>
            </p:cNvSpPr>
            <p:nvPr/>
          </p:nvSpPr>
          <p:spPr>
            <a:xfrm>
              <a:off x="8944603" y="4020220"/>
              <a:ext cx="2129053" cy="6400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400" b="1" i="0" kern="1200" cap="all">
                  <a:solidFill>
                    <a:schemeClr val="tx1"/>
                  </a:solidFill>
                  <a:effectLst>
                    <a:outerShdw blurRad="50800" dist="63500" dir="2700000" algn="tl" rotWithShape="0">
                      <a:srgbClr val="000000">
                        <a:alpha val="48000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cs-CZ" sz="2400" b="0" cap="none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 MT" panose="020B0502020104020203" pitchFamily="34" charset="-18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Story mapa</a:t>
              </a:r>
              <a:endParaRPr lang="cs-CZ" sz="2400" b="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-18"/>
              </a:endParaRPr>
            </a:p>
          </p:txBody>
        </p:sp>
      </p:grpSp>
      <p:sp>
        <p:nvSpPr>
          <p:cNvPr id="3" name="Obdélník 2">
            <a:extLst>
              <a:ext uri="{FF2B5EF4-FFF2-40B4-BE49-F238E27FC236}">
                <a16:creationId xmlns:a16="http://schemas.microsoft.com/office/drawing/2014/main" id="{D5DD8D71-F11A-47EF-9696-323E8168A42D}"/>
              </a:ext>
            </a:extLst>
          </p:cNvPr>
          <p:cNvSpPr/>
          <p:nvPr/>
        </p:nvSpPr>
        <p:spPr>
          <a:xfrm>
            <a:off x="8551718" y="3833793"/>
            <a:ext cx="3119074" cy="640080"/>
          </a:xfrm>
          <a:prstGeom prst="rect">
            <a:avLst/>
          </a:prstGeom>
          <a:solidFill>
            <a:srgbClr val="043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EDD64692-F123-4B0A-87A7-348C48A5F3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9340" y="4184400"/>
            <a:ext cx="2129053" cy="212905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47692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9C03A86-AD3C-4A8B-839F-3025D50F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302494" cy="640080"/>
          </a:xfrm>
        </p:spPr>
        <p:txBody>
          <a:bodyPr>
            <a:noAutofit/>
          </a:bodyPr>
          <a:lstStyle/>
          <a:p>
            <a:pPr algn="l"/>
            <a:r>
              <a:rPr lang="cs-CZ" sz="2500" dirty="0">
                <a:latin typeface="Gill Sans MT" panose="020B0502020104020203" pitchFamily="34" charset="-18"/>
              </a:rPr>
              <a:t>Možnosti využití dat v praxi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B00DE8F7-3471-4377-8720-9D95C02E9EFD}"/>
              </a:ext>
            </a:extLst>
          </p:cNvPr>
          <p:cNvSpPr txBox="1">
            <a:spLocks/>
          </p:cNvSpPr>
          <p:nvPr/>
        </p:nvSpPr>
        <p:spPr>
          <a:xfrm>
            <a:off x="521207" y="1327084"/>
            <a:ext cx="10856946" cy="553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255F47C-2C82-4FC8-BD65-DBAD871C198E}"/>
              </a:ext>
            </a:extLst>
          </p:cNvPr>
          <p:cNvSpPr txBox="1">
            <a:spLocks/>
          </p:cNvSpPr>
          <p:nvPr/>
        </p:nvSpPr>
        <p:spPr>
          <a:xfrm>
            <a:off x="521208" y="1189924"/>
            <a:ext cx="10856945" cy="5220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</a:pPr>
            <a:r>
              <a:rPr lang="cs-CZ" sz="2600" b="1" u="sng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Lokalizace služeb veřejné správy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Analýzy územní dostupnosti a koncentrace obyvatel ve vztahu k rozložení služeb VS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Lokalizace úřadů či jejich kontaktních pracovišť; Vymezení správních obvodů; 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Lokalizace konkrétních služeb veřejné správy – zajištění dostupnosti veřejné správy občanům;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Nastavení struktur organizace výkonu, kontroly či metodického vedení v konkrétních agendách</a:t>
            </a:r>
            <a:endParaRPr lang="cs-CZ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EDD64692-F123-4B0A-87A7-348C48A5F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517" y="5419619"/>
            <a:ext cx="1229273" cy="1229273"/>
          </a:xfrm>
          <a:prstGeom prst="rect">
            <a:avLst/>
          </a:prstGeom>
          <a:effectLst/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FE6089C3-9DD6-48EE-AB5E-C621FE593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06" y="4166354"/>
            <a:ext cx="3603520" cy="259196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F887020C-C6F2-48E1-947D-4B7AB6B2BDA1}"/>
              </a:ext>
            </a:extLst>
          </p:cNvPr>
          <p:cNvSpPr txBox="1">
            <a:spLocks/>
          </p:cNvSpPr>
          <p:nvPr/>
        </p:nvSpPr>
        <p:spPr>
          <a:xfrm>
            <a:off x="4513610" y="5759668"/>
            <a:ext cx="4095454" cy="889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cs-CZ" sz="19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Př. Využití geolokačních dat o dojížďce při vymezování ITI - MMR</a:t>
            </a:r>
          </a:p>
        </p:txBody>
      </p:sp>
    </p:spTree>
    <p:extLst>
      <p:ext uri="{BB962C8B-B14F-4D97-AF65-F5344CB8AC3E}">
        <p14:creationId xmlns:p14="http://schemas.microsoft.com/office/powerpoint/2010/main" val="181431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9C03A86-AD3C-4A8B-839F-3025D50F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302494" cy="640080"/>
          </a:xfrm>
        </p:spPr>
        <p:txBody>
          <a:bodyPr>
            <a:noAutofit/>
          </a:bodyPr>
          <a:lstStyle/>
          <a:p>
            <a:pPr algn="l"/>
            <a:r>
              <a:rPr lang="cs-CZ" sz="2500" dirty="0">
                <a:latin typeface="Gill Sans MT" panose="020B0502020104020203" pitchFamily="34" charset="-18"/>
              </a:rPr>
              <a:t>Možnosti využití dat v praxi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B00DE8F7-3471-4377-8720-9D95C02E9EFD}"/>
              </a:ext>
            </a:extLst>
          </p:cNvPr>
          <p:cNvSpPr txBox="1">
            <a:spLocks/>
          </p:cNvSpPr>
          <p:nvPr/>
        </p:nvSpPr>
        <p:spPr>
          <a:xfrm>
            <a:off x="521207" y="1327084"/>
            <a:ext cx="10856946" cy="553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255F47C-2C82-4FC8-BD65-DBAD871C198E}"/>
              </a:ext>
            </a:extLst>
          </p:cNvPr>
          <p:cNvSpPr txBox="1">
            <a:spLocks/>
          </p:cNvSpPr>
          <p:nvPr/>
        </p:nvSpPr>
        <p:spPr>
          <a:xfrm>
            <a:off x="521208" y="1189924"/>
            <a:ext cx="11481606" cy="5220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cs-CZ" sz="2800" b="1" u="sng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Územní plánování a rozvojové koncepce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Územní plán; Územně analytické podklady (ÚAP); Zásady územního rozvoje (ZÚR); Metropolitní plány;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Strategické plány rozvoje území; Územní a </a:t>
            </a:r>
            <a:r>
              <a:rPr lang="cs-CZ" sz="19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urbanistické studie</a:t>
            </a:r>
            <a:endParaRPr lang="cs-CZ" sz="19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Dopadové studie investičních záměrů (modelace a predikce změn dojížďky, pracovního trhu, trhu s bydlením aj.)</a:t>
            </a:r>
            <a:endParaRPr lang="cs-CZ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F887020C-C6F2-48E1-947D-4B7AB6B2BDA1}"/>
              </a:ext>
            </a:extLst>
          </p:cNvPr>
          <p:cNvSpPr txBox="1">
            <a:spLocks/>
          </p:cNvSpPr>
          <p:nvPr/>
        </p:nvSpPr>
        <p:spPr>
          <a:xfrm>
            <a:off x="4503098" y="5783163"/>
            <a:ext cx="5513259" cy="889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cs-CZ" sz="19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Př. Magistrát města Brna data o mobilitě dlouhodobě využívá při tvorbě koncepčních dokumentů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CE3B189-2775-4E9C-9921-1AA855B69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6" y="3662273"/>
            <a:ext cx="3483156" cy="3079243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EE5D6352-0188-4BA0-9690-57825BE441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3517" y="5419619"/>
            <a:ext cx="1229273" cy="122927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608652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9C03A86-AD3C-4A8B-839F-3025D50F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302494" cy="640080"/>
          </a:xfrm>
        </p:spPr>
        <p:txBody>
          <a:bodyPr>
            <a:noAutofit/>
          </a:bodyPr>
          <a:lstStyle/>
          <a:p>
            <a:pPr algn="l"/>
            <a:r>
              <a:rPr lang="cs-CZ" sz="2500" dirty="0">
                <a:latin typeface="Gill Sans MT" panose="020B0502020104020203" pitchFamily="34" charset="-18"/>
              </a:rPr>
              <a:t>Možnosti využití dat v praxi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B00DE8F7-3471-4377-8720-9D95C02E9EFD}"/>
              </a:ext>
            </a:extLst>
          </p:cNvPr>
          <p:cNvSpPr txBox="1">
            <a:spLocks/>
          </p:cNvSpPr>
          <p:nvPr/>
        </p:nvSpPr>
        <p:spPr>
          <a:xfrm>
            <a:off x="521207" y="1327084"/>
            <a:ext cx="10856946" cy="553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255F47C-2C82-4FC8-BD65-DBAD871C198E}"/>
              </a:ext>
            </a:extLst>
          </p:cNvPr>
          <p:cNvSpPr txBox="1">
            <a:spLocks/>
          </p:cNvSpPr>
          <p:nvPr/>
        </p:nvSpPr>
        <p:spPr>
          <a:xfrm>
            <a:off x="521208" y="1189924"/>
            <a:ext cx="11481606" cy="522002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cs-CZ" sz="2800" b="1" u="sng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Dopravní plánování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Údaje představují reálnou poptávku po dopravě mezi obcemi ČR. Tvorba dopravních a dostupnostních modelů;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Plány dopravní obslužnosti; Koordinace dopravní obslužnosti; Koordinace tvorby jízdních řádů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Řízení a koordinace IDS; Strategické dokumenty rozvoje dopravy  na úrovni obcí, krajů i na celostátní úrovni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endParaRPr lang="cs-CZ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F887020C-C6F2-48E1-947D-4B7AB6B2BDA1}"/>
              </a:ext>
            </a:extLst>
          </p:cNvPr>
          <p:cNvSpPr txBox="1">
            <a:spLocks/>
          </p:cNvSpPr>
          <p:nvPr/>
        </p:nvSpPr>
        <p:spPr>
          <a:xfrm>
            <a:off x="6420258" y="5779279"/>
            <a:ext cx="4095454" cy="889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cs-CZ" sz="19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Př. Modelování dopravního zatížení silniční sítě - projekt RODOS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EE5D6352-0188-4BA0-9690-57825BE44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517" y="5419619"/>
            <a:ext cx="1229273" cy="1229273"/>
          </a:xfrm>
          <a:prstGeom prst="rect">
            <a:avLst/>
          </a:prstGeom>
          <a:effectLst/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5C652AFE-9B72-43A1-AA8C-DA41F256F7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41" y="3762941"/>
            <a:ext cx="5602013" cy="2871031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4998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9C03A86-AD3C-4A8B-839F-3025D50F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302494" cy="640080"/>
          </a:xfrm>
        </p:spPr>
        <p:txBody>
          <a:bodyPr>
            <a:noAutofit/>
          </a:bodyPr>
          <a:lstStyle/>
          <a:p>
            <a:pPr algn="l"/>
            <a:r>
              <a:rPr lang="cs-CZ" sz="2500" dirty="0">
                <a:latin typeface="Gill Sans MT" panose="020B0502020104020203" pitchFamily="34" charset="-18"/>
              </a:rPr>
              <a:t>Možnosti využití dat v praxi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B00DE8F7-3471-4377-8720-9D95C02E9EFD}"/>
              </a:ext>
            </a:extLst>
          </p:cNvPr>
          <p:cNvSpPr txBox="1">
            <a:spLocks/>
          </p:cNvSpPr>
          <p:nvPr/>
        </p:nvSpPr>
        <p:spPr>
          <a:xfrm>
            <a:off x="521207" y="1327084"/>
            <a:ext cx="10856946" cy="553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255F47C-2C82-4FC8-BD65-DBAD871C198E}"/>
              </a:ext>
            </a:extLst>
          </p:cNvPr>
          <p:cNvSpPr txBox="1">
            <a:spLocks/>
          </p:cNvSpPr>
          <p:nvPr/>
        </p:nvSpPr>
        <p:spPr>
          <a:xfrm>
            <a:off x="521208" y="1189924"/>
            <a:ext cx="11302493" cy="522002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cs-CZ" sz="2800" b="1" u="sng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Občanská vybavenost, veřejné služby a technická infrastruktura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Dostupnost a dostatečná kapacita škol, lékařských zařízení, obchodů, bankomatů, lékáren, kulturních, sociální či sportovní zařízení a služeb aj.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Dostatečné kapacity vodovodní sítě, kanalizací, elektrické sítě, plynovodů, vysokorychlostního internetu, mobilního signálu, pozemních komunikací, parkovišť, svozu odpadu, ČOV </a:t>
            </a:r>
            <a:endParaRPr lang="cs-CZ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F887020C-C6F2-48E1-947D-4B7AB6B2BDA1}"/>
              </a:ext>
            </a:extLst>
          </p:cNvPr>
          <p:cNvSpPr txBox="1">
            <a:spLocks/>
          </p:cNvSpPr>
          <p:nvPr/>
        </p:nvSpPr>
        <p:spPr>
          <a:xfrm>
            <a:off x="4931209" y="5744748"/>
            <a:ext cx="5288266" cy="889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cs-CZ" sz="19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Př. Dolní Břežany využily dat mobilních operátorů o dojížďce k plánování kapacit ČOV a svozu odpadů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EE5D6352-0188-4BA0-9690-57825BE44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517" y="5419619"/>
            <a:ext cx="1229273" cy="1229273"/>
          </a:xfrm>
          <a:prstGeom prst="rect">
            <a:avLst/>
          </a:prstGeom>
          <a:effectLst/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319420A6-F3CF-4297-93EA-B74CEAD1A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06" y="3824050"/>
            <a:ext cx="4095454" cy="2824842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66653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9C03A86-AD3C-4A8B-839F-3025D50F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302494" cy="640080"/>
          </a:xfrm>
        </p:spPr>
        <p:txBody>
          <a:bodyPr>
            <a:noAutofit/>
          </a:bodyPr>
          <a:lstStyle/>
          <a:p>
            <a:pPr algn="l"/>
            <a:r>
              <a:rPr lang="cs-CZ" sz="2500" dirty="0">
                <a:latin typeface="Gill Sans MT" panose="020B0502020104020203" pitchFamily="34" charset="-18"/>
              </a:rPr>
              <a:t>Možnosti využití dat v praxi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B00DE8F7-3471-4377-8720-9D95C02E9EFD}"/>
              </a:ext>
            </a:extLst>
          </p:cNvPr>
          <p:cNvSpPr txBox="1">
            <a:spLocks/>
          </p:cNvSpPr>
          <p:nvPr/>
        </p:nvSpPr>
        <p:spPr>
          <a:xfrm>
            <a:off x="521207" y="1327084"/>
            <a:ext cx="10856946" cy="553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255F47C-2C82-4FC8-BD65-DBAD871C198E}"/>
              </a:ext>
            </a:extLst>
          </p:cNvPr>
          <p:cNvSpPr txBox="1">
            <a:spLocks/>
          </p:cNvSpPr>
          <p:nvPr/>
        </p:nvSpPr>
        <p:spPr>
          <a:xfrm>
            <a:off x="521208" y="1189924"/>
            <a:ext cx="11302493" cy="522002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cs-CZ" sz="2800" b="1" u="sng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Krizové řízení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Ochrana před živelnými pohromami, proti šíření nemocí, predikce efektů ochranných opatření na mobilitu aj.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Plánování kapacity výjezdních základen záchranné zdravotnické služby či HZS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Příprava evakuačních plánů; opatření civilní obrany; realizace jednotlivých opatření krizových plánů</a:t>
            </a: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F887020C-C6F2-48E1-947D-4B7AB6B2BDA1}"/>
              </a:ext>
            </a:extLst>
          </p:cNvPr>
          <p:cNvSpPr txBox="1">
            <a:spLocks/>
          </p:cNvSpPr>
          <p:nvPr/>
        </p:nvSpPr>
        <p:spPr>
          <a:xfrm>
            <a:off x="6096000" y="5317830"/>
            <a:ext cx="4758306" cy="16773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9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Př. Mapování změn mobility obyvatel                v souvislosti opatřeními proti šíření COVID-19</a:t>
            </a: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9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IPR Praha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EE5D6352-0188-4BA0-9690-57825BE44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517" y="5419619"/>
            <a:ext cx="1229273" cy="1229273"/>
          </a:xfrm>
          <a:prstGeom prst="rect">
            <a:avLst/>
          </a:prstGeom>
          <a:effectLst/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8484311-637D-481E-ACD4-792703031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07" y="3828506"/>
            <a:ext cx="5433849" cy="297864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32445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9C03A86-AD3C-4A8B-839F-3025D50F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302494" cy="640080"/>
          </a:xfrm>
        </p:spPr>
        <p:txBody>
          <a:bodyPr>
            <a:noAutofit/>
          </a:bodyPr>
          <a:lstStyle/>
          <a:p>
            <a:pPr algn="l"/>
            <a:r>
              <a:rPr lang="cs-CZ" sz="2500" dirty="0">
                <a:latin typeface="Gill Sans MT" panose="020B0502020104020203" pitchFamily="34" charset="-18"/>
              </a:rPr>
              <a:t>Možnosti využití dat v praxi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B00DE8F7-3471-4377-8720-9D95C02E9EFD}"/>
              </a:ext>
            </a:extLst>
          </p:cNvPr>
          <p:cNvSpPr txBox="1">
            <a:spLocks/>
          </p:cNvSpPr>
          <p:nvPr/>
        </p:nvSpPr>
        <p:spPr>
          <a:xfrm>
            <a:off x="521207" y="1327084"/>
            <a:ext cx="10856946" cy="553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255F47C-2C82-4FC8-BD65-DBAD871C198E}"/>
              </a:ext>
            </a:extLst>
          </p:cNvPr>
          <p:cNvSpPr txBox="1">
            <a:spLocks/>
          </p:cNvSpPr>
          <p:nvPr/>
        </p:nvSpPr>
        <p:spPr>
          <a:xfrm>
            <a:off x="521208" y="1189924"/>
            <a:ext cx="11302493" cy="522002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cs-CZ" sz="2800" b="1" u="sng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Cestovní ruch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Strategické dokumenty rozvoje cestovního ruchu; Destinační management; Koordinace jednorázových akcí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Plánování kapacit infrastruktury cestovního ruchu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Koordinace příjezdového cestovního ruchu a prevence 	„</a:t>
            </a:r>
            <a:r>
              <a:rPr lang="cs-CZ" sz="19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overtourismu</a:t>
            </a: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</a:t>
            </a: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F887020C-C6F2-48E1-947D-4B7AB6B2BDA1}"/>
              </a:ext>
            </a:extLst>
          </p:cNvPr>
          <p:cNvSpPr txBox="1">
            <a:spLocks/>
          </p:cNvSpPr>
          <p:nvPr/>
        </p:nvSpPr>
        <p:spPr>
          <a:xfrm>
            <a:off x="4236395" y="5746095"/>
            <a:ext cx="5375809" cy="1035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9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Př. Sledování návštěvnosti jednotlivých lokalit KRNAP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EE5D6352-0188-4BA0-9690-57825BE44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517" y="5419619"/>
            <a:ext cx="1229273" cy="1229273"/>
          </a:xfrm>
          <a:prstGeom prst="rect">
            <a:avLst/>
          </a:prstGeom>
          <a:effectLst/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89423015-879C-43BC-B9F8-3B2A344730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38" t="4438" r="3718" b="5441"/>
          <a:stretch/>
        </p:blipFill>
        <p:spPr>
          <a:xfrm>
            <a:off x="615533" y="3530600"/>
            <a:ext cx="3461035" cy="311829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940666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9C03A86-AD3C-4A8B-839F-3025D50F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302494" cy="640080"/>
          </a:xfrm>
        </p:spPr>
        <p:txBody>
          <a:bodyPr>
            <a:noAutofit/>
          </a:bodyPr>
          <a:lstStyle/>
          <a:p>
            <a:pPr algn="l"/>
            <a:r>
              <a:rPr lang="cs-CZ" sz="2500" dirty="0">
                <a:latin typeface="Gill Sans MT" panose="020B0502020104020203" pitchFamily="34" charset="-18"/>
              </a:rPr>
              <a:t>Možnosti sdílení dat</a:t>
            </a: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B00DE8F7-3471-4377-8720-9D95C02E9EFD}"/>
              </a:ext>
            </a:extLst>
          </p:cNvPr>
          <p:cNvSpPr txBox="1">
            <a:spLocks/>
          </p:cNvSpPr>
          <p:nvPr/>
        </p:nvSpPr>
        <p:spPr>
          <a:xfrm>
            <a:off x="521207" y="1327084"/>
            <a:ext cx="10856946" cy="553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6255F47C-2C82-4FC8-BD65-DBAD871C198E}"/>
              </a:ext>
            </a:extLst>
          </p:cNvPr>
          <p:cNvSpPr txBox="1">
            <a:spLocks/>
          </p:cNvSpPr>
          <p:nvPr/>
        </p:nvSpPr>
        <p:spPr>
          <a:xfrm>
            <a:off x="521208" y="1442300"/>
            <a:ext cx="11302493" cy="4967643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cs-CZ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Geolokační data mobilních operátorů jsou dostupná bezplatně pro subjekty veřejné správy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cs-CZ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jsou poskytována na základě licenční smlouvy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endParaRPr lang="cs-CZ" sz="19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endParaRPr lang="cs-CZ" sz="19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endParaRPr lang="cs-CZ" sz="19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endParaRPr lang="cs-CZ" sz="19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endParaRPr lang="cs-CZ" sz="19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Ing. Marka Jetmara, Ph.D. – marek.jetmar@mvcr.cz  	tel: 974 887 501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RNDr. Ing. Václava Jaroše – vaclav.jaros@mvcr.cz  	tel: 974 887 541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500"/>
              </a:spcAft>
            </a:pPr>
            <a:r>
              <a:rPr lang="cs-CZ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Mgr. Petr Svoboda – petr.svoboda@mvcr.cz 	tel: 974 887 510</a:t>
            </a:r>
            <a:r>
              <a:rPr lang="cs-CZ" sz="1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EE5D6352-0188-4BA0-9690-57825BE44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517" y="5419619"/>
            <a:ext cx="1229273" cy="122927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383215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3E90B9-CE78-4CCC-BB4C-F36D71023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698" y="540687"/>
            <a:ext cx="8267307" cy="738356"/>
          </a:xfrm>
        </p:spPr>
        <p:txBody>
          <a:bodyPr rtlCol="0" anchor="b">
            <a:normAutofit fontScale="90000"/>
          </a:bodyPr>
          <a:lstStyle/>
          <a:p>
            <a:pPr algn="l" rtl="0"/>
            <a:r>
              <a:rPr lang="cs-CZ" sz="2800" dirty="0">
                <a:latin typeface="Gill Sans MT" panose="020B0502020104020203" pitchFamily="34" charset="-18"/>
              </a:rPr>
              <a:t>Geolokační data </a:t>
            </a:r>
            <a:br>
              <a:rPr lang="cs-CZ" sz="2800" dirty="0">
                <a:latin typeface="Gill Sans MT" panose="020B0502020104020203" pitchFamily="34" charset="-18"/>
              </a:rPr>
            </a:br>
            <a:r>
              <a:rPr lang="cs-CZ" sz="2800" dirty="0">
                <a:latin typeface="Gill Sans MT" panose="020B0502020104020203" pitchFamily="34" charset="-18"/>
              </a:rPr>
              <a:t>a charakteristika databází</a:t>
            </a:r>
            <a:endParaRPr lang="cs" sz="2800" dirty="0">
              <a:latin typeface="Gill Sans MT" panose="020B0502020104020203" pitchFamily="34" charset="-18"/>
            </a:endParaRP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E555B37E-9C3F-4509-A5D7-6C8909BBB5AC}"/>
              </a:ext>
            </a:extLst>
          </p:cNvPr>
          <p:cNvSpPr txBox="1">
            <a:spLocks/>
          </p:cNvSpPr>
          <p:nvPr/>
        </p:nvSpPr>
        <p:spPr>
          <a:xfrm>
            <a:off x="523698" y="1641955"/>
            <a:ext cx="6867313" cy="5105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800"/>
              </a:spcBef>
              <a:spcAft>
                <a:spcPts val="1800"/>
              </a:spcAft>
              <a:buNone/>
            </a:pPr>
            <a:r>
              <a:rPr lang="cs-CZ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měření (2021–2023) – každé 28 dní</a:t>
            </a:r>
          </a:p>
          <a:p>
            <a:pPr marL="0" indent="0">
              <a:lnSpc>
                <a:spcPct val="100000"/>
              </a:lnSpc>
              <a:spcBef>
                <a:spcPts val="800"/>
              </a:spcBef>
              <a:spcAft>
                <a:spcPts val="1800"/>
              </a:spcAft>
              <a:buNone/>
            </a:pPr>
            <a:r>
              <a:rPr lang="cs-CZ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všech 3 operátorů</a:t>
            </a:r>
          </a:p>
          <a:p>
            <a:pPr marL="0" indent="0">
              <a:lnSpc>
                <a:spcPct val="100000"/>
              </a:lnSpc>
              <a:spcBef>
                <a:spcPts val="800"/>
              </a:spcBef>
              <a:spcAft>
                <a:spcPts val="1800"/>
              </a:spcAft>
              <a:buNone/>
            </a:pPr>
            <a:r>
              <a:rPr lang="cs-CZ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jsou anonymizovaná, agregovaná           </a:t>
            </a:r>
            <a:r>
              <a:rPr lang="cs-CZ" sz="2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(prostorově i časově)</a:t>
            </a:r>
            <a:endParaRPr lang="cs-CZ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800"/>
              </a:spcBef>
              <a:spcAft>
                <a:spcPts val="1800"/>
              </a:spcAft>
              <a:buNone/>
            </a:pPr>
            <a:r>
              <a:rPr lang="cs-CZ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Metodika zohledňuje:			        </a:t>
            </a:r>
            <a:r>
              <a:rPr lang="cs-CZ" sz="2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ne/vlastnictví více SIM karet, podíl „virtuálních operátorů", pouze SIM karty v mobilních telefonech</a:t>
            </a:r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1340DC6B-49D1-4A7C-A70A-FD9DD78ADC6E}"/>
              </a:ext>
            </a:extLst>
          </p:cNvPr>
          <p:cNvGrpSpPr/>
          <p:nvPr/>
        </p:nvGrpSpPr>
        <p:grpSpPr>
          <a:xfrm>
            <a:off x="7391009" y="381296"/>
            <a:ext cx="4231245" cy="2345063"/>
            <a:chOff x="8504808" y="846608"/>
            <a:chExt cx="3497376" cy="1774230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ED501724-9F49-482B-8524-2AA05D6D101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5" b="5312"/>
            <a:stretch/>
          </p:blipFill>
          <p:spPr bwMode="auto">
            <a:xfrm>
              <a:off x="8504808" y="846608"/>
              <a:ext cx="3497376" cy="17742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glow rad="63500">
                <a:schemeClr val="accent6">
                  <a:satMod val="175000"/>
                  <a:alpha val="40000"/>
                </a:schemeClr>
              </a:glow>
              <a:outerShdw dist="35921" dir="2700000" algn="ctr" rotWithShape="0">
                <a:srgbClr val="000000"/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6A0678F3-B8A6-4240-90CB-EAFF8439E6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14" b="2847"/>
            <a:stretch>
              <a:fillRect/>
            </a:stretch>
          </p:blipFill>
          <p:spPr bwMode="auto">
            <a:xfrm>
              <a:off x="8539734" y="1056593"/>
              <a:ext cx="2363697" cy="1564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3" name="Obrázek 2">
            <a:extLst>
              <a:ext uri="{FF2B5EF4-FFF2-40B4-BE49-F238E27FC236}">
                <a16:creationId xmlns:a16="http://schemas.microsoft.com/office/drawing/2014/main" id="{25B5D546-A3B6-447D-940E-B00F961380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063" t="1299" r="16679" b="1166"/>
          <a:stretch/>
        </p:blipFill>
        <p:spPr>
          <a:xfrm>
            <a:off x="7391010" y="3163295"/>
            <a:ext cx="4231245" cy="3433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63500">
              <a:schemeClr val="accent6">
                <a:satMod val="175000"/>
                <a:alpha val="40000"/>
              </a:schemeClr>
            </a:glow>
            <a:outerShdw dist="35921" dir="2700000" algn="ctr" rotWithShape="0">
              <a:srgbClr val="000000"/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0554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5581650"/>
            <a:ext cx="12192000" cy="127635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0"/>
            <a:endParaRPr lang="cs-CZ" sz="1800" dirty="0">
              <a:solidFill>
                <a:srgbClr val="000000"/>
              </a:solidFill>
              <a:latin typeface="Gill Sans MT" panose="020B0502020104020203" pitchFamily="34" charset="-18"/>
              <a:cs typeface="Arial" panose="020B0604020202020204" pitchFamily="34" charset="0"/>
              <a:sym typeface="Calibri Light"/>
            </a:endParaRP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6620E8A9-006F-46D3-8B15-E002061EAA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38" y="434431"/>
            <a:ext cx="845933" cy="592760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32AF1709-01EC-46AA-8C07-DA45F828C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961" y="434432"/>
            <a:ext cx="2167809" cy="5927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2710BE07-C78C-4CB9-8152-61F04BDE1C2D}"/>
              </a:ext>
            </a:extLst>
          </p:cNvPr>
          <p:cNvSpPr txBox="1"/>
          <p:nvPr/>
        </p:nvSpPr>
        <p:spPr>
          <a:xfrm>
            <a:off x="3848567" y="5821751"/>
            <a:ext cx="8634153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2000" b="0" i="0" u="none" strike="noStrike" cap="none" spc="0" normalizeH="0" dirty="0">
                <a:ln>
                  <a:noFill/>
                </a:ln>
                <a:effectLst/>
                <a:uFillTx/>
                <a:latin typeface="Gill Sans MT" panose="020B0502020104020203" pitchFamily="34" charset="-18"/>
                <a:cs typeface="Arial" panose="020B0604020202020204" pitchFamily="34" charset="0"/>
                <a:sym typeface="Calibri Light"/>
              </a:rPr>
              <a:t>Odbor strategického rozvoje a koordinace veřejné správy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2000" dirty="0">
                <a:latin typeface="Gill Sans MT" panose="020B0502020104020203" pitchFamily="34" charset="-18"/>
                <a:cs typeface="Arial" panose="020B0604020202020204" pitchFamily="34" charset="0"/>
                <a:sym typeface="Calibri Light"/>
              </a:rPr>
              <a:t>MINISTERSTVO VNITRA</a:t>
            </a:r>
            <a:endParaRPr kumimoji="0" lang="cs-CZ" sz="2000" b="0" i="0" u="none" strike="noStrike" cap="none" spc="0" normalizeH="0" dirty="0">
              <a:ln>
                <a:noFill/>
              </a:ln>
              <a:effectLst/>
              <a:uFillTx/>
              <a:latin typeface="Gill Sans MT" panose="020B0502020104020203" pitchFamily="34" charset="-18"/>
              <a:cs typeface="Arial" panose="020B0604020202020204" pitchFamily="34" charset="0"/>
              <a:sym typeface="Calibri Light"/>
            </a:endParaRP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35B44E42-1B9D-447B-9D9E-11C1A224D3CC}"/>
              </a:ext>
            </a:extLst>
          </p:cNvPr>
          <p:cNvSpPr/>
          <p:nvPr/>
        </p:nvSpPr>
        <p:spPr>
          <a:xfrm>
            <a:off x="315659" y="5883305"/>
            <a:ext cx="23590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cs-CZ" sz="1600" dirty="0">
                <a:latin typeface="Gill Sans MT" panose="020B0502020104020203" pitchFamily="34" charset="-18"/>
                <a:cs typeface="Arial" panose="020B0604020202020204" pitchFamily="34" charset="0"/>
                <a:sym typeface="Calibri Light"/>
              </a:rPr>
              <a:t>petr.svoboda@mvcr.cz</a:t>
            </a:r>
          </a:p>
          <a:p>
            <a:r>
              <a:rPr lang="cs-CZ" altLang="cs-CZ" sz="1600" dirty="0">
                <a:latin typeface="Gill Sans MT" panose="020B0502020104020203" pitchFamily="34" charset="-18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www.atlasverejnespravy.cz</a:t>
            </a:r>
            <a:endParaRPr lang="cs-CZ" altLang="cs-CZ" sz="1200" dirty="0">
              <a:latin typeface="Gill Sans MT" panose="020B0502020104020203" pitchFamily="34" charset="-18"/>
            </a:endParaRP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589E4DD1-A65A-48F0-829C-5EA73299E20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alphaModFix amt="8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016" y="594076"/>
            <a:ext cx="7996738" cy="449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3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3E90B9-CE78-4CCC-BB4C-F36D71023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618" y="535237"/>
            <a:ext cx="8267307" cy="738356"/>
          </a:xfrm>
        </p:spPr>
        <p:txBody>
          <a:bodyPr rtlCol="0" anchor="b">
            <a:normAutofit/>
          </a:bodyPr>
          <a:lstStyle/>
          <a:p>
            <a:pPr algn="l" rtl="0"/>
            <a:r>
              <a:rPr lang="cs-CZ" sz="2800" dirty="0">
                <a:latin typeface="Gill Sans MT" panose="020B0502020104020203" pitchFamily="34" charset="-18"/>
              </a:rPr>
              <a:t>Tři databáze</a:t>
            </a:r>
            <a:endParaRPr lang="cs" sz="2800" dirty="0">
              <a:latin typeface="Gill Sans MT" panose="020B0502020104020203" pitchFamily="34" charset="-18"/>
            </a:endParaRP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E555B37E-9C3F-4509-A5D7-6C8909BBB5AC}"/>
              </a:ext>
            </a:extLst>
          </p:cNvPr>
          <p:cNvSpPr txBox="1">
            <a:spLocks/>
          </p:cNvSpPr>
          <p:nvPr/>
        </p:nvSpPr>
        <p:spPr>
          <a:xfrm>
            <a:off x="645618" y="1273593"/>
            <a:ext cx="10884531" cy="5105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5000"/>
              </a:lnSpc>
              <a:spcBef>
                <a:spcPts val="800"/>
              </a:spcBef>
              <a:spcAft>
                <a:spcPts val="200"/>
              </a:spcAft>
              <a:buNone/>
            </a:pPr>
            <a:endParaRPr lang="cs-CZ" sz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Bef>
                <a:spcPts val="800"/>
              </a:spcBef>
              <a:spcAft>
                <a:spcPts val="200"/>
              </a:spcAft>
              <a:buNone/>
            </a:pPr>
            <a:r>
              <a:rPr lang="cs-CZ" sz="2400" b="1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Obyvatelstvo obce a charakteristika jejich dopravního chování </a:t>
            </a:r>
            <a:endParaRPr lang="cs-CZ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>
              <a:lnSpc>
                <a:spcPct val="115000"/>
              </a:lnSpc>
              <a:spcBef>
                <a:spcPts val="800"/>
              </a:spcBef>
              <a:spcAft>
                <a:spcPts val="1200"/>
              </a:spcAft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Počet rezidentů a z toho: počet denně vyjíždějících (za prací a školou), počet vyjíždějících s nižší frekvencí (týdenní, měsíční, jednorázové návštěvy, druhé bydlení aj.)</a:t>
            </a:r>
          </a:p>
          <a:p>
            <a:pPr marL="0" lvl="0" indent="0">
              <a:lnSpc>
                <a:spcPct val="115000"/>
              </a:lnSpc>
              <a:spcBef>
                <a:spcPts val="800"/>
              </a:spcBef>
              <a:spcAft>
                <a:spcPts val="200"/>
              </a:spcAft>
              <a:buNone/>
            </a:pPr>
            <a:r>
              <a:rPr lang="cs-CZ" sz="2400" b="1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OD matice meziobecní dojížďky (počet dojíždějících mezi všemi obcemi ČR)</a:t>
            </a:r>
            <a:endParaRPr lang="cs-CZ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>
              <a:lnSpc>
                <a:spcPct val="115000"/>
              </a:lnSpc>
              <a:spcBef>
                <a:spcPts val="800"/>
              </a:spcBef>
              <a:spcAft>
                <a:spcPts val="1200"/>
              </a:spcAft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Počet osob dojíždějících mezi všemi obcemi ČR navzájem (denně, týdně, měsíčně a další kategorie včetně možnosti oddělit dojížďku jen v pracovní době všedních dnů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(Po-Pá; 6-18)</a:t>
            </a:r>
          </a:p>
          <a:p>
            <a:pPr marL="0" lvl="0" indent="0">
              <a:lnSpc>
                <a:spcPct val="115000"/>
              </a:lnSpc>
              <a:spcBef>
                <a:spcPts val="800"/>
              </a:spcBef>
              <a:spcAft>
                <a:spcPts val="200"/>
              </a:spcAft>
              <a:buNone/>
            </a:pPr>
            <a:r>
              <a:rPr lang="cs-CZ" sz="2400" b="1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Počet aktuálně přítomných osob na území obce (24 h, 7 dní v týdnu) a jejich charakteristika</a:t>
            </a:r>
            <a:endParaRPr lang="cs-CZ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>
              <a:lnSpc>
                <a:spcPct val="115000"/>
              </a:lnSpc>
              <a:spcBef>
                <a:spcPts val="800"/>
              </a:spcBef>
              <a:spcAft>
                <a:spcPts val="200"/>
              </a:spcAft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Počet osob v průměru přítomných každou hodinu dne všech dnů v týdnu v dané obci s rozdělením na rezidenty, denně dojíždějící, týdně dojíždějící atd. </a:t>
            </a:r>
          </a:p>
        </p:txBody>
      </p:sp>
    </p:spTree>
    <p:extLst>
      <p:ext uri="{BB962C8B-B14F-4D97-AF65-F5344CB8AC3E}">
        <p14:creationId xmlns:p14="http://schemas.microsoft.com/office/powerpoint/2010/main" val="444669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BA6AA8C2-D50C-4E46-8F64-59AE70850F8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9905FF43-D374-4890-95E7-91B507BF5519}"/>
              </a:ext>
            </a:extLst>
          </p:cNvPr>
          <p:cNvSpPr txBox="1">
            <a:spLocks/>
          </p:cNvSpPr>
          <p:nvPr/>
        </p:nvSpPr>
        <p:spPr>
          <a:xfrm>
            <a:off x="182022" y="5097873"/>
            <a:ext cx="4036941" cy="14646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000" dirty="0">
                <a:latin typeface="Gill Sans MT" panose="020B0502020104020203" pitchFamily="34" charset="-18"/>
              </a:rPr>
              <a:t>Model denní mobility Olomouckého kraje</a:t>
            </a:r>
            <a:endParaRPr lang="cs" sz="2000" dirty="0">
              <a:latin typeface="Gill Sans MT" panose="020B0502020104020203" pitchFamily="34" charset="-18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F8CBD4C-FEB2-40A4-B742-3F8DAB816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385" y="201446"/>
            <a:ext cx="4569160" cy="6455107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2B9671F2-4E3A-47EE-A371-58CBDB4DF2FC}"/>
              </a:ext>
            </a:extLst>
          </p:cNvPr>
          <p:cNvSpPr/>
          <p:nvPr/>
        </p:nvSpPr>
        <p:spPr>
          <a:xfrm>
            <a:off x="8140148" y="-268357"/>
            <a:ext cx="228600" cy="7265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0186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>
            <a:extLst>
              <a:ext uri="{FF2B5EF4-FFF2-40B4-BE49-F238E27FC236}">
                <a16:creationId xmlns:a16="http://schemas.microsoft.com/office/drawing/2014/main" id="{EEF7D619-0266-4967-97DC-D8676C510951}"/>
              </a:ext>
            </a:extLst>
          </p:cNvPr>
          <p:cNvSpPr txBox="1">
            <a:spLocks/>
          </p:cNvSpPr>
          <p:nvPr/>
        </p:nvSpPr>
        <p:spPr>
          <a:xfrm>
            <a:off x="185308" y="391147"/>
            <a:ext cx="5256704" cy="7383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800" dirty="0">
                <a:latin typeface="Gill Sans MT" panose="020B0502020104020203" pitchFamily="34" charset="-18"/>
              </a:rPr>
              <a:t>Aktuálně přítomné obyvatelstvo v obci (24/7)</a:t>
            </a:r>
            <a:endParaRPr lang="cs" sz="2800" dirty="0">
              <a:latin typeface="Gill Sans MT" panose="020B0502020104020203" pitchFamily="34" charset="-18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C0199978-29BD-43FE-B5AE-7CC73F46DF4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40000" contrast="40000"/>
          </a:blip>
          <a:stretch>
            <a:fillRect/>
          </a:stretch>
        </p:blipFill>
        <p:spPr>
          <a:xfrm>
            <a:off x="61280" y="2041219"/>
            <a:ext cx="12069201" cy="3359607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7D6AF5B2-6804-4160-A4BB-DC4C1D52E9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70" b="764"/>
          <a:stretch/>
        </p:blipFill>
        <p:spPr>
          <a:xfrm>
            <a:off x="5364519" y="48837"/>
            <a:ext cx="6539459" cy="677274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4787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Nadpis 1">
            <a:extLst>
              <a:ext uri="{FF2B5EF4-FFF2-40B4-BE49-F238E27FC236}">
                <a16:creationId xmlns:a16="http://schemas.microsoft.com/office/drawing/2014/main" id="{28E0C454-1361-4917-AC0E-3BAD87A27535}"/>
              </a:ext>
            </a:extLst>
          </p:cNvPr>
          <p:cNvSpPr txBox="1">
            <a:spLocks/>
          </p:cNvSpPr>
          <p:nvPr/>
        </p:nvSpPr>
        <p:spPr>
          <a:xfrm>
            <a:off x="185308" y="391147"/>
            <a:ext cx="5256704" cy="7383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800" dirty="0">
                <a:latin typeface="Gill Sans MT" panose="020B0502020104020203" pitchFamily="34" charset="-18"/>
              </a:rPr>
              <a:t>Aktuálně přítomné obyvatelstvo v obci (24/7)</a:t>
            </a:r>
            <a:endParaRPr lang="cs" sz="2800" dirty="0">
              <a:latin typeface="Gill Sans MT" panose="020B0502020104020203" pitchFamily="34" charset="-18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5155ACDF-A32B-4718-A28E-FEBA69A7FF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1" t="612" b="-412"/>
          <a:stretch/>
        </p:blipFill>
        <p:spPr>
          <a:xfrm>
            <a:off x="5442012" y="100668"/>
            <a:ext cx="6425966" cy="6757332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6901D2D7-55F2-45EF-B123-9071A321DB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5" t="-1" r="381" b="1642"/>
          <a:stretch/>
        </p:blipFill>
        <p:spPr>
          <a:xfrm>
            <a:off x="5557705" y="2332808"/>
            <a:ext cx="6274965" cy="219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04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Nadpis 1">
            <a:extLst>
              <a:ext uri="{FF2B5EF4-FFF2-40B4-BE49-F238E27FC236}">
                <a16:creationId xmlns:a16="http://schemas.microsoft.com/office/drawing/2014/main" id="{28E0C454-1361-4917-AC0E-3BAD87A27535}"/>
              </a:ext>
            </a:extLst>
          </p:cNvPr>
          <p:cNvSpPr txBox="1">
            <a:spLocks/>
          </p:cNvSpPr>
          <p:nvPr/>
        </p:nvSpPr>
        <p:spPr>
          <a:xfrm>
            <a:off x="185308" y="391147"/>
            <a:ext cx="5256704" cy="7383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800" dirty="0">
                <a:latin typeface="Gill Sans MT" panose="020B0502020104020203" pitchFamily="34" charset="-18"/>
              </a:rPr>
              <a:t>Aktuálně přítomné obyvatelstvo v obci (24/7)</a:t>
            </a:r>
            <a:endParaRPr lang="cs" sz="2800" dirty="0">
              <a:latin typeface="Gill Sans MT" panose="020B0502020104020203" pitchFamily="34" charset="-18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AFFE425-F059-47AB-85DC-2B57063500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" t="-1" b="2139"/>
          <a:stretch/>
        </p:blipFill>
        <p:spPr>
          <a:xfrm>
            <a:off x="492952" y="1481503"/>
            <a:ext cx="9419306" cy="3098885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05331993-9A5D-4C37-A88B-1053209B67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34"/>
          <a:stretch/>
        </p:blipFill>
        <p:spPr>
          <a:xfrm>
            <a:off x="2465458" y="3233064"/>
            <a:ext cx="9233590" cy="3233789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4097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49029FDD-9706-426C-9B87-783B1FB4F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66" y="0"/>
            <a:ext cx="109552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358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0395C351-B1DE-4862-B08A-C853A7D82E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77" y="0"/>
            <a:ext cx="10952246" cy="685800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0EF006A7-60C7-4D50-8203-0680E53843E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170" r="1170"/>
          <a:stretch/>
        </p:blipFill>
        <p:spPr>
          <a:xfrm>
            <a:off x="3644546" y="96474"/>
            <a:ext cx="4845113" cy="668182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89139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9525AD8C77294FB7B30A1459FB3176" ma:contentTypeVersion="5" ma:contentTypeDescription="Create a new document." ma:contentTypeScope="" ma:versionID="ac553da47d59b42288cc6f26402a19f6">
  <xsd:schema xmlns:xsd="http://www.w3.org/2001/XMLSchema" xmlns:xs="http://www.w3.org/2001/XMLSchema" xmlns:p="http://schemas.microsoft.com/office/2006/metadata/properties" xmlns:ns3="c62201e1-b981-461c-ba2b-e1766b641481" xmlns:ns4="e78a476e-b0de-4cab-85de-ad488847760f" targetNamespace="http://schemas.microsoft.com/office/2006/metadata/properties" ma:root="true" ma:fieldsID="92a2147ded72d03f0decb7a92404088f" ns3:_="" ns4:_="">
    <xsd:import namespace="c62201e1-b981-461c-ba2b-e1766b641481"/>
    <xsd:import namespace="e78a476e-b0de-4cab-85de-ad488847760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201e1-b981-461c-ba2b-e1766b64148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8a476e-b0de-4cab-85de-ad48884776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E59D3F-90B4-4EE4-BED1-BA24DE4E43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2201e1-b981-461c-ba2b-e1766b641481"/>
    <ds:schemaRef ds:uri="e78a476e-b0de-4cab-85de-ad48884776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CCBBD45-8B40-43D7-9EDE-9F29D8BA8013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c62201e1-b981-461c-ba2b-e1766b641481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e78a476e-b0de-4cab-85de-ad488847760f"/>
  </ds:schemaRefs>
</ds:datastoreItem>
</file>

<file path=customXml/itemProps3.xml><?xml version="1.0" encoding="utf-8"?>
<ds:datastoreItem xmlns:ds="http://schemas.openxmlformats.org/officeDocument/2006/customXml" ds:itemID="{5E37D0EA-FE7E-4E9C-9357-7A88A33B42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2701</TotalTime>
  <Words>1268</Words>
  <Application>Microsoft Office PowerPoint</Application>
  <PresentationFormat>Širokoúhlá obrazovka</PresentationFormat>
  <Paragraphs>138</Paragraphs>
  <Slides>20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6" baseType="lpstr">
      <vt:lpstr>Arial</vt:lpstr>
      <vt:lpstr>Bookman Old Style</vt:lpstr>
      <vt:lpstr>Calibri</vt:lpstr>
      <vt:lpstr>Gill Sans MT</vt:lpstr>
      <vt:lpstr>Rockwell</vt:lpstr>
      <vt:lpstr>Damask</vt:lpstr>
      <vt:lpstr>Geolokační data mobilních operátorů  a jejich využití ve veřejné správě</vt:lpstr>
      <vt:lpstr>Geolokační data  a charakteristika databází</vt:lpstr>
      <vt:lpstr>Tři databáze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Možnosti využití dat v praxi</vt:lpstr>
      <vt:lpstr>Možnosti využití dat v praxi</vt:lpstr>
      <vt:lpstr>Možnosti využití dat v praxi</vt:lpstr>
      <vt:lpstr>Možnosti využití dat v praxi</vt:lpstr>
      <vt:lpstr>Možnosti využití dat v praxi</vt:lpstr>
      <vt:lpstr>Možnosti využití dat v praxi</vt:lpstr>
      <vt:lpstr>Možnosti využití dat v praxi</vt:lpstr>
      <vt:lpstr>Možnosti využití dat v praxi</vt:lpstr>
      <vt:lpstr>Možnosti sdílení dat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Výkoný výbor projektu</dc:title>
  <dc:creator>Jaroš Václav, RNDr. Ing.</dc:creator>
  <cp:lastModifiedBy>Svoboda Petr, Mgr.</cp:lastModifiedBy>
  <cp:revision>160</cp:revision>
  <cp:lastPrinted>2023-07-11T06:51:48Z</cp:lastPrinted>
  <dcterms:created xsi:type="dcterms:W3CDTF">2023-07-10T10:50:20Z</dcterms:created>
  <dcterms:modified xsi:type="dcterms:W3CDTF">2024-01-10T09:16:59Z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0x010100DE9525AD8C77294FB7B30A1459FB3176</vt:lpwstr>
  </property>
</Properties>
</file>