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sldIdLst>
    <p:sldId id="291" r:id="rId5"/>
    <p:sldId id="299" r:id="rId6"/>
    <p:sldId id="298" r:id="rId7"/>
    <p:sldId id="300" r:id="rId8"/>
    <p:sldId id="304" r:id="rId9"/>
    <p:sldId id="302" r:id="rId10"/>
    <p:sldId id="301" r:id="rId11"/>
    <p:sldId id="305" r:id="rId12"/>
    <p:sldId id="306" r:id="rId13"/>
    <p:sldId id="303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6BB7EB"/>
    <a:srgbClr val="578A4C"/>
    <a:srgbClr val="A5C659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5"/>
            <a:ext cx="6751435" cy="1195002"/>
          </a:xfrm>
        </p:spPr>
        <p:txBody>
          <a:bodyPr anchor="b">
            <a:normAutofit/>
          </a:bodyPr>
          <a:lstStyle/>
          <a:p>
            <a:r>
              <a:rPr lang="pt-BR" b="1" dirty="0"/>
              <a:t>Implementace dlouhodobého záměru v Olomouckém kraji</a:t>
            </a:r>
            <a:r>
              <a:rPr lang="cs-CZ" b="1" dirty="0"/>
              <a:t> </a:t>
            </a: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779808"/>
            <a:ext cx="6751435" cy="773393"/>
          </a:xfrm>
        </p:spPr>
        <p:txBody>
          <a:bodyPr>
            <a:normAutofit/>
          </a:bodyPr>
          <a:lstStyle/>
          <a:p>
            <a:r>
              <a:rPr lang="cs-CZ" sz="1600" b="1" dirty="0" smtClean="0"/>
              <a:t>Konference IDZOK</a:t>
            </a:r>
          </a:p>
          <a:p>
            <a:r>
              <a:rPr lang="cs-CZ" sz="1600" b="1" dirty="0" smtClean="0"/>
              <a:t>26. června </a:t>
            </a:r>
            <a:r>
              <a:rPr lang="cs-CZ" sz="1600" b="1" dirty="0"/>
              <a:t>2024, Olomouc</a:t>
            </a:r>
            <a:endParaRPr lang="cs-CZ" sz="1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FE58578-F481-4F99-BD56-5CD02972E8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213" r="25697" b="15059"/>
          <a:stretch/>
        </p:blipFill>
        <p:spPr>
          <a:xfrm>
            <a:off x="8264110" y="1687575"/>
            <a:ext cx="3575786" cy="1533451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4BC02C6B-198E-42E9-AD8C-DEB125F57B7C}"/>
              </a:ext>
            </a:extLst>
          </p:cNvPr>
          <p:cNvSpPr/>
          <p:nvPr/>
        </p:nvSpPr>
        <p:spPr>
          <a:xfrm>
            <a:off x="4661647" y="4893983"/>
            <a:ext cx="64761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4000" b="1" u="sng" dirty="0">
                <a:solidFill>
                  <a:srgbClr val="00B0F0"/>
                </a:solidFill>
              </a:rPr>
              <a:t>KA13 Digitální vzdělávání</a:t>
            </a:r>
            <a:endParaRPr lang="cs-CZ" sz="4000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232216"/>
            <a:ext cx="10515601" cy="37382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000" dirty="0"/>
              <a:t>Děkuji za pozornost!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Ing. Libor Kavka, Ph.D.</a:t>
            </a:r>
          </a:p>
          <a:p>
            <a:pPr marL="0" indent="0" algn="ctr">
              <a:buNone/>
            </a:pPr>
            <a:r>
              <a:rPr lang="cs-CZ" dirty="0"/>
              <a:t>Vysoká škola logistiky</a:t>
            </a:r>
          </a:p>
          <a:p>
            <a:pPr marL="0" indent="0" algn="ctr">
              <a:buNone/>
            </a:pPr>
            <a:r>
              <a:rPr lang="cs-CZ" dirty="0"/>
              <a:t>libor.kavka@vslg.cz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8550" y="1306800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rgbClr val="00B0F0"/>
                </a:solidFill>
              </a:rPr>
              <a:t>Partner: Vysoká škola logistiky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8550" y="2268000"/>
            <a:ext cx="11353800" cy="3862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4700" b="1" dirty="0"/>
              <a:t>KA13 Digitální vzdělávání</a:t>
            </a:r>
            <a:r>
              <a:rPr lang="cs-CZ" sz="4700" dirty="0"/>
              <a:t> 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cs-CZ" sz="3700" i="1" dirty="0" err="1"/>
              <a:t>Podaktivita</a:t>
            </a:r>
            <a:r>
              <a:rPr lang="cs-CZ" sz="3700" i="1" dirty="0"/>
              <a:t> 2.12 Implementace dalších aktivit naplánovaných v DZ kraje</a:t>
            </a:r>
            <a:endParaRPr lang="cs-CZ" sz="3700" dirty="0"/>
          </a:p>
          <a:p>
            <a:pPr marL="0" indent="0">
              <a:spcAft>
                <a:spcPts val="1000"/>
              </a:spcAft>
              <a:buNone/>
            </a:pPr>
            <a:r>
              <a:rPr lang="cs-CZ" sz="3700" dirty="0"/>
              <a:t>Vznik </a:t>
            </a:r>
            <a:r>
              <a:rPr lang="cs-CZ" sz="3700" dirty="0">
                <a:solidFill>
                  <a:srgbClr val="00B0F0"/>
                </a:solidFill>
              </a:rPr>
              <a:t>Krajského centra digitální gramotnosti a umělé inteligence na VŠLG </a:t>
            </a:r>
            <a:r>
              <a:rPr lang="cs-CZ" sz="3700" dirty="0"/>
              <a:t>(KCDG), obecný cíl: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700" dirty="0"/>
              <a:t>Podpora digitální gramotnosti (DG) na SŠ,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700" dirty="0"/>
              <a:t>propojení DG do odborných i všeobecně vzdělávacích předmětů pro vhodné začleňování IT do výuky, propojení DG s gramotností matematickou, čtenářskou gramotností,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700" dirty="0" smtClean="0"/>
              <a:t>vazba </a:t>
            </a:r>
            <a:r>
              <a:rPr lang="cs-CZ" sz="3700" dirty="0"/>
              <a:t>DG </a:t>
            </a:r>
            <a:r>
              <a:rPr lang="cs-CZ" sz="3700" dirty="0" smtClean="0"/>
              <a:t>na </a:t>
            </a:r>
            <a:r>
              <a:rPr lang="cs-CZ" sz="3700" dirty="0"/>
              <a:t>umělou inteligencí, kybernetickou </a:t>
            </a:r>
            <a:r>
              <a:rPr lang="cs-CZ" sz="3700" dirty="0" smtClean="0"/>
              <a:t>bezpečnost </a:t>
            </a:r>
            <a:r>
              <a:rPr lang="cs-CZ" sz="3700" dirty="0"/>
              <a:t>s možnými podporami odborností a aktuálních témat.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Cíle KCDG: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Zvyšování digitálních kompetencí ve výuce.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Zvyšování úrovně kybernetické bezpečnosti ve školách.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Podpora 3D tisku ve vzdělávacím procesu.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Zvýšení využívání digitálních technologií ve vzdělávání.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Popularizace nových digitálních technologií.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Využití umělé inteligence ve školství.</a:t>
            </a:r>
          </a:p>
          <a:p>
            <a:pPr marL="0" indent="0">
              <a:buNone/>
            </a:pP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Opatření a aktivity k dosažení cílů KCDG</a:t>
            </a:r>
            <a:r>
              <a:rPr lang="cs-CZ" dirty="0"/>
              <a:t>: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268000"/>
            <a:ext cx="10887635" cy="3862800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500"/>
              </a:spcAft>
              <a:buFont typeface="+mj-lt"/>
              <a:buAutoNum type="arabicPeriod"/>
            </a:pPr>
            <a:r>
              <a:rPr lang="cs-CZ" sz="3000" b="1" dirty="0"/>
              <a:t>Podpora kabinetu KMK DG </a:t>
            </a:r>
          </a:p>
          <a:p>
            <a:pPr marL="1177200" lvl="2" indent="-288000">
              <a:buAutoNum type="alphaLcParenR"/>
            </a:pPr>
            <a:r>
              <a:rPr lang="cs-CZ" sz="2200" dirty="0"/>
              <a:t>kulaté stoly, fóra - členové KMK, </a:t>
            </a:r>
          </a:p>
          <a:p>
            <a:pPr marL="1177200" lvl="2" indent="-288000">
              <a:buAutoNum type="alphaLcParenR"/>
            </a:pPr>
            <a:r>
              <a:rPr lang="cs-CZ" sz="2200" dirty="0"/>
              <a:t>workshopy, vč. projektový den, metodický den, novinky aj., </a:t>
            </a:r>
            <a:br>
              <a:rPr lang="cs-CZ" sz="2200" dirty="0"/>
            </a:br>
            <a:r>
              <a:rPr lang="cs-CZ" sz="2200" dirty="0"/>
              <a:t>prezenční nebo on-line, 1x za 2 měsíce, 3-4 hod., </a:t>
            </a:r>
            <a:r>
              <a:rPr lang="cs-CZ" sz="2200" dirty="0">
                <a:solidFill>
                  <a:srgbClr val="00B0F0"/>
                </a:solidFill>
              </a:rPr>
              <a:t>může být i ZŠ</a:t>
            </a:r>
          </a:p>
          <a:p>
            <a:pPr marL="514350" indent="-514350">
              <a:spcBef>
                <a:spcPts val="2000"/>
              </a:spcBef>
              <a:buFont typeface="+mj-lt"/>
              <a:buAutoNum type="arabicPeriod"/>
            </a:pPr>
            <a:r>
              <a:rPr lang="cs-CZ" sz="3000" b="1" dirty="0"/>
              <a:t>Realizace vzdělávacích aktivit pro zvyšování DG </a:t>
            </a:r>
          </a:p>
          <a:p>
            <a:pPr lvl="2"/>
            <a:r>
              <a:rPr lang="cs-CZ" sz="2200" dirty="0"/>
              <a:t>semináře DG, prezenční nebo on-line, 1x za 2 měsíce, 3-4 hod, </a:t>
            </a:r>
            <a:r>
              <a:rPr lang="cs-CZ" sz="2200" dirty="0">
                <a:solidFill>
                  <a:srgbClr val="00B0F0"/>
                </a:solidFill>
              </a:rPr>
              <a:t>může být i </a:t>
            </a:r>
            <a:r>
              <a:rPr lang="cs-CZ" sz="2200" dirty="0" smtClean="0">
                <a:solidFill>
                  <a:srgbClr val="00B0F0"/>
                </a:solidFill>
              </a:rPr>
              <a:t>ZŠ</a:t>
            </a:r>
            <a:endParaRPr lang="cs-CZ" sz="2200" dirty="0">
              <a:solidFill>
                <a:srgbClr val="00B0F0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Opatření a aktivity k dosažení cílů KCDG</a:t>
            </a:r>
            <a:r>
              <a:rPr lang="cs-CZ" dirty="0"/>
              <a:t>: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268000"/>
            <a:ext cx="10887635" cy="3862800"/>
          </a:xfrm>
        </p:spPr>
        <p:txBody>
          <a:bodyPr>
            <a:normAutofit lnSpcReduction="10000"/>
          </a:bodyPr>
          <a:lstStyle/>
          <a:p>
            <a:pPr marL="514350" indent="-514350">
              <a:spcBef>
                <a:spcPts val="2000"/>
              </a:spcBef>
              <a:buFont typeface="+mj-lt"/>
              <a:buAutoNum type="arabicPeriod" startAt="3"/>
            </a:pPr>
            <a:r>
              <a:rPr lang="cs-CZ" sz="3000" b="1" dirty="0" smtClean="0"/>
              <a:t>Síťování KMK</a:t>
            </a:r>
            <a:r>
              <a:rPr lang="cs-CZ" sz="3000" b="1" dirty="0" smtClean="0"/>
              <a:t> </a:t>
            </a:r>
            <a:endParaRPr lang="cs-CZ" sz="3000" b="1" dirty="0"/>
          </a:p>
          <a:p>
            <a:pPr lvl="2"/>
            <a:r>
              <a:rPr lang="cs-CZ" sz="2200" dirty="0"/>
              <a:t>vznik platformy gramotností k přesahu digitální gramotnosti do dalších předmětů </a:t>
            </a:r>
          </a:p>
          <a:p>
            <a:pPr marL="514350" indent="-514350">
              <a:spcBef>
                <a:spcPts val="2000"/>
              </a:spcBef>
              <a:buFont typeface="+mj-lt"/>
              <a:buAutoNum type="arabicPeriod" startAt="3"/>
            </a:pPr>
            <a:r>
              <a:rPr lang="cs-CZ" sz="3000" b="1" dirty="0" smtClean="0"/>
              <a:t>Spolupráce s ostatními centry </a:t>
            </a:r>
            <a:endParaRPr lang="cs-CZ" sz="3000" b="1" dirty="0"/>
          </a:p>
          <a:p>
            <a:pPr lvl="2"/>
            <a:r>
              <a:rPr lang="cs-CZ" sz="2200" dirty="0" smtClean="0"/>
              <a:t>na průřezových aktivitách </a:t>
            </a:r>
            <a:r>
              <a:rPr lang="cs-CZ" sz="2200" dirty="0"/>
              <a:t>- Krajského centra kreativního vzdělávání (KCKV</a:t>
            </a:r>
            <a:r>
              <a:rPr lang="cs-CZ" sz="2200" dirty="0" smtClean="0"/>
              <a:t>)</a:t>
            </a:r>
          </a:p>
          <a:p>
            <a:pPr lvl="2"/>
            <a:r>
              <a:rPr lang="cs-CZ" sz="2200" dirty="0"/>
              <a:t>n</a:t>
            </a:r>
            <a:r>
              <a:rPr lang="cs-CZ" sz="2200" dirty="0" smtClean="0"/>
              <a:t>a doplňkových aktivitách </a:t>
            </a:r>
            <a:r>
              <a:rPr lang="cs-CZ" sz="2200" dirty="0"/>
              <a:t>-  Regionálního centra aplikovaných pohybových aktivit (RC APA) </a:t>
            </a:r>
            <a:r>
              <a:rPr lang="cs-CZ" sz="2200" dirty="0" smtClean="0"/>
              <a:t> - akce </a:t>
            </a:r>
            <a:r>
              <a:rPr lang="cs-CZ" sz="2200" dirty="0" err="1" smtClean="0"/>
              <a:t>CHopOK</a:t>
            </a:r>
            <a:endParaRPr lang="cs-CZ" sz="2200" dirty="0" smtClean="0"/>
          </a:p>
          <a:p>
            <a:pPr marL="514350" indent="-514350">
              <a:spcBef>
                <a:spcPts val="2000"/>
              </a:spcBef>
              <a:buFont typeface="+mj-lt"/>
              <a:buAutoNum type="arabicPeriod" startAt="3"/>
            </a:pPr>
            <a:r>
              <a:rPr lang="cs-CZ" sz="3000" b="1" dirty="0" smtClean="0"/>
              <a:t>Vnitřní </a:t>
            </a:r>
            <a:r>
              <a:rPr lang="cs-CZ" sz="3000" b="1" dirty="0"/>
              <a:t>podpora KCDG </a:t>
            </a:r>
          </a:p>
          <a:p>
            <a:pPr lvl="2"/>
            <a:r>
              <a:rPr lang="cs-CZ" sz="2200" dirty="0"/>
              <a:t>organizace a fungování KCDG, fóra, </a:t>
            </a:r>
            <a:r>
              <a:rPr lang="cs-CZ" sz="2200" dirty="0" err="1"/>
              <a:t>newsletter</a:t>
            </a:r>
            <a:r>
              <a:rPr lang="cs-CZ" sz="2200" dirty="0"/>
              <a:t>, popularizace digitálního vzdělávání.</a:t>
            </a:r>
            <a:r>
              <a:rPr lang="cs-CZ" dirty="0"/>
              <a:t> </a:t>
            </a:r>
            <a:endParaRPr lang="cs-CZ" dirty="0" smtClean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9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30944"/>
            <a:ext cx="10515600" cy="1425388"/>
          </a:xfrm>
        </p:spPr>
        <p:txBody>
          <a:bodyPr>
            <a:normAutofit/>
          </a:bodyPr>
          <a:lstStyle/>
          <a:p>
            <a:r>
              <a:rPr lang="cs-CZ" b="1" dirty="0"/>
              <a:t>Formy realizace k dosažení cíle </a:t>
            </a:r>
            <a:r>
              <a:rPr lang="cs-CZ" sz="2800" b="1" dirty="0"/>
              <a:t>(prezenčně nebo on-line):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45976"/>
            <a:ext cx="10515600" cy="358482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Workshopy,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semináře,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setkávání pedagogů, fóra, kulatý stůl k šíření příkladů dobré praxe, novinek, výměny zkušeností,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projektové dny,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metodické dny,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metodická podpora, příručky, </a:t>
            </a:r>
            <a:r>
              <a:rPr lang="cs-CZ" dirty="0" err="1"/>
              <a:t>newslettery</a:t>
            </a:r>
            <a:r>
              <a:rPr lang="cs-CZ" dirty="0"/>
              <a:t> aj.</a:t>
            </a:r>
          </a:p>
          <a:p>
            <a:pPr marL="0" indent="0">
              <a:buNone/>
            </a:pPr>
            <a:r>
              <a:rPr lang="cs-CZ" dirty="0"/>
              <a:t>Školení sboroven kybernetické bezpečnosti - </a:t>
            </a:r>
            <a:r>
              <a:rPr lang="cs-CZ" dirty="0">
                <a:solidFill>
                  <a:srgbClr val="00B0F0"/>
                </a:solidFill>
              </a:rPr>
              <a:t>může být i ZŠ. 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1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210240"/>
            <a:ext cx="10515600" cy="1040541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Bude navázáno na aktivity IKAP II </a:t>
            </a:r>
            <a:br>
              <a:rPr lang="cs-CZ" b="1" dirty="0"/>
            </a:br>
            <a:r>
              <a:rPr lang="cs-CZ" b="1" dirty="0"/>
              <a:t>a implementace KAP III: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465298"/>
            <a:ext cx="10762129" cy="3738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000" dirty="0"/>
              <a:t>Rozvíjena témata, která byla nepokrytá nebo jen okrajová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/>
              <a:t>Podpora výuky s využitím </a:t>
            </a:r>
            <a:r>
              <a:rPr lang="cs-CZ" sz="1600" dirty="0" smtClean="0"/>
              <a:t>IT</a:t>
            </a:r>
            <a:r>
              <a:rPr lang="cs-CZ" sz="1600" dirty="0" smtClean="0"/>
              <a:t> </a:t>
            </a:r>
            <a:r>
              <a:rPr lang="cs-CZ" sz="1600" dirty="0"/>
              <a:t>v odborných i všeobecně vzdělávacích </a:t>
            </a:r>
            <a:r>
              <a:rPr lang="cs-CZ" sz="1600" dirty="0" smtClean="0"/>
              <a:t>předmětech,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 smtClean="0"/>
              <a:t>3D </a:t>
            </a:r>
            <a:r>
              <a:rPr lang="cs-CZ" sz="1600" dirty="0"/>
              <a:t>tisku </a:t>
            </a:r>
            <a:r>
              <a:rPr lang="cs-CZ" sz="1600" dirty="0" smtClean="0"/>
              <a:t>– využití </a:t>
            </a:r>
            <a:r>
              <a:rPr lang="cs-CZ" sz="1600" dirty="0"/>
              <a:t>ve </a:t>
            </a:r>
            <a:r>
              <a:rPr lang="cs-CZ" sz="1600" dirty="0" smtClean="0"/>
              <a:t>výuce</a:t>
            </a:r>
            <a:r>
              <a:rPr lang="cs-CZ" sz="1600" dirty="0" smtClean="0"/>
              <a:t> </a:t>
            </a:r>
            <a:r>
              <a:rPr lang="cs-CZ" sz="1600" dirty="0"/>
              <a:t>aj., </a:t>
            </a:r>
            <a:r>
              <a:rPr lang="cs-CZ" sz="1600" dirty="0"/>
              <a:t>(</a:t>
            </a:r>
            <a:r>
              <a:rPr lang="cs-CZ" sz="1600" dirty="0" smtClean="0"/>
              <a:t>experimentálně </a:t>
            </a:r>
            <a:r>
              <a:rPr lang="cs-CZ" sz="1600" dirty="0"/>
              <a:t>zajímavá témata a </a:t>
            </a:r>
            <a:r>
              <a:rPr lang="cs-CZ" sz="1600" dirty="0" smtClean="0"/>
              <a:t>oblasti),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/>
              <a:t>u</a:t>
            </a:r>
            <a:r>
              <a:rPr lang="cs-CZ" sz="1600" dirty="0" smtClean="0"/>
              <a:t>mělá inteligence jako nástroj kreativity (výtvarná výchova, grafika, design).</a:t>
            </a:r>
            <a:endParaRPr lang="cs-CZ" sz="1600" dirty="0"/>
          </a:p>
          <a:p>
            <a:pPr marL="0" indent="0">
              <a:spcBef>
                <a:spcPts val="2000"/>
              </a:spcBef>
              <a:buNone/>
            </a:pPr>
            <a:r>
              <a:rPr lang="cs-CZ" sz="3000" dirty="0"/>
              <a:t>Rozvíjena nosná témata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/>
              <a:t>Digitální gramotnost, </a:t>
            </a:r>
            <a:endParaRPr lang="cs-CZ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 smtClean="0"/>
              <a:t>umělá </a:t>
            </a:r>
            <a:r>
              <a:rPr lang="cs-CZ" sz="1600" dirty="0"/>
              <a:t>inteligence</a:t>
            </a:r>
            <a:r>
              <a:rPr lang="cs-CZ" sz="1600" dirty="0" smtClean="0"/>
              <a:t>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 smtClean="0"/>
              <a:t>kybernetická </a:t>
            </a:r>
            <a:r>
              <a:rPr lang="cs-CZ" sz="1600" dirty="0"/>
              <a:t>bezpečnost, včetně již realizovaných témat v jiných souvislostech aj</a:t>
            </a:r>
            <a:r>
              <a:rPr lang="cs-CZ" sz="1600" dirty="0" smtClean="0"/>
              <a:t>.</a:t>
            </a:r>
            <a:endParaRPr lang="cs-CZ" sz="16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9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210240"/>
            <a:ext cx="10515600" cy="1040541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Bude navázáno na aktivity IKAP II </a:t>
            </a:r>
            <a:br>
              <a:rPr lang="cs-CZ" b="1" dirty="0"/>
            </a:br>
            <a:r>
              <a:rPr lang="cs-CZ" b="1" dirty="0"/>
              <a:t>a implementace KAP III: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465298"/>
            <a:ext cx="10762129" cy="3738279"/>
          </a:xfrm>
        </p:spPr>
        <p:txBody>
          <a:bodyPr>
            <a:normAutofit/>
          </a:bodyPr>
          <a:lstStyle/>
          <a:p>
            <a:pPr marL="0" indent="0">
              <a:spcBef>
                <a:spcPts val="2000"/>
              </a:spcBef>
              <a:buNone/>
            </a:pPr>
            <a:r>
              <a:rPr lang="cs-CZ" sz="3300" dirty="0" smtClean="0"/>
              <a:t>Podpora </a:t>
            </a:r>
            <a:r>
              <a:rPr lang="cs-CZ" sz="3300" dirty="0"/>
              <a:t>fungování KMK DG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 smtClean="0"/>
              <a:t>Vznik platformy pro setkávání a výměny zkušeností v oblasti DG,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/>
              <a:t>p</a:t>
            </a:r>
            <a:r>
              <a:rPr lang="cs-CZ" sz="1600" dirty="0" smtClean="0"/>
              <a:t>odpora týmov</a:t>
            </a:r>
            <a:r>
              <a:rPr lang="cs-CZ" sz="1600" dirty="0" smtClean="0"/>
              <a:t>é spolupráce KMK DG</a:t>
            </a:r>
            <a:r>
              <a:rPr lang="cs-CZ" sz="1600" dirty="0" smtClean="0"/>
              <a:t> .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cs-CZ" sz="3300" dirty="0"/>
              <a:t>Podpora využití vybavení </a:t>
            </a:r>
            <a:endParaRPr lang="cs-CZ" sz="3300" dirty="0" smtClean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600" dirty="0" smtClean="0"/>
              <a:t>3D tiskárny,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600" dirty="0" smtClean="0"/>
              <a:t>3D scannery,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600" dirty="0" smtClean="0"/>
              <a:t>robotika,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600" dirty="0" smtClean="0"/>
              <a:t>interaktivní tabule,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600" dirty="0" smtClean="0"/>
              <a:t>popřípadě další.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210240"/>
            <a:ext cx="10515600" cy="1040541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Bude navázáno na aktivity IKAP II </a:t>
            </a:r>
            <a:br>
              <a:rPr lang="cs-CZ" b="1" dirty="0"/>
            </a:br>
            <a:r>
              <a:rPr lang="cs-CZ" b="1" dirty="0"/>
              <a:t>a implementace KAP III: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465298"/>
            <a:ext cx="10762129" cy="3738279"/>
          </a:xfrm>
        </p:spPr>
        <p:txBody>
          <a:bodyPr>
            <a:normAutofit/>
          </a:bodyPr>
          <a:lstStyle/>
          <a:p>
            <a:pPr marL="0" indent="0">
              <a:spcBef>
                <a:spcPts val="2000"/>
              </a:spcBef>
              <a:buNone/>
            </a:pPr>
            <a:r>
              <a:rPr lang="cs-CZ" sz="3300" dirty="0" smtClean="0"/>
              <a:t>Síťování </a:t>
            </a:r>
            <a:r>
              <a:rPr lang="cs-CZ" sz="3300" dirty="0" smtClean="0"/>
              <a:t>KMK</a:t>
            </a:r>
            <a:endParaRPr lang="cs-CZ" sz="33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/>
              <a:t>Vznik platformy gramotností pro setkávání a výměny zkušeností - digitální, čtenářská, matematická, další; 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cs-CZ" sz="3300" dirty="0" smtClean="0"/>
              <a:t>Spolupráce s ostatními centry </a:t>
            </a:r>
            <a:endParaRPr lang="cs-CZ" sz="33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600" dirty="0" smtClean="0"/>
              <a:t>Společné aktivity přinášející synergický efekt – odstranění duplicit a spojení výhod.</a:t>
            </a:r>
          </a:p>
          <a:p>
            <a:pPr marL="457200" lvl="1" indent="0">
              <a:buNone/>
            </a:pPr>
            <a:endParaRPr lang="cs-CZ" sz="1600" dirty="0" smtClean="0"/>
          </a:p>
          <a:p>
            <a:pPr marL="457200" lvl="1" indent="0">
              <a:buNone/>
            </a:pPr>
            <a:endParaRPr lang="cs-CZ" sz="1600" dirty="0"/>
          </a:p>
          <a:p>
            <a:pPr marL="457200" lvl="1" indent="0">
              <a:buNone/>
            </a:pPr>
            <a:endParaRPr lang="cs-CZ" sz="1600" dirty="0" smtClean="0"/>
          </a:p>
          <a:p>
            <a:pPr marL="457200" lvl="1" indent="0">
              <a:buNone/>
            </a:pPr>
            <a:r>
              <a:rPr lang="cs-CZ" sz="2000" dirty="0" smtClean="0"/>
              <a:t>Společná komunikace a zpětná vazba!</a:t>
            </a:r>
            <a:endParaRPr lang="cs-CZ" sz="20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A164B61-63B9-4D82-A067-E2A97A290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77" r="27924" b="24463"/>
          <a:stretch/>
        </p:blipFill>
        <p:spPr>
          <a:xfrm>
            <a:off x="8107086" y="23750"/>
            <a:ext cx="3246714" cy="11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3e45bed-9680-4db4-b1ca-bb081675ca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A91C35FBEC77439790D80FE99ED248" ma:contentTypeVersion="17" ma:contentTypeDescription="Vytvoří nový dokument" ma:contentTypeScope="" ma:versionID="915a3c51e23e0e6b8b419f5582ffdccd">
  <xsd:schema xmlns:xsd="http://www.w3.org/2001/XMLSchema" xmlns:xs="http://www.w3.org/2001/XMLSchema" xmlns:p="http://schemas.microsoft.com/office/2006/metadata/properties" xmlns:ns3="63e45bed-9680-4db4-b1ca-bb081675ca9a" xmlns:ns4="c226889b-425c-4596-b9d3-95f341f615e2" targetNamespace="http://schemas.microsoft.com/office/2006/metadata/properties" ma:root="true" ma:fieldsID="5919d970b6886c10a12e712a44125bd1" ns3:_="" ns4:_="">
    <xsd:import namespace="63e45bed-9680-4db4-b1ca-bb081675ca9a"/>
    <xsd:import namespace="c226889b-425c-4596-b9d3-95f341f615e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e45bed-9680-4db4-b1ca-bb081675c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26889b-425c-4596-b9d3-95f341f615e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273C47-0938-4666-8CD8-D6C6E22FD11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c226889b-425c-4596-b9d3-95f341f615e2"/>
    <ds:schemaRef ds:uri="63e45bed-9680-4db4-b1ca-bb081675ca9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C77045-7ADE-4AA0-B470-772F1A3A74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7C8C75-193E-4FE7-A2E7-60E4A6C999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e45bed-9680-4db4-b1ca-bb081675ca9a"/>
    <ds:schemaRef ds:uri="c226889b-425c-4596-b9d3-95f341f615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399</TotalTime>
  <Words>606</Words>
  <Application>Microsoft Office PowerPoint</Application>
  <PresentationFormat>Širokoúhlá obrazovka</PresentationFormat>
  <Paragraphs>91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Inter</vt:lpstr>
      <vt:lpstr>Wingdings</vt:lpstr>
      <vt:lpstr>Motiv Office</vt:lpstr>
      <vt:lpstr>Implementace dlouhodobého záměru v Olomouckém kraji </vt:lpstr>
      <vt:lpstr>Partner: Vysoká škola logistiky</vt:lpstr>
      <vt:lpstr>Cíle KCDG:</vt:lpstr>
      <vt:lpstr>Opatření a aktivity k dosažení cílů KCDG:</vt:lpstr>
      <vt:lpstr>Opatření a aktivity k dosažení cílů KCDG:</vt:lpstr>
      <vt:lpstr>Formy realizace k dosažení cíle (prezenčně nebo on-line):</vt:lpstr>
      <vt:lpstr>Bude navázáno na aktivity IKAP II  a implementace KAP III:</vt:lpstr>
      <vt:lpstr>Bude navázáno na aktivity IKAP II  a implementace KAP III:</vt:lpstr>
      <vt:lpstr>Bude navázáno na aktivity IKAP II  a implementace KAP III: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Libor Kavka</cp:lastModifiedBy>
  <cp:revision>34</cp:revision>
  <dcterms:created xsi:type="dcterms:W3CDTF">2022-03-10T07:10:19Z</dcterms:created>
  <dcterms:modified xsi:type="dcterms:W3CDTF">2024-06-25T09:14:08Z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0x01010035A91C35FBEC77439790D80FE99ED248</vt:lpwstr>
  </property>
</Properties>
</file>