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60250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3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80" y="-116"/>
      </p:cViewPr>
      <p:guideLst>
        <p:guide orient="horz" pos="2154"/>
        <p:guide pos="3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200" y="2898000"/>
            <a:ext cx="3341877" cy="103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1980001"/>
            <a:ext cx="10215134" cy="1612866"/>
          </a:xfrm>
        </p:spPr>
        <p:txBody>
          <a:bodyPr anchor="t">
            <a:normAutofit/>
          </a:bodyPr>
          <a:lstStyle>
            <a:lvl1pPr algn="l">
              <a:defRPr sz="3513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3592866"/>
            <a:ext cx="10215134" cy="1552712"/>
          </a:xfrm>
        </p:spPr>
        <p:txBody>
          <a:bodyPr/>
          <a:lstStyle>
            <a:lvl1pPr marL="0" indent="0" algn="l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870" y="4380949"/>
            <a:ext cx="10215134" cy="982528"/>
          </a:xfrm>
        </p:spPr>
        <p:txBody>
          <a:bodyPr anchor="t">
            <a:normAutofit/>
          </a:bodyPr>
          <a:lstStyle>
            <a:lvl1pPr algn="ctr">
              <a:defRPr sz="3513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870" y="5363480"/>
            <a:ext cx="10215134" cy="945883"/>
          </a:xfrm>
        </p:spPr>
        <p:txBody>
          <a:bodyPr/>
          <a:lstStyle>
            <a:lvl1pPr marL="0" indent="0" algn="ctr">
              <a:buNone/>
              <a:defRPr sz="3192">
                <a:solidFill>
                  <a:schemeClr val="accent2"/>
                </a:solidFill>
              </a:defRPr>
            </a:lvl1pPr>
            <a:lvl2pPr marL="608008" indent="0" algn="ctr">
              <a:buNone/>
              <a:defRPr sz="2659"/>
            </a:lvl2pPr>
            <a:lvl3pPr marL="1216015" indent="0" algn="ctr">
              <a:buNone/>
              <a:defRPr sz="2394"/>
            </a:lvl3pPr>
            <a:lvl4pPr marL="1824024" indent="0" algn="ctr">
              <a:buNone/>
              <a:defRPr sz="2128"/>
            </a:lvl4pPr>
            <a:lvl5pPr marL="2432032" indent="0" algn="ctr">
              <a:buNone/>
              <a:defRPr sz="2128"/>
            </a:lvl5pPr>
            <a:lvl6pPr marL="3040039" indent="0" algn="ctr">
              <a:buNone/>
              <a:defRPr sz="2128"/>
            </a:lvl6pPr>
            <a:lvl7pPr marL="3648047" indent="0" algn="ctr">
              <a:buNone/>
              <a:defRPr sz="2128"/>
            </a:lvl7pPr>
            <a:lvl8pPr marL="4256056" indent="0" algn="ctr">
              <a:buNone/>
              <a:defRPr sz="2128"/>
            </a:lvl8pPr>
            <a:lvl9pPr marL="4864063" indent="0" algn="ctr">
              <a:buNone/>
              <a:defRPr sz="212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9305" y="6450675"/>
            <a:ext cx="9242264" cy="216000"/>
          </a:xfrm>
        </p:spPr>
        <p:txBody>
          <a:bodyPr/>
          <a:lstStyle/>
          <a:p>
            <a:pPr algn="ctr"/>
            <a:r>
              <a:rPr lang="cs-CZ" dirty="0"/>
              <a:t>autor prezentace, datum prezentace, univerzitní oddělení, fakulta, adresa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47" y="1260000"/>
            <a:ext cx="2202979" cy="182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870" y="2462400"/>
            <a:ext cx="4895025" cy="3898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2979" y="2462400"/>
            <a:ext cx="4895025" cy="3898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2870" y="3151650"/>
            <a:ext cx="4893536" cy="32095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468" y="2368800"/>
            <a:ext cx="4893536" cy="693376"/>
          </a:xfrm>
        </p:spPr>
        <p:txBody>
          <a:bodyPr anchor="b"/>
          <a:lstStyle>
            <a:lvl1pPr marL="0" indent="0">
              <a:buNone/>
              <a:defRPr sz="3192" b="1"/>
            </a:lvl1pPr>
            <a:lvl2pPr marL="608008" indent="0">
              <a:buNone/>
              <a:defRPr sz="2659" b="1"/>
            </a:lvl2pPr>
            <a:lvl3pPr marL="1216015" indent="0">
              <a:buNone/>
              <a:defRPr sz="2394" b="1"/>
            </a:lvl3pPr>
            <a:lvl4pPr marL="1824024" indent="0">
              <a:buNone/>
              <a:defRPr sz="2128" b="1"/>
            </a:lvl4pPr>
            <a:lvl5pPr marL="2432032" indent="0">
              <a:buNone/>
              <a:defRPr sz="2128" b="1"/>
            </a:lvl5pPr>
            <a:lvl6pPr marL="3040039" indent="0">
              <a:buNone/>
              <a:defRPr sz="2128" b="1"/>
            </a:lvl6pPr>
            <a:lvl7pPr marL="3648047" indent="0">
              <a:buNone/>
              <a:defRPr sz="2128" b="1"/>
            </a:lvl7pPr>
            <a:lvl8pPr marL="4256056" indent="0">
              <a:buNone/>
              <a:defRPr sz="2128" b="1"/>
            </a:lvl8pPr>
            <a:lvl9pPr marL="4864063" indent="0">
              <a:buNone/>
              <a:defRPr sz="212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468" y="3151650"/>
            <a:ext cx="4893536" cy="320955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4059167" cy="748800"/>
          </a:xfrm>
        </p:spPr>
        <p:txBody>
          <a:bodyPr anchor="b">
            <a:normAutofit/>
          </a:bodyPr>
          <a:lstStyle>
            <a:lvl1pPr>
              <a:defRPr sz="3513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9690" y="1620000"/>
            <a:ext cx="6018314" cy="4733283"/>
          </a:xfrm>
        </p:spPr>
        <p:txBody>
          <a:bodyPr>
            <a:normAutofit/>
          </a:bodyPr>
          <a:lstStyle>
            <a:lvl1pPr>
              <a:defRPr sz="3243"/>
            </a:lvl1pPr>
            <a:lvl2pPr>
              <a:defRPr sz="2702"/>
            </a:lvl2pPr>
            <a:lvl3pPr>
              <a:defRPr sz="2432"/>
            </a:lvl3pPr>
            <a:lvl4pPr>
              <a:defRPr sz="2162"/>
            </a:lvl4pPr>
            <a:lvl5pPr>
              <a:defRPr sz="2162"/>
            </a:lvl5pPr>
            <a:lvl6pPr>
              <a:defRPr sz="2659"/>
            </a:lvl6pPr>
            <a:lvl7pPr>
              <a:defRPr sz="2659"/>
            </a:lvl7pPr>
            <a:lvl8pPr>
              <a:defRPr sz="2659"/>
            </a:lvl8pPr>
            <a:lvl9pPr>
              <a:defRPr sz="2659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2870" y="2458274"/>
            <a:ext cx="4059167" cy="3902926"/>
          </a:xfrm>
        </p:spPr>
        <p:txBody>
          <a:bodyPr/>
          <a:lstStyle>
            <a:lvl1pPr marL="0" indent="0">
              <a:buNone/>
              <a:defRPr sz="2128"/>
            </a:lvl1pPr>
            <a:lvl2pPr marL="608008" indent="0">
              <a:buNone/>
              <a:defRPr sz="1862"/>
            </a:lvl2pPr>
            <a:lvl3pPr marL="1216015" indent="0">
              <a:buNone/>
              <a:defRPr sz="1596"/>
            </a:lvl3pPr>
            <a:lvl4pPr marL="1824024" indent="0">
              <a:buNone/>
              <a:defRPr sz="1330"/>
            </a:lvl4pPr>
            <a:lvl5pPr marL="2432032" indent="0">
              <a:buNone/>
              <a:defRPr sz="1330"/>
            </a:lvl5pPr>
            <a:lvl6pPr marL="3040039" indent="0">
              <a:buNone/>
              <a:defRPr sz="1330"/>
            </a:lvl6pPr>
            <a:lvl7pPr marL="3648047" indent="0">
              <a:buNone/>
              <a:defRPr sz="1330"/>
            </a:lvl7pPr>
            <a:lvl8pPr marL="4256056" indent="0">
              <a:buNone/>
              <a:defRPr sz="1330"/>
            </a:lvl8pPr>
            <a:lvl9pPr marL="4864063" indent="0">
              <a:buNone/>
              <a:defRPr sz="13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autor prezentace, datum prezentace, univerzitní oddělení, fakulta, adresa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2870" y="1620000"/>
            <a:ext cx="10215134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870" y="2460570"/>
            <a:ext cx="10215134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2870" y="6450675"/>
            <a:ext cx="9619119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0473" y="6450675"/>
            <a:ext cx="427532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35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2" y="540003"/>
            <a:ext cx="2560443" cy="7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1216015" rtl="0" eaLnBrk="1" latinLnBrk="0" hangingPunct="1">
        <a:lnSpc>
          <a:spcPct val="100000"/>
        </a:lnSpc>
        <a:spcBef>
          <a:spcPct val="0"/>
        </a:spcBef>
        <a:buNone/>
        <a:defRPr sz="3513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60365" indent="-360365" algn="l" defTabSz="1216015" rtl="0" eaLnBrk="1" latinLnBrk="0" hangingPunct="1">
        <a:lnSpc>
          <a:spcPct val="100000"/>
        </a:lnSpc>
        <a:spcBef>
          <a:spcPts val="1330"/>
        </a:spcBef>
        <a:buFont typeface="Arial" panose="020B0604020202020204" pitchFamily="34" charset="0"/>
        <a:buChar char="−"/>
        <a:defRPr sz="2702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9310" indent="-36894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43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9675" indent="-360365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216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7896" indent="-35822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18985" indent="-371091" algn="l" defTabSz="1216015" rtl="0" eaLnBrk="1" latinLnBrk="0" hangingPunct="1">
        <a:lnSpc>
          <a:spcPct val="100000"/>
        </a:lnSpc>
        <a:spcBef>
          <a:spcPts val="665"/>
        </a:spcBef>
        <a:buFont typeface="Arial" panose="020B0604020202020204" pitchFamily="34" charset="0"/>
        <a:buChar char="−"/>
        <a:defRPr sz="1892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44043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952052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560059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5168067" indent="-304004" algn="l" defTabSz="1216015" rtl="0" eaLnBrk="1" latinLnBrk="0" hangingPunct="1">
        <a:lnSpc>
          <a:spcPct val="90000"/>
        </a:lnSpc>
        <a:spcBef>
          <a:spcPts val="665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8008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6015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4024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2032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0039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48047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56056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64063" algn="l" defTabSz="1216015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2558" y="3569025"/>
            <a:ext cx="10215134" cy="982528"/>
          </a:xfrm>
        </p:spPr>
        <p:txBody>
          <a:bodyPr>
            <a:normAutofit/>
          </a:bodyPr>
          <a:lstStyle/>
          <a:p>
            <a:r>
              <a:rPr lang="cs-CZ" dirty="0"/>
              <a:t>Uvolňování z tělesné výchovy – právní pohled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558" y="4953577"/>
            <a:ext cx="10215134" cy="945883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JUDr. Maxim Tomoszek, Ph.D.</a:t>
            </a:r>
          </a:p>
          <a:p>
            <a:r>
              <a:rPr lang="cs-CZ" dirty="0"/>
              <a:t>Právnická fakulta Univerzity Palackého v Olomouci</a:t>
            </a:r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Právní rámec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2870" y="2238704"/>
            <a:ext cx="10215134" cy="4120536"/>
          </a:xfrm>
        </p:spPr>
        <p:txBody>
          <a:bodyPr>
            <a:normAutofit/>
          </a:bodyPr>
          <a:lstStyle/>
          <a:p>
            <a:r>
              <a:rPr lang="cs-CZ" dirty="0"/>
              <a:t>Mezinárodní smlouvy</a:t>
            </a:r>
          </a:p>
          <a:p>
            <a:pPr lvl="1"/>
            <a:r>
              <a:rPr lang="cs-CZ" dirty="0"/>
              <a:t>Úmluva o právech dítěte</a:t>
            </a:r>
          </a:p>
          <a:p>
            <a:pPr lvl="1"/>
            <a:r>
              <a:rPr lang="cs-CZ" dirty="0"/>
              <a:t>Úmluva o právech osob se zdravotním postižením</a:t>
            </a:r>
          </a:p>
          <a:p>
            <a:pPr lvl="1"/>
            <a:r>
              <a:rPr lang="cs-CZ" dirty="0"/>
              <a:t>Obecné lidskoprávní smlouvy</a:t>
            </a:r>
          </a:p>
          <a:p>
            <a:r>
              <a:rPr lang="cs-CZ" dirty="0"/>
              <a:t>Listina základních práv a svobod</a:t>
            </a:r>
          </a:p>
          <a:p>
            <a:pPr lvl="1"/>
            <a:r>
              <a:rPr lang="cs-CZ" dirty="0"/>
              <a:t>Právo na vzdělání, zákaz diskriminace (+ ADZ)</a:t>
            </a:r>
          </a:p>
          <a:p>
            <a:r>
              <a:rPr lang="cs-CZ" dirty="0"/>
              <a:t>Školský zákon (§ 50)</a:t>
            </a:r>
          </a:p>
          <a:p>
            <a:r>
              <a:rPr lang="cs-CZ" dirty="0"/>
              <a:t>Vyhláška č. 391/2013 Sb.</a:t>
            </a:r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730DDD-5E1A-4A93-AB70-4FE12434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558" y="1375634"/>
            <a:ext cx="10215134" cy="748080"/>
          </a:xfrm>
        </p:spPr>
        <p:txBody>
          <a:bodyPr/>
          <a:lstStyle/>
          <a:p>
            <a:r>
              <a:rPr lang="cs-CZ" dirty="0"/>
              <a:t>§ 50 odst. 2 ŠZ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C9972C8-29D2-4C46-8787-F061B0877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780" y="2065283"/>
            <a:ext cx="11556124" cy="452470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Ředitel školy může </a:t>
            </a:r>
          </a:p>
          <a:p>
            <a:pPr marL="0" indent="0" algn="just">
              <a:buNone/>
            </a:pP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ze </a:t>
            </a:r>
            <a:r>
              <a:rPr lang="cs-CZ" b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zdravotních nebo jiných závažných důvodů </a:t>
            </a: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uvolnit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žáka </a:t>
            </a:r>
          </a:p>
          <a:p>
            <a:pPr marL="0" indent="0" algn="just">
              <a:buNone/>
            </a:pP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na žádost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jeho zákonného zástupce </a:t>
            </a:r>
          </a:p>
          <a:p>
            <a:pPr marL="0" indent="0" algn="just">
              <a:buNone/>
            </a:pP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zcela nebo zčásti z vyučování</a:t>
            </a:r>
            <a:r>
              <a:rPr lang="cs-CZ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některého předmětu; zároveň určí náhradní způsob vzdělávání žáka v době vyučování tohoto předmětu. </a:t>
            </a:r>
          </a:p>
          <a:p>
            <a:pPr marL="0" indent="0" algn="just">
              <a:buNone/>
            </a:pP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 předmětu </a:t>
            </a: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tělesná výchova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ředitel školy uvolní žáka z vyučování </a:t>
            </a:r>
          </a:p>
          <a:p>
            <a:pPr marL="0" indent="0" algn="just">
              <a:buNone/>
            </a:pP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na základě </a:t>
            </a:r>
            <a:r>
              <a:rPr lang="cs-CZ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posudku vydaného registrujícím lékařem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pokud má být žák uvolněn na pololetí školního roku nebo na školní rok. Na první nebo poslední vyučovací hodinu může být žák uvolněn s souhlasem zákonného zástupce bez náhrady.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9996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1E8A7B-EE43-421E-85F6-3789AA18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Problémy právního rámce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4572133-001D-432E-8F85-84E198AE4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207" y="2460570"/>
            <a:ext cx="10870324" cy="3898669"/>
          </a:xfrm>
        </p:spPr>
        <p:txBody>
          <a:bodyPr>
            <a:normAutofit lnSpcReduction="10000"/>
          </a:bodyPr>
          <a:lstStyle/>
          <a:p>
            <a:r>
              <a:rPr lang="cs-CZ" dirty="0"/>
              <a:t>porušení principu zákonnosti, včetně kvality právní úpravy a porušení zákazu libovůle,</a:t>
            </a:r>
          </a:p>
          <a:p>
            <a:r>
              <a:rPr lang="cs-CZ" dirty="0"/>
              <a:t>neplnění pozitivních závazků plynoucích z ústavního pořádku a mezinárodního práva,</a:t>
            </a:r>
          </a:p>
          <a:p>
            <a:r>
              <a:rPr lang="cs-CZ" dirty="0"/>
              <a:t>porušení principu minimalizace zásahu a principu proporcionality,</a:t>
            </a:r>
          </a:p>
          <a:p>
            <a:r>
              <a:rPr lang="cs-CZ" dirty="0"/>
              <a:t>absence informovaného souhlasu rodičů, zejména poučení o alternativních řešeních,</a:t>
            </a:r>
          </a:p>
          <a:p>
            <a:r>
              <a:rPr lang="cs-CZ" dirty="0"/>
              <a:t>porušení základních procesních principů při uvolnění žáka.</a:t>
            </a:r>
          </a:p>
        </p:txBody>
      </p:sp>
    </p:spTree>
    <p:extLst>
      <p:ext uri="{BB962C8B-B14F-4D97-AF65-F5344CB8AC3E}">
        <p14:creationId xmlns:p14="http://schemas.microsoft.com/office/powerpoint/2010/main" val="2092916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BE010A-5F18-47BD-9A3C-D98F8B27E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Vyhláška 391/2013 Sb.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E3A80E-DAD6-4298-A543-88F6C4801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870" y="2460570"/>
            <a:ext cx="10215134" cy="4145182"/>
          </a:xfrm>
        </p:spPr>
        <p:txBody>
          <a:bodyPr>
            <a:normAutofit lnSpcReduction="10000"/>
          </a:bodyPr>
          <a:lstStyle/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Zdravotní způsobilost se posuzuje ke zdravotní náročnosti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výkonnostního sportu, 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vrcholového sportu, 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organizovaného sportu, 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neorganizovaného sportu nebo 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sportu a tělesné výchově ve sportovních školách nebo </a:t>
            </a:r>
          </a:p>
          <a:p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 předmětu tělesná výchova za účelem uvolnění žáka z vyučování tohoto předmětu (dále jen „předmět tělesná výchova“)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9016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548F4E-0EC1-4CC0-A48F-039791F66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Příloha č. 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98944D-EB45-48B4-809F-EB574239D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osteoporóza</a:t>
            </a:r>
          </a:p>
          <a:p>
            <a:r>
              <a:rPr lang="cs-CZ" dirty="0"/>
              <a:t>stavy po úrazech s trvalými následky</a:t>
            </a:r>
          </a:p>
          <a:p>
            <a:r>
              <a:rPr lang="cs-CZ" dirty="0"/>
              <a:t>diabetes </a:t>
            </a:r>
            <a:r>
              <a:rPr lang="cs-CZ" dirty="0" err="1"/>
              <a:t>mellitus</a:t>
            </a:r>
            <a:endParaRPr lang="cs-CZ" dirty="0"/>
          </a:p>
          <a:p>
            <a:r>
              <a:rPr lang="cs-CZ" dirty="0"/>
              <a:t>obezita</a:t>
            </a:r>
          </a:p>
          <a:p>
            <a:r>
              <a:rPr lang="cs-CZ" dirty="0"/>
              <a:t>poruchy příjmu potravy</a:t>
            </a:r>
          </a:p>
          <a:p>
            <a:r>
              <a:rPr lang="cs-CZ" dirty="0"/>
              <a:t>dětská mozková obrna</a:t>
            </a:r>
          </a:p>
          <a:p>
            <a:r>
              <a:rPr lang="cs-CZ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90681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1D3F1E-7D89-4B5B-BECC-0661B442A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Empirie 2016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FABF74-AE5A-4B7A-A13E-4F9843871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Osloveno 401 škol s 134 497 žáky</a:t>
            </a:r>
          </a:p>
          <a:p>
            <a:r>
              <a:rPr lang="cs-CZ" dirty="0"/>
              <a:t>Úplně uvolněných 828, částečně 727 (asi 1 %)</a:t>
            </a:r>
          </a:p>
          <a:p>
            <a:r>
              <a:rPr lang="cs-CZ" dirty="0"/>
              <a:t>Větší podíl uvolněných na velkých školách</a:t>
            </a:r>
          </a:p>
          <a:p>
            <a:r>
              <a:rPr lang="cs-CZ" dirty="0"/>
              <a:t>ZTV 41 škol (cca 10 %)</a:t>
            </a:r>
          </a:p>
          <a:p>
            <a:r>
              <a:rPr lang="cs-CZ" dirty="0"/>
              <a:t>Důvody: tělesná vada, tělesné postižení, alergie, bradavice, úrazy, zrakové, obezita, vrcholový sport, diabetes, distorse páteře, kombinované …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811265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_prezentace_cz_16x9.potx" id="{193B350C-BD93-44C2-AA23-001E80B1E4DC}" vid="{080CA9D0-FE38-4C67-AC33-3149459E102F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UP_prezentace_cz_16x9</Template>
  <TotalTime>29</TotalTime>
  <Words>343</Words>
  <Application>Microsoft Office PowerPoint</Application>
  <PresentationFormat>Vlastní</PresentationFormat>
  <Paragraphs>49</Paragraphs>
  <Slides>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Calibri</vt:lpstr>
      <vt:lpstr>Motiv Office</vt:lpstr>
      <vt:lpstr>Uvolňování z tělesné výchovy – právní pohled</vt:lpstr>
      <vt:lpstr>Právní rámec</vt:lpstr>
      <vt:lpstr>§ 50 odst. 2 ŠZ</vt:lpstr>
      <vt:lpstr>Problémy právního rámce</vt:lpstr>
      <vt:lpstr>Vyhláška 391/2013 Sb.</vt:lpstr>
      <vt:lpstr>Příloha č. 2</vt:lpstr>
      <vt:lpstr>Empirie 2016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Uvolňování z tělesné výchovy – právní pohled</dc:title>
  <dc:creator>Tomoszek Maxim</dc:creator>
  <cp:lastModifiedBy>Tomoszek Maxim</cp:lastModifiedBy>
  <cp:revision>3</cp:revision>
  <dcterms:created xsi:type="dcterms:W3CDTF">2023-09-12T14:13:54Z</dcterms:created>
  <dcterms:modified xsi:type="dcterms:W3CDTF">2023-09-12T14:42:58Z</dcterms:modified>
</cp:coreProperties>
</file>