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sldIdLst>
    <p:sldId id="291" r:id="rId2"/>
    <p:sldId id="312" r:id="rId3"/>
    <p:sldId id="305" r:id="rId4"/>
    <p:sldId id="314" r:id="rId5"/>
    <p:sldId id="294" r:id="rId6"/>
    <p:sldId id="295" r:id="rId7"/>
    <p:sldId id="296" r:id="rId8"/>
    <p:sldId id="297" r:id="rId9"/>
    <p:sldId id="301" r:id="rId10"/>
    <p:sldId id="299" r:id="rId11"/>
    <p:sldId id="307" r:id="rId12"/>
    <p:sldId id="308" r:id="rId13"/>
    <p:sldId id="304" r:id="rId14"/>
    <p:sldId id="316" r:id="rId15"/>
    <p:sldId id="317" r:id="rId1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5" autoAdjust="0"/>
    <p:restoredTop sz="96327"/>
  </p:normalViewPr>
  <p:slideViewPr>
    <p:cSldViewPr snapToGrid="0" snapToObjects="1" showGuides="1">
      <p:cViewPr varScale="1">
        <p:scale>
          <a:sx n="67" d="100"/>
          <a:sy n="67" d="100"/>
        </p:scale>
        <p:origin x="608" y="44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D813C3-2A2E-4DF3-93D4-7F38BED71D86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2755B35-84D9-4F24-BDF2-5AB555D873B8}">
      <dgm:prSet phldrT="[Text]" custT="1"/>
      <dgm:spPr/>
      <dgm:t>
        <a:bodyPr/>
        <a:lstStyle/>
        <a:p>
          <a:r>
            <a:rPr lang="cs-CZ" sz="3200" baseline="0" dirty="0">
              <a:latin typeface="Calibri" panose="020F0502020204030204" pitchFamily="34" charset="0"/>
              <a:cs typeface="Calibri" panose="020F0502020204030204" pitchFamily="34" charset="0"/>
            </a:rPr>
            <a:t>KAP 2016-2018 (KAP I)</a:t>
          </a:r>
        </a:p>
      </dgm:t>
    </dgm:pt>
    <dgm:pt modelId="{49B79853-3FA0-445B-89F4-F59F92412137}" type="parTrans" cxnId="{AB4CBBD5-F0D9-46FD-84FC-09DF4B29736E}">
      <dgm:prSet/>
      <dgm:spPr/>
      <dgm:t>
        <a:bodyPr/>
        <a:lstStyle/>
        <a:p>
          <a:endParaRPr lang="cs-CZ"/>
        </a:p>
      </dgm:t>
    </dgm:pt>
    <dgm:pt modelId="{F1394E04-EA5D-447C-927D-F26A684EEBD0}" type="sibTrans" cxnId="{AB4CBBD5-F0D9-46FD-84FC-09DF4B29736E}">
      <dgm:prSet/>
      <dgm:spPr/>
      <dgm:t>
        <a:bodyPr/>
        <a:lstStyle/>
        <a:p>
          <a:endParaRPr lang="cs-CZ"/>
        </a:p>
      </dgm:t>
    </dgm:pt>
    <dgm:pt modelId="{858F5889-EDB3-4BDD-A9B3-F57A2B7BAE20}">
      <dgm:prSet phldrT="[Text]"/>
      <dgm:spPr/>
      <dgm:t>
        <a:bodyPr/>
        <a:lstStyle/>
        <a:p>
          <a:r>
            <a:rPr lang="cs-CZ" baseline="0" dirty="0">
              <a:latin typeface="Calibri" panose="020F0502020204030204" pitchFamily="34" charset="0"/>
              <a:cs typeface="Calibri" panose="020F0502020204030204" pitchFamily="34" charset="0"/>
            </a:rPr>
            <a:t>IKAP I</a:t>
          </a:r>
        </a:p>
      </dgm:t>
    </dgm:pt>
    <dgm:pt modelId="{CC325E52-CE25-444C-835D-B3A84B14F6B3}" type="parTrans" cxnId="{81EF9037-5155-4F68-BD3E-295745430ED3}">
      <dgm:prSet/>
      <dgm:spPr/>
      <dgm:t>
        <a:bodyPr/>
        <a:lstStyle/>
        <a:p>
          <a:endParaRPr lang="cs-CZ"/>
        </a:p>
      </dgm:t>
    </dgm:pt>
    <dgm:pt modelId="{FC91494A-E0E8-4887-82AB-E784F1DAE470}" type="sibTrans" cxnId="{81EF9037-5155-4F68-BD3E-295745430ED3}">
      <dgm:prSet/>
      <dgm:spPr/>
      <dgm:t>
        <a:bodyPr/>
        <a:lstStyle/>
        <a:p>
          <a:endParaRPr lang="cs-CZ"/>
        </a:p>
      </dgm:t>
    </dgm:pt>
    <dgm:pt modelId="{CD678462-D35F-467F-B157-9C08C830AF59}">
      <dgm:prSet phldrT="[Text]" phldr="1"/>
      <dgm:spPr/>
      <dgm:t>
        <a:bodyPr/>
        <a:lstStyle/>
        <a:p>
          <a:endParaRPr lang="cs-CZ" baseline="0" dirty="0"/>
        </a:p>
      </dgm:t>
    </dgm:pt>
    <dgm:pt modelId="{FD6EAF1C-56E0-4BCA-B6E8-32152402C93D}" type="parTrans" cxnId="{A5009318-8B3A-44F9-8FA1-2065D6DD1848}">
      <dgm:prSet/>
      <dgm:spPr/>
      <dgm:t>
        <a:bodyPr/>
        <a:lstStyle/>
        <a:p>
          <a:endParaRPr lang="cs-CZ"/>
        </a:p>
      </dgm:t>
    </dgm:pt>
    <dgm:pt modelId="{D9ED784A-7304-404A-A09F-8DF67C50B217}" type="sibTrans" cxnId="{A5009318-8B3A-44F9-8FA1-2065D6DD1848}">
      <dgm:prSet/>
      <dgm:spPr/>
      <dgm:t>
        <a:bodyPr/>
        <a:lstStyle/>
        <a:p>
          <a:endParaRPr lang="cs-CZ"/>
        </a:p>
      </dgm:t>
    </dgm:pt>
    <dgm:pt modelId="{14DC11A4-FE13-486B-858C-CB4D4A0D25C1}">
      <dgm:prSet phldrT="[Text]" custT="1"/>
      <dgm:spPr/>
      <dgm:t>
        <a:bodyPr/>
        <a:lstStyle/>
        <a:p>
          <a:r>
            <a:rPr lang="cs-CZ" sz="3200" baseline="0" dirty="0">
              <a:latin typeface="Calibri" panose="020F0502020204030204" pitchFamily="34" charset="0"/>
              <a:cs typeface="Calibri" panose="020F0502020204030204" pitchFamily="34" charset="0"/>
            </a:rPr>
            <a:t>KAP 2019 – 2021 (KAP II)</a:t>
          </a:r>
        </a:p>
      </dgm:t>
    </dgm:pt>
    <dgm:pt modelId="{CC8FA797-7E2D-49D5-AC9B-FCFC250196C1}" type="parTrans" cxnId="{CE3CA185-714C-4B58-8B69-0292CFA8C15C}">
      <dgm:prSet/>
      <dgm:spPr/>
      <dgm:t>
        <a:bodyPr/>
        <a:lstStyle/>
        <a:p>
          <a:endParaRPr lang="cs-CZ"/>
        </a:p>
      </dgm:t>
    </dgm:pt>
    <dgm:pt modelId="{5BA0D097-EF1B-4E25-ACBB-58052A059A54}" type="sibTrans" cxnId="{CE3CA185-714C-4B58-8B69-0292CFA8C15C}">
      <dgm:prSet/>
      <dgm:spPr/>
      <dgm:t>
        <a:bodyPr/>
        <a:lstStyle/>
        <a:p>
          <a:endParaRPr lang="cs-CZ"/>
        </a:p>
      </dgm:t>
    </dgm:pt>
    <dgm:pt modelId="{D404C8AC-B6DD-408C-A15E-A000901B95A1}">
      <dgm:prSet phldrT="[Text]"/>
      <dgm:spPr/>
      <dgm:t>
        <a:bodyPr/>
        <a:lstStyle/>
        <a:p>
          <a:r>
            <a:rPr lang="cs-CZ" baseline="0" dirty="0">
              <a:latin typeface="Calibri" panose="020F0502020204030204" pitchFamily="34" charset="0"/>
              <a:cs typeface="Calibri" panose="020F0502020204030204" pitchFamily="34" charset="0"/>
            </a:rPr>
            <a:t>IKAP OK II              </a:t>
          </a:r>
        </a:p>
      </dgm:t>
    </dgm:pt>
    <dgm:pt modelId="{58765B74-F1A1-4C46-81AD-13A1757B3745}" type="parTrans" cxnId="{2D6CE4E0-60AE-4C94-9E0B-9718C8001DA5}">
      <dgm:prSet/>
      <dgm:spPr/>
      <dgm:t>
        <a:bodyPr/>
        <a:lstStyle/>
        <a:p>
          <a:endParaRPr lang="cs-CZ"/>
        </a:p>
      </dgm:t>
    </dgm:pt>
    <dgm:pt modelId="{E9DF6773-C639-466F-86C2-2AB27ADAEF06}" type="sibTrans" cxnId="{2D6CE4E0-60AE-4C94-9E0B-9718C8001DA5}">
      <dgm:prSet/>
      <dgm:spPr/>
      <dgm:t>
        <a:bodyPr/>
        <a:lstStyle/>
        <a:p>
          <a:endParaRPr lang="cs-CZ"/>
        </a:p>
      </dgm:t>
    </dgm:pt>
    <dgm:pt modelId="{6311BAF8-73EB-4DB7-86A4-174FF41116FA}">
      <dgm:prSet phldrT="[Text]"/>
      <dgm:spPr/>
      <dgm:t>
        <a:bodyPr/>
        <a:lstStyle/>
        <a:p>
          <a:r>
            <a:rPr lang="cs-CZ" baseline="0" dirty="0">
              <a:latin typeface="Calibri" panose="020F0502020204030204" pitchFamily="34" charset="0"/>
              <a:cs typeface="Calibri" panose="020F0502020204030204" pitchFamily="34" charset="0"/>
            </a:rPr>
            <a:t>RPV OK</a:t>
          </a:r>
        </a:p>
      </dgm:t>
    </dgm:pt>
    <dgm:pt modelId="{B992A3A1-B2AF-45EC-B55B-C9FD0AD31624}" type="parTrans" cxnId="{DC16BD5B-1099-4581-AF1F-30B62807D1A2}">
      <dgm:prSet/>
      <dgm:spPr/>
      <dgm:t>
        <a:bodyPr/>
        <a:lstStyle/>
        <a:p>
          <a:endParaRPr lang="cs-CZ"/>
        </a:p>
      </dgm:t>
    </dgm:pt>
    <dgm:pt modelId="{92C1460A-97F2-460D-B672-4AC93410FC26}" type="sibTrans" cxnId="{DC16BD5B-1099-4581-AF1F-30B62807D1A2}">
      <dgm:prSet/>
      <dgm:spPr/>
      <dgm:t>
        <a:bodyPr/>
        <a:lstStyle/>
        <a:p>
          <a:endParaRPr lang="cs-CZ"/>
        </a:p>
      </dgm:t>
    </dgm:pt>
    <dgm:pt modelId="{77ACE29A-77B3-4699-90D4-E987A8A6A6E8}">
      <dgm:prSet phldrT="[Text]" custT="1"/>
      <dgm:spPr/>
      <dgm:t>
        <a:bodyPr/>
        <a:lstStyle/>
        <a:p>
          <a:r>
            <a:rPr lang="cs-CZ" sz="3200" baseline="0" dirty="0">
              <a:latin typeface="Calibri" panose="020F0502020204030204" pitchFamily="34" charset="0"/>
              <a:cs typeface="Calibri" panose="020F0502020204030204" pitchFamily="34" charset="0"/>
            </a:rPr>
            <a:t>KAP 2022- 2023/24/25 (KAP III)</a:t>
          </a:r>
        </a:p>
      </dgm:t>
    </dgm:pt>
    <dgm:pt modelId="{4A7111EC-66F9-4921-A4B1-CBA093F224EF}" type="parTrans" cxnId="{F357A1A5-CC7E-4F6F-99FB-21BC8AF9EDA8}">
      <dgm:prSet/>
      <dgm:spPr/>
      <dgm:t>
        <a:bodyPr/>
        <a:lstStyle/>
        <a:p>
          <a:endParaRPr lang="cs-CZ"/>
        </a:p>
      </dgm:t>
    </dgm:pt>
    <dgm:pt modelId="{FF3D5296-CD35-4819-887D-9C45496EA852}" type="sibTrans" cxnId="{F357A1A5-CC7E-4F6F-99FB-21BC8AF9EDA8}">
      <dgm:prSet/>
      <dgm:spPr/>
      <dgm:t>
        <a:bodyPr/>
        <a:lstStyle/>
        <a:p>
          <a:endParaRPr lang="cs-CZ"/>
        </a:p>
      </dgm:t>
    </dgm:pt>
    <dgm:pt modelId="{1AAE5FC0-BE0E-42FD-871C-729D5848FF07}">
      <dgm:prSet phldrT="[Text]"/>
      <dgm:spPr/>
      <dgm:t>
        <a:bodyPr/>
        <a:lstStyle/>
        <a:p>
          <a:pPr algn="r"/>
          <a:r>
            <a:rPr lang="cs-CZ" baseline="0" dirty="0">
              <a:latin typeface="Calibri" panose="020F0502020204030204" pitchFamily="34" charset="0"/>
              <a:cs typeface="Calibri" panose="020F0502020204030204" pitchFamily="34" charset="0"/>
            </a:rPr>
            <a:t>příprava </a:t>
          </a:r>
        </a:p>
      </dgm:t>
    </dgm:pt>
    <dgm:pt modelId="{8AF26034-89F9-4F5C-86B1-7EFF1815761B}" type="parTrans" cxnId="{47BF231B-F81B-4C93-87EA-D5CF11821738}">
      <dgm:prSet/>
      <dgm:spPr/>
      <dgm:t>
        <a:bodyPr/>
        <a:lstStyle/>
        <a:p>
          <a:endParaRPr lang="cs-CZ"/>
        </a:p>
      </dgm:t>
    </dgm:pt>
    <dgm:pt modelId="{E3077D84-0EDA-4F27-A619-60398D63F39D}" type="sibTrans" cxnId="{47BF231B-F81B-4C93-87EA-D5CF11821738}">
      <dgm:prSet/>
      <dgm:spPr/>
      <dgm:t>
        <a:bodyPr/>
        <a:lstStyle/>
        <a:p>
          <a:endParaRPr lang="cs-CZ"/>
        </a:p>
      </dgm:t>
    </dgm:pt>
    <dgm:pt modelId="{3F402878-807F-49EA-B104-9206FEA3C991}">
      <dgm:prSet phldrT="[Text]"/>
      <dgm:spPr/>
      <dgm:t>
        <a:bodyPr/>
        <a:lstStyle/>
        <a:p>
          <a:pPr algn="l"/>
          <a:r>
            <a:rPr lang="cs-CZ" baseline="0" dirty="0">
              <a:latin typeface="Calibri" panose="020F0502020204030204" pitchFamily="34" charset="0"/>
              <a:cs typeface="Calibri" panose="020F0502020204030204" pitchFamily="34" charset="0"/>
            </a:rPr>
            <a:t>implementace</a:t>
          </a:r>
        </a:p>
      </dgm:t>
    </dgm:pt>
    <dgm:pt modelId="{A2E62929-2F08-44CF-A217-DAF784800FAB}" type="parTrans" cxnId="{152B4DC7-4F7C-42C0-88F4-92500EE46EE6}">
      <dgm:prSet/>
      <dgm:spPr/>
      <dgm:t>
        <a:bodyPr/>
        <a:lstStyle/>
        <a:p>
          <a:endParaRPr lang="cs-CZ"/>
        </a:p>
      </dgm:t>
    </dgm:pt>
    <dgm:pt modelId="{13EC52BF-48FA-44D9-91B8-C75D9FFB9510}" type="sibTrans" cxnId="{152B4DC7-4F7C-42C0-88F4-92500EE46EE6}">
      <dgm:prSet/>
      <dgm:spPr/>
      <dgm:t>
        <a:bodyPr/>
        <a:lstStyle/>
        <a:p>
          <a:endParaRPr lang="cs-CZ"/>
        </a:p>
      </dgm:t>
    </dgm:pt>
    <dgm:pt modelId="{4E6C092E-41BB-43E2-AF63-1099B0DB1263}" type="pres">
      <dgm:prSet presAssocID="{32D813C3-2A2E-4DF3-93D4-7F38BED71D86}" presName="Name0" presStyleCnt="0">
        <dgm:presLayoutVars>
          <dgm:dir/>
          <dgm:animLvl val="lvl"/>
          <dgm:resizeHandles val="exact"/>
        </dgm:presLayoutVars>
      </dgm:prSet>
      <dgm:spPr/>
    </dgm:pt>
    <dgm:pt modelId="{2BEC9C6D-CB1E-42C8-9894-6F1D258644E1}" type="pres">
      <dgm:prSet presAssocID="{77ACE29A-77B3-4699-90D4-E987A8A6A6E8}" presName="boxAndChildren" presStyleCnt="0"/>
      <dgm:spPr/>
    </dgm:pt>
    <dgm:pt modelId="{69473ADA-7B29-43C2-BA71-EF98E6D57688}" type="pres">
      <dgm:prSet presAssocID="{77ACE29A-77B3-4699-90D4-E987A8A6A6E8}" presName="parentTextBox" presStyleLbl="node1" presStyleIdx="0" presStyleCnt="3"/>
      <dgm:spPr/>
    </dgm:pt>
    <dgm:pt modelId="{5AA7743F-6FBD-4BC1-B508-FDAAA1A1759E}" type="pres">
      <dgm:prSet presAssocID="{77ACE29A-77B3-4699-90D4-E987A8A6A6E8}" presName="entireBox" presStyleLbl="node1" presStyleIdx="0" presStyleCnt="3"/>
      <dgm:spPr/>
    </dgm:pt>
    <dgm:pt modelId="{7C32C488-0A63-4519-88DE-01AE5D3E7F5A}" type="pres">
      <dgm:prSet presAssocID="{77ACE29A-77B3-4699-90D4-E987A8A6A6E8}" presName="descendantBox" presStyleCnt="0"/>
      <dgm:spPr/>
    </dgm:pt>
    <dgm:pt modelId="{F5A56952-B4EA-4F66-9785-7E894AB15452}" type="pres">
      <dgm:prSet presAssocID="{1AAE5FC0-BE0E-42FD-871C-729D5848FF07}" presName="childTextBox" presStyleLbl="fgAccFollowNode1" presStyleIdx="0" presStyleCnt="6">
        <dgm:presLayoutVars>
          <dgm:bulletEnabled val="1"/>
        </dgm:presLayoutVars>
      </dgm:prSet>
      <dgm:spPr/>
    </dgm:pt>
    <dgm:pt modelId="{C19522A2-9687-40C1-B119-EE3027F2180D}" type="pres">
      <dgm:prSet presAssocID="{3F402878-807F-49EA-B104-9206FEA3C991}" presName="childTextBox" presStyleLbl="fgAccFollowNode1" presStyleIdx="1" presStyleCnt="6">
        <dgm:presLayoutVars>
          <dgm:bulletEnabled val="1"/>
        </dgm:presLayoutVars>
      </dgm:prSet>
      <dgm:spPr/>
    </dgm:pt>
    <dgm:pt modelId="{A8AA8B34-53A7-45F5-A319-A4BDE7BEC8DD}" type="pres">
      <dgm:prSet presAssocID="{5BA0D097-EF1B-4E25-ACBB-58052A059A54}" presName="sp" presStyleCnt="0"/>
      <dgm:spPr/>
    </dgm:pt>
    <dgm:pt modelId="{4F866ABB-4707-4338-B3AD-209251E09DBA}" type="pres">
      <dgm:prSet presAssocID="{14DC11A4-FE13-486B-858C-CB4D4A0D25C1}" presName="arrowAndChildren" presStyleCnt="0"/>
      <dgm:spPr/>
    </dgm:pt>
    <dgm:pt modelId="{810B7F9D-BA83-4984-9C61-915EC02B208A}" type="pres">
      <dgm:prSet presAssocID="{14DC11A4-FE13-486B-858C-CB4D4A0D25C1}" presName="parentTextArrow" presStyleLbl="node1" presStyleIdx="0" presStyleCnt="3"/>
      <dgm:spPr/>
    </dgm:pt>
    <dgm:pt modelId="{86C9574F-A64A-40C3-98A9-F16D766CC938}" type="pres">
      <dgm:prSet presAssocID="{14DC11A4-FE13-486B-858C-CB4D4A0D25C1}" presName="arrow" presStyleLbl="node1" presStyleIdx="1" presStyleCnt="3"/>
      <dgm:spPr/>
    </dgm:pt>
    <dgm:pt modelId="{00E731C3-4548-41AA-A55F-3773F1D68634}" type="pres">
      <dgm:prSet presAssocID="{14DC11A4-FE13-486B-858C-CB4D4A0D25C1}" presName="descendantArrow" presStyleCnt="0"/>
      <dgm:spPr/>
    </dgm:pt>
    <dgm:pt modelId="{432A6322-1A6A-4B25-A71B-E4F8ADF82A81}" type="pres">
      <dgm:prSet presAssocID="{D404C8AC-B6DD-408C-A15E-A000901B95A1}" presName="childTextArrow" presStyleLbl="fgAccFollowNode1" presStyleIdx="2" presStyleCnt="6">
        <dgm:presLayoutVars>
          <dgm:bulletEnabled val="1"/>
        </dgm:presLayoutVars>
      </dgm:prSet>
      <dgm:spPr/>
    </dgm:pt>
    <dgm:pt modelId="{E7E5E5A5-B019-4291-89CC-2266F677B5E7}" type="pres">
      <dgm:prSet presAssocID="{6311BAF8-73EB-4DB7-86A4-174FF41116FA}" presName="childTextArrow" presStyleLbl="fgAccFollowNode1" presStyleIdx="3" presStyleCnt="6">
        <dgm:presLayoutVars>
          <dgm:bulletEnabled val="1"/>
        </dgm:presLayoutVars>
      </dgm:prSet>
      <dgm:spPr/>
    </dgm:pt>
    <dgm:pt modelId="{966F2826-100B-4049-AB91-CCBE020C2756}" type="pres">
      <dgm:prSet presAssocID="{F1394E04-EA5D-447C-927D-F26A684EEBD0}" presName="sp" presStyleCnt="0"/>
      <dgm:spPr/>
    </dgm:pt>
    <dgm:pt modelId="{D76F65C1-6002-4430-8229-A3538F4A7BE8}" type="pres">
      <dgm:prSet presAssocID="{42755B35-84D9-4F24-BDF2-5AB555D873B8}" presName="arrowAndChildren" presStyleCnt="0"/>
      <dgm:spPr/>
    </dgm:pt>
    <dgm:pt modelId="{BFDF14DC-29F1-4A28-9565-48341AEAF91F}" type="pres">
      <dgm:prSet presAssocID="{42755B35-84D9-4F24-BDF2-5AB555D873B8}" presName="parentTextArrow" presStyleLbl="node1" presStyleIdx="1" presStyleCnt="3"/>
      <dgm:spPr/>
    </dgm:pt>
    <dgm:pt modelId="{1D4B9BAF-F0DB-44D3-8A89-4C1CA04EE217}" type="pres">
      <dgm:prSet presAssocID="{42755B35-84D9-4F24-BDF2-5AB555D873B8}" presName="arrow" presStyleLbl="node1" presStyleIdx="2" presStyleCnt="3"/>
      <dgm:spPr/>
    </dgm:pt>
    <dgm:pt modelId="{F336939B-FFB1-49F5-B88A-D63603846B0F}" type="pres">
      <dgm:prSet presAssocID="{42755B35-84D9-4F24-BDF2-5AB555D873B8}" presName="descendantArrow" presStyleCnt="0"/>
      <dgm:spPr/>
    </dgm:pt>
    <dgm:pt modelId="{071F4272-889B-468F-B2FD-5DFBE9F03CBA}" type="pres">
      <dgm:prSet presAssocID="{858F5889-EDB3-4BDD-A9B3-F57A2B7BAE20}" presName="childTextArrow" presStyleLbl="fgAccFollowNode1" presStyleIdx="4" presStyleCnt="6">
        <dgm:presLayoutVars>
          <dgm:bulletEnabled val="1"/>
        </dgm:presLayoutVars>
      </dgm:prSet>
      <dgm:spPr/>
    </dgm:pt>
    <dgm:pt modelId="{AE257D31-2150-4636-A2BB-42730E083C7A}" type="pres">
      <dgm:prSet presAssocID="{CD678462-D35F-467F-B157-9C08C830AF59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77786304-5EA3-4A4D-B6FA-082B2D08838D}" type="presOf" srcId="{42755B35-84D9-4F24-BDF2-5AB555D873B8}" destId="{1D4B9BAF-F0DB-44D3-8A89-4C1CA04EE217}" srcOrd="1" destOrd="0" presId="urn:microsoft.com/office/officeart/2005/8/layout/process4"/>
    <dgm:cxn modelId="{25330F05-BE40-484A-92C7-6460761FC977}" type="presOf" srcId="{858F5889-EDB3-4BDD-A9B3-F57A2B7BAE20}" destId="{071F4272-889B-468F-B2FD-5DFBE9F03CBA}" srcOrd="0" destOrd="0" presId="urn:microsoft.com/office/officeart/2005/8/layout/process4"/>
    <dgm:cxn modelId="{641BB20A-346E-4D6B-BD99-10C893F6D6F9}" type="presOf" srcId="{42755B35-84D9-4F24-BDF2-5AB555D873B8}" destId="{BFDF14DC-29F1-4A28-9565-48341AEAF91F}" srcOrd="0" destOrd="0" presId="urn:microsoft.com/office/officeart/2005/8/layout/process4"/>
    <dgm:cxn modelId="{E8329016-F9E6-4466-80BC-90949358BD95}" type="presOf" srcId="{3F402878-807F-49EA-B104-9206FEA3C991}" destId="{C19522A2-9687-40C1-B119-EE3027F2180D}" srcOrd="0" destOrd="0" presId="urn:microsoft.com/office/officeart/2005/8/layout/process4"/>
    <dgm:cxn modelId="{A5009318-8B3A-44F9-8FA1-2065D6DD1848}" srcId="{42755B35-84D9-4F24-BDF2-5AB555D873B8}" destId="{CD678462-D35F-467F-B157-9C08C830AF59}" srcOrd="1" destOrd="0" parTransId="{FD6EAF1C-56E0-4BCA-B6E8-32152402C93D}" sibTransId="{D9ED784A-7304-404A-A09F-8DF67C50B217}"/>
    <dgm:cxn modelId="{47BF231B-F81B-4C93-87EA-D5CF11821738}" srcId="{77ACE29A-77B3-4699-90D4-E987A8A6A6E8}" destId="{1AAE5FC0-BE0E-42FD-871C-729D5848FF07}" srcOrd="0" destOrd="0" parTransId="{8AF26034-89F9-4F5C-86B1-7EFF1815761B}" sibTransId="{E3077D84-0EDA-4F27-A619-60398D63F39D}"/>
    <dgm:cxn modelId="{B967B326-D0FF-43B9-A955-75D5662BDF2D}" type="presOf" srcId="{14DC11A4-FE13-486B-858C-CB4D4A0D25C1}" destId="{86C9574F-A64A-40C3-98A9-F16D766CC938}" srcOrd="1" destOrd="0" presId="urn:microsoft.com/office/officeart/2005/8/layout/process4"/>
    <dgm:cxn modelId="{D367AF2A-FA6C-4C61-A757-5D6A6CC4E938}" type="presOf" srcId="{32D813C3-2A2E-4DF3-93D4-7F38BED71D86}" destId="{4E6C092E-41BB-43E2-AF63-1099B0DB1263}" srcOrd="0" destOrd="0" presId="urn:microsoft.com/office/officeart/2005/8/layout/process4"/>
    <dgm:cxn modelId="{81EF9037-5155-4F68-BD3E-295745430ED3}" srcId="{42755B35-84D9-4F24-BDF2-5AB555D873B8}" destId="{858F5889-EDB3-4BDD-A9B3-F57A2B7BAE20}" srcOrd="0" destOrd="0" parTransId="{CC325E52-CE25-444C-835D-B3A84B14F6B3}" sibTransId="{FC91494A-E0E8-4887-82AB-E784F1DAE470}"/>
    <dgm:cxn modelId="{DC16BD5B-1099-4581-AF1F-30B62807D1A2}" srcId="{14DC11A4-FE13-486B-858C-CB4D4A0D25C1}" destId="{6311BAF8-73EB-4DB7-86A4-174FF41116FA}" srcOrd="1" destOrd="0" parTransId="{B992A3A1-B2AF-45EC-B55B-C9FD0AD31624}" sibTransId="{92C1460A-97F2-460D-B672-4AC93410FC26}"/>
    <dgm:cxn modelId="{026DFE45-CDF9-4594-BB20-14B7A6589E9D}" type="presOf" srcId="{6311BAF8-73EB-4DB7-86A4-174FF41116FA}" destId="{E7E5E5A5-B019-4291-89CC-2266F677B5E7}" srcOrd="0" destOrd="0" presId="urn:microsoft.com/office/officeart/2005/8/layout/process4"/>
    <dgm:cxn modelId="{CE3CA185-714C-4B58-8B69-0292CFA8C15C}" srcId="{32D813C3-2A2E-4DF3-93D4-7F38BED71D86}" destId="{14DC11A4-FE13-486B-858C-CB4D4A0D25C1}" srcOrd="1" destOrd="0" parTransId="{CC8FA797-7E2D-49D5-AC9B-FCFC250196C1}" sibTransId="{5BA0D097-EF1B-4E25-ACBB-58052A059A54}"/>
    <dgm:cxn modelId="{F357A1A5-CC7E-4F6F-99FB-21BC8AF9EDA8}" srcId="{32D813C3-2A2E-4DF3-93D4-7F38BED71D86}" destId="{77ACE29A-77B3-4699-90D4-E987A8A6A6E8}" srcOrd="2" destOrd="0" parTransId="{4A7111EC-66F9-4921-A4B1-CBA093F224EF}" sibTransId="{FF3D5296-CD35-4819-887D-9C45496EA852}"/>
    <dgm:cxn modelId="{604A68AA-F197-4E03-A0A6-1806B3E0EBBD}" type="presOf" srcId="{D404C8AC-B6DD-408C-A15E-A000901B95A1}" destId="{432A6322-1A6A-4B25-A71B-E4F8ADF82A81}" srcOrd="0" destOrd="0" presId="urn:microsoft.com/office/officeart/2005/8/layout/process4"/>
    <dgm:cxn modelId="{5EDCB4C5-5315-4B78-B781-78104697C836}" type="presOf" srcId="{1AAE5FC0-BE0E-42FD-871C-729D5848FF07}" destId="{F5A56952-B4EA-4F66-9785-7E894AB15452}" srcOrd="0" destOrd="0" presId="urn:microsoft.com/office/officeart/2005/8/layout/process4"/>
    <dgm:cxn modelId="{152B4DC7-4F7C-42C0-88F4-92500EE46EE6}" srcId="{77ACE29A-77B3-4699-90D4-E987A8A6A6E8}" destId="{3F402878-807F-49EA-B104-9206FEA3C991}" srcOrd="1" destOrd="0" parTransId="{A2E62929-2F08-44CF-A217-DAF784800FAB}" sibTransId="{13EC52BF-48FA-44D9-91B8-C75D9FFB9510}"/>
    <dgm:cxn modelId="{635296CD-9DF6-4127-B136-BB7787FF0750}" type="presOf" srcId="{77ACE29A-77B3-4699-90D4-E987A8A6A6E8}" destId="{5AA7743F-6FBD-4BC1-B508-FDAAA1A1759E}" srcOrd="1" destOrd="0" presId="urn:microsoft.com/office/officeart/2005/8/layout/process4"/>
    <dgm:cxn modelId="{B290E0CF-AAEC-4EC9-9EBF-34F442F0CD75}" type="presOf" srcId="{14DC11A4-FE13-486B-858C-CB4D4A0D25C1}" destId="{810B7F9D-BA83-4984-9C61-915EC02B208A}" srcOrd="0" destOrd="0" presId="urn:microsoft.com/office/officeart/2005/8/layout/process4"/>
    <dgm:cxn modelId="{AB4CBBD5-F0D9-46FD-84FC-09DF4B29736E}" srcId="{32D813C3-2A2E-4DF3-93D4-7F38BED71D86}" destId="{42755B35-84D9-4F24-BDF2-5AB555D873B8}" srcOrd="0" destOrd="0" parTransId="{49B79853-3FA0-445B-89F4-F59F92412137}" sibTransId="{F1394E04-EA5D-447C-927D-F26A684EEBD0}"/>
    <dgm:cxn modelId="{2D6CE4E0-60AE-4C94-9E0B-9718C8001DA5}" srcId="{14DC11A4-FE13-486B-858C-CB4D4A0D25C1}" destId="{D404C8AC-B6DD-408C-A15E-A000901B95A1}" srcOrd="0" destOrd="0" parTransId="{58765B74-F1A1-4C46-81AD-13A1757B3745}" sibTransId="{E9DF6773-C639-466F-86C2-2AB27ADAEF06}"/>
    <dgm:cxn modelId="{3B0FE1E1-38EE-48CD-AC99-734FCED16BC8}" type="presOf" srcId="{77ACE29A-77B3-4699-90D4-E987A8A6A6E8}" destId="{69473ADA-7B29-43C2-BA71-EF98E6D57688}" srcOrd="0" destOrd="0" presId="urn:microsoft.com/office/officeart/2005/8/layout/process4"/>
    <dgm:cxn modelId="{86C013E9-4943-424F-B997-0EDD4620BF87}" type="presOf" srcId="{CD678462-D35F-467F-B157-9C08C830AF59}" destId="{AE257D31-2150-4636-A2BB-42730E083C7A}" srcOrd="0" destOrd="0" presId="urn:microsoft.com/office/officeart/2005/8/layout/process4"/>
    <dgm:cxn modelId="{1470B494-0E1F-4ED1-9C2F-9D1699BA2D8F}" type="presParOf" srcId="{4E6C092E-41BB-43E2-AF63-1099B0DB1263}" destId="{2BEC9C6D-CB1E-42C8-9894-6F1D258644E1}" srcOrd="0" destOrd="0" presId="urn:microsoft.com/office/officeart/2005/8/layout/process4"/>
    <dgm:cxn modelId="{9A5E832E-359D-4029-995D-88A069B19961}" type="presParOf" srcId="{2BEC9C6D-CB1E-42C8-9894-6F1D258644E1}" destId="{69473ADA-7B29-43C2-BA71-EF98E6D57688}" srcOrd="0" destOrd="0" presId="urn:microsoft.com/office/officeart/2005/8/layout/process4"/>
    <dgm:cxn modelId="{59B0DA29-9D22-4415-A120-AE77C7FAA5E5}" type="presParOf" srcId="{2BEC9C6D-CB1E-42C8-9894-6F1D258644E1}" destId="{5AA7743F-6FBD-4BC1-B508-FDAAA1A1759E}" srcOrd="1" destOrd="0" presId="urn:microsoft.com/office/officeart/2005/8/layout/process4"/>
    <dgm:cxn modelId="{9A11EA76-F882-41BA-8DEE-72ED18CBFC5F}" type="presParOf" srcId="{2BEC9C6D-CB1E-42C8-9894-6F1D258644E1}" destId="{7C32C488-0A63-4519-88DE-01AE5D3E7F5A}" srcOrd="2" destOrd="0" presId="urn:microsoft.com/office/officeart/2005/8/layout/process4"/>
    <dgm:cxn modelId="{8BE660A7-F804-49EE-A758-2C1189AF8EC1}" type="presParOf" srcId="{7C32C488-0A63-4519-88DE-01AE5D3E7F5A}" destId="{F5A56952-B4EA-4F66-9785-7E894AB15452}" srcOrd="0" destOrd="0" presId="urn:microsoft.com/office/officeart/2005/8/layout/process4"/>
    <dgm:cxn modelId="{0D5BF7D8-ADBE-4C0D-ACD8-3560580FEBA9}" type="presParOf" srcId="{7C32C488-0A63-4519-88DE-01AE5D3E7F5A}" destId="{C19522A2-9687-40C1-B119-EE3027F2180D}" srcOrd="1" destOrd="0" presId="urn:microsoft.com/office/officeart/2005/8/layout/process4"/>
    <dgm:cxn modelId="{07295586-9B3A-44FE-A451-F047EE93463D}" type="presParOf" srcId="{4E6C092E-41BB-43E2-AF63-1099B0DB1263}" destId="{A8AA8B34-53A7-45F5-A319-A4BDE7BEC8DD}" srcOrd="1" destOrd="0" presId="urn:microsoft.com/office/officeart/2005/8/layout/process4"/>
    <dgm:cxn modelId="{A7C1EDD1-37E5-4C3E-89AC-61932ED38DEA}" type="presParOf" srcId="{4E6C092E-41BB-43E2-AF63-1099B0DB1263}" destId="{4F866ABB-4707-4338-B3AD-209251E09DBA}" srcOrd="2" destOrd="0" presId="urn:microsoft.com/office/officeart/2005/8/layout/process4"/>
    <dgm:cxn modelId="{16EA5661-E3AA-413E-A582-D8AA91067984}" type="presParOf" srcId="{4F866ABB-4707-4338-B3AD-209251E09DBA}" destId="{810B7F9D-BA83-4984-9C61-915EC02B208A}" srcOrd="0" destOrd="0" presId="urn:microsoft.com/office/officeart/2005/8/layout/process4"/>
    <dgm:cxn modelId="{0886C4E8-0215-4882-8E6D-6B74044FB75F}" type="presParOf" srcId="{4F866ABB-4707-4338-B3AD-209251E09DBA}" destId="{86C9574F-A64A-40C3-98A9-F16D766CC938}" srcOrd="1" destOrd="0" presId="urn:microsoft.com/office/officeart/2005/8/layout/process4"/>
    <dgm:cxn modelId="{C3C91025-AC77-4BA9-8FA1-9F825C857415}" type="presParOf" srcId="{4F866ABB-4707-4338-B3AD-209251E09DBA}" destId="{00E731C3-4548-41AA-A55F-3773F1D68634}" srcOrd="2" destOrd="0" presId="urn:microsoft.com/office/officeart/2005/8/layout/process4"/>
    <dgm:cxn modelId="{C422BC3A-9E74-4BE3-8FB7-6A79EDA0B5EF}" type="presParOf" srcId="{00E731C3-4548-41AA-A55F-3773F1D68634}" destId="{432A6322-1A6A-4B25-A71B-E4F8ADF82A81}" srcOrd="0" destOrd="0" presId="urn:microsoft.com/office/officeart/2005/8/layout/process4"/>
    <dgm:cxn modelId="{9AAC869C-48B8-4239-9585-8BD58F961EE2}" type="presParOf" srcId="{00E731C3-4548-41AA-A55F-3773F1D68634}" destId="{E7E5E5A5-B019-4291-89CC-2266F677B5E7}" srcOrd="1" destOrd="0" presId="urn:microsoft.com/office/officeart/2005/8/layout/process4"/>
    <dgm:cxn modelId="{CA96B29F-3FED-4E72-A9F9-A93FB32208E5}" type="presParOf" srcId="{4E6C092E-41BB-43E2-AF63-1099B0DB1263}" destId="{966F2826-100B-4049-AB91-CCBE020C2756}" srcOrd="3" destOrd="0" presId="urn:microsoft.com/office/officeart/2005/8/layout/process4"/>
    <dgm:cxn modelId="{B74BEF61-B392-408A-924D-66391111DFEC}" type="presParOf" srcId="{4E6C092E-41BB-43E2-AF63-1099B0DB1263}" destId="{D76F65C1-6002-4430-8229-A3538F4A7BE8}" srcOrd="4" destOrd="0" presId="urn:microsoft.com/office/officeart/2005/8/layout/process4"/>
    <dgm:cxn modelId="{D1A6FE60-4712-46D6-BC13-8E0399EFEB24}" type="presParOf" srcId="{D76F65C1-6002-4430-8229-A3538F4A7BE8}" destId="{BFDF14DC-29F1-4A28-9565-48341AEAF91F}" srcOrd="0" destOrd="0" presId="urn:microsoft.com/office/officeart/2005/8/layout/process4"/>
    <dgm:cxn modelId="{25C52C4A-27E0-41B2-8B9C-8067B9053E62}" type="presParOf" srcId="{D76F65C1-6002-4430-8229-A3538F4A7BE8}" destId="{1D4B9BAF-F0DB-44D3-8A89-4C1CA04EE217}" srcOrd="1" destOrd="0" presId="urn:microsoft.com/office/officeart/2005/8/layout/process4"/>
    <dgm:cxn modelId="{0008491A-8A09-4274-8EB3-FD44019E459C}" type="presParOf" srcId="{D76F65C1-6002-4430-8229-A3538F4A7BE8}" destId="{F336939B-FFB1-49F5-B88A-D63603846B0F}" srcOrd="2" destOrd="0" presId="urn:microsoft.com/office/officeart/2005/8/layout/process4"/>
    <dgm:cxn modelId="{9FD81D4D-09CF-4C70-B176-509AE41375EB}" type="presParOf" srcId="{F336939B-FFB1-49F5-B88A-D63603846B0F}" destId="{071F4272-889B-468F-B2FD-5DFBE9F03CBA}" srcOrd="0" destOrd="0" presId="urn:microsoft.com/office/officeart/2005/8/layout/process4"/>
    <dgm:cxn modelId="{7EC8A54A-B3EE-4D95-8BC6-44925E9A0D3A}" type="presParOf" srcId="{F336939B-FFB1-49F5-B88A-D63603846B0F}" destId="{AE257D31-2150-4636-A2BB-42730E083C7A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A7743F-6FBD-4BC1-B508-FDAAA1A1759E}">
      <dsp:nvSpPr>
        <dsp:cNvPr id="0" name=""/>
        <dsp:cNvSpPr/>
      </dsp:nvSpPr>
      <dsp:spPr>
        <a:xfrm>
          <a:off x="0" y="4115563"/>
          <a:ext cx="9036050" cy="13508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KAP 2022- 2023/24/25 (KAP III)</a:t>
          </a:r>
        </a:p>
      </dsp:txBody>
      <dsp:txXfrm>
        <a:off x="0" y="4115563"/>
        <a:ext cx="9036050" cy="729442"/>
      </dsp:txXfrm>
    </dsp:sp>
    <dsp:sp modelId="{F5A56952-B4EA-4F66-9785-7E894AB15452}">
      <dsp:nvSpPr>
        <dsp:cNvPr id="0" name=""/>
        <dsp:cNvSpPr/>
      </dsp:nvSpPr>
      <dsp:spPr>
        <a:xfrm>
          <a:off x="0" y="4817990"/>
          <a:ext cx="4518025" cy="62137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46990" rIns="263144" bIns="46990" numCol="1" spcCol="1270" anchor="ctr" anchorCtr="0">
          <a:noAutofit/>
        </a:bodyPr>
        <a:lstStyle/>
        <a:p>
          <a:pPr marL="0" lvl="0" indent="0" algn="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70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příprava </a:t>
          </a:r>
        </a:p>
      </dsp:txBody>
      <dsp:txXfrm>
        <a:off x="0" y="4817990"/>
        <a:ext cx="4518025" cy="621377"/>
      </dsp:txXfrm>
    </dsp:sp>
    <dsp:sp modelId="{C19522A2-9687-40C1-B119-EE3027F2180D}">
      <dsp:nvSpPr>
        <dsp:cNvPr id="0" name=""/>
        <dsp:cNvSpPr/>
      </dsp:nvSpPr>
      <dsp:spPr>
        <a:xfrm>
          <a:off x="4518025" y="4817990"/>
          <a:ext cx="4518025" cy="62137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46990" rIns="263144" bIns="4699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70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implementace</a:t>
          </a:r>
        </a:p>
      </dsp:txBody>
      <dsp:txXfrm>
        <a:off x="4518025" y="4817990"/>
        <a:ext cx="4518025" cy="621377"/>
      </dsp:txXfrm>
    </dsp:sp>
    <dsp:sp modelId="{86C9574F-A64A-40C3-98A9-F16D766CC938}">
      <dsp:nvSpPr>
        <dsp:cNvPr id="0" name=""/>
        <dsp:cNvSpPr/>
      </dsp:nvSpPr>
      <dsp:spPr>
        <a:xfrm rot="10800000">
          <a:off x="0" y="2058265"/>
          <a:ext cx="9036050" cy="2077560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KAP 2019 – 2021 (KAP II)</a:t>
          </a:r>
        </a:p>
      </dsp:txBody>
      <dsp:txXfrm rot="-10800000">
        <a:off x="0" y="2058265"/>
        <a:ext cx="9036050" cy="729223"/>
      </dsp:txXfrm>
    </dsp:sp>
    <dsp:sp modelId="{432A6322-1A6A-4B25-A71B-E4F8ADF82A81}">
      <dsp:nvSpPr>
        <dsp:cNvPr id="0" name=""/>
        <dsp:cNvSpPr/>
      </dsp:nvSpPr>
      <dsp:spPr>
        <a:xfrm>
          <a:off x="0" y="2787488"/>
          <a:ext cx="4518025" cy="6211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46990" rIns="263144" bIns="4699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70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IKAP OK II              </a:t>
          </a:r>
        </a:p>
      </dsp:txBody>
      <dsp:txXfrm>
        <a:off x="0" y="2787488"/>
        <a:ext cx="4518025" cy="621190"/>
      </dsp:txXfrm>
    </dsp:sp>
    <dsp:sp modelId="{E7E5E5A5-B019-4291-89CC-2266F677B5E7}">
      <dsp:nvSpPr>
        <dsp:cNvPr id="0" name=""/>
        <dsp:cNvSpPr/>
      </dsp:nvSpPr>
      <dsp:spPr>
        <a:xfrm>
          <a:off x="4518025" y="2787488"/>
          <a:ext cx="4518025" cy="6211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46990" rIns="263144" bIns="4699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70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RPV OK</a:t>
          </a:r>
        </a:p>
      </dsp:txBody>
      <dsp:txXfrm>
        <a:off x="4518025" y="2787488"/>
        <a:ext cx="4518025" cy="621190"/>
      </dsp:txXfrm>
    </dsp:sp>
    <dsp:sp modelId="{1D4B9BAF-F0DB-44D3-8A89-4C1CA04EE217}">
      <dsp:nvSpPr>
        <dsp:cNvPr id="0" name=""/>
        <dsp:cNvSpPr/>
      </dsp:nvSpPr>
      <dsp:spPr>
        <a:xfrm rot="10800000">
          <a:off x="0" y="966"/>
          <a:ext cx="9036050" cy="2077560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20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KAP 2016-2018 (KAP I)</a:t>
          </a:r>
        </a:p>
      </dsp:txBody>
      <dsp:txXfrm rot="-10800000">
        <a:off x="0" y="966"/>
        <a:ext cx="9036050" cy="729223"/>
      </dsp:txXfrm>
    </dsp:sp>
    <dsp:sp modelId="{071F4272-889B-468F-B2FD-5DFBE9F03CBA}">
      <dsp:nvSpPr>
        <dsp:cNvPr id="0" name=""/>
        <dsp:cNvSpPr/>
      </dsp:nvSpPr>
      <dsp:spPr>
        <a:xfrm>
          <a:off x="0" y="730190"/>
          <a:ext cx="4518025" cy="6211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46990" rIns="263144" bIns="4699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3700" kern="1200" baseline="0" dirty="0">
              <a:latin typeface="Calibri" panose="020F0502020204030204" pitchFamily="34" charset="0"/>
              <a:cs typeface="Calibri" panose="020F0502020204030204" pitchFamily="34" charset="0"/>
            </a:rPr>
            <a:t>IKAP I</a:t>
          </a:r>
        </a:p>
      </dsp:txBody>
      <dsp:txXfrm>
        <a:off x="0" y="730190"/>
        <a:ext cx="4518025" cy="621190"/>
      </dsp:txXfrm>
    </dsp:sp>
    <dsp:sp modelId="{AE257D31-2150-4636-A2BB-42730E083C7A}">
      <dsp:nvSpPr>
        <dsp:cNvPr id="0" name=""/>
        <dsp:cNvSpPr/>
      </dsp:nvSpPr>
      <dsp:spPr>
        <a:xfrm>
          <a:off x="4518025" y="730190"/>
          <a:ext cx="4518025" cy="62119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3144" tIns="46990" rIns="263144" bIns="4699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cs-CZ" sz="3700" kern="1200" baseline="0" dirty="0"/>
        </a:p>
      </dsp:txBody>
      <dsp:txXfrm>
        <a:off x="4518025" y="730190"/>
        <a:ext cx="4518025" cy="6211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31.10.2023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60437" y="3636974"/>
            <a:ext cx="7877368" cy="1533451"/>
          </a:xfrm>
        </p:spPr>
        <p:txBody>
          <a:bodyPr anchor="b">
            <a:normAutofit fontScale="90000"/>
          </a:bodyPr>
          <a:lstStyle/>
          <a:p>
            <a:r>
              <a:rPr lang="cs-CZ" sz="4400" b="1" dirty="0">
                <a:solidFill>
                  <a:srgbClr val="00549F"/>
                </a:solidFill>
                <a:latin typeface="Calibri" panose="020F0502020204030204" pitchFamily="34" charset="0"/>
                <a:ea typeface="Inter" panose="02000503000000020004" pitchFamily="2" charset="0"/>
                <a:cs typeface="Calibri" panose="020F0502020204030204" pitchFamily="34" charset="0"/>
              </a:rPr>
              <a:t>Krajské akční plánování </a:t>
            </a:r>
            <a:br>
              <a:rPr lang="cs-CZ" sz="4400" b="1" dirty="0">
                <a:solidFill>
                  <a:srgbClr val="00549F"/>
                </a:solidFill>
                <a:latin typeface="Calibri" panose="020F0502020204030204" pitchFamily="34" charset="0"/>
                <a:ea typeface="Inter" panose="02000503000000020004" pitchFamily="2" charset="0"/>
                <a:cs typeface="Calibri" panose="020F0502020204030204" pitchFamily="34" charset="0"/>
              </a:rPr>
            </a:br>
            <a:r>
              <a:rPr lang="cs-CZ" sz="4400" b="1" dirty="0">
                <a:solidFill>
                  <a:srgbClr val="00549F"/>
                </a:solidFill>
                <a:latin typeface="Calibri" panose="020F0502020204030204" pitchFamily="34" charset="0"/>
                <a:ea typeface="Inter" panose="02000503000000020004" pitchFamily="2" charset="0"/>
                <a:cs typeface="Calibri" panose="020F0502020204030204" pitchFamily="34" charset="0"/>
              </a:rPr>
              <a:t>ve vzdělávání</a:t>
            </a:r>
            <a:br>
              <a:rPr lang="cs-CZ" sz="6700" b="1" dirty="0">
                <a:solidFill>
                  <a:srgbClr val="00549F"/>
                </a:solidFill>
                <a:latin typeface="Calibri" panose="020F0502020204030204" pitchFamily="34" charset="0"/>
                <a:ea typeface="Inter" panose="02000503000000020004" pitchFamily="2" charset="0"/>
                <a:cs typeface="Calibri" panose="020F0502020204030204" pitchFamily="34" charset="0"/>
              </a:rPr>
            </a:br>
            <a:endParaRPr lang="cs-CZ" sz="3600" b="1" dirty="0">
              <a:solidFill>
                <a:srgbClr val="00549F"/>
              </a:solidFill>
              <a:latin typeface="Calibri" panose="020F0502020204030204" pitchFamily="34" charset="0"/>
              <a:ea typeface="Inter" panose="02000503000000020004" pitchFamily="2" charset="0"/>
              <a:cs typeface="Calibri" panose="020F050202020403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24200" y="5376396"/>
            <a:ext cx="8013605" cy="935027"/>
          </a:xfrm>
        </p:spPr>
        <p:txBody>
          <a:bodyPr>
            <a:normAutofit/>
          </a:bodyPr>
          <a:lstStyle/>
          <a:p>
            <a:pPr algn="r"/>
            <a:r>
              <a:rPr lang="cs-CZ" dirty="0">
                <a:latin typeface="Calibri" panose="020F0502020204030204" pitchFamily="34" charset="0"/>
                <a:ea typeface="Inter" panose="02000503000000020004" pitchFamily="2" charset="0"/>
                <a:cs typeface="Calibri" panose="020F0502020204030204" pitchFamily="34" charset="0"/>
              </a:rPr>
              <a:t>Závěrečná konference </a:t>
            </a:r>
            <a:r>
              <a:rPr lang="cs-CZ" sz="2000" dirty="0">
                <a:solidFill>
                  <a:srgbClr val="00549F"/>
                </a:solidFill>
                <a:latin typeface="Calibri" panose="020F0502020204030204" pitchFamily="34" charset="0"/>
                <a:ea typeface="Inter" panose="02000503000000020004" pitchFamily="2" charset="0"/>
                <a:cs typeface="Calibri" panose="020F0502020204030204" pitchFamily="34" charset="0"/>
              </a:rPr>
              <a:t>KAP III a setkání odborných platforem</a:t>
            </a:r>
          </a:p>
          <a:p>
            <a:pPr algn="r"/>
            <a:r>
              <a:rPr lang="cs-CZ" sz="2000" dirty="0">
                <a:solidFill>
                  <a:srgbClr val="00549F"/>
                </a:solidFill>
                <a:latin typeface="Calibri" panose="020F0502020204030204" pitchFamily="34" charset="0"/>
                <a:ea typeface="Inter" panose="02000503000000020004" pitchFamily="2" charset="0"/>
                <a:cs typeface="Calibri" panose="020F0502020204030204" pitchFamily="34" charset="0"/>
              </a:rPr>
              <a:t>Olomouc </a:t>
            </a:r>
            <a:r>
              <a:rPr lang="cs-CZ" dirty="0">
                <a:latin typeface="Calibri" panose="020F0502020204030204" pitchFamily="34" charset="0"/>
                <a:ea typeface="Inter" panose="02000503000000020004" pitchFamily="2" charset="0"/>
                <a:cs typeface="Calibri" panose="020F0502020204030204" pitchFamily="34" charset="0"/>
              </a:rPr>
              <a:t>1</a:t>
            </a:r>
            <a:r>
              <a:rPr lang="cs-CZ" sz="2000" dirty="0">
                <a:solidFill>
                  <a:srgbClr val="00549F"/>
                </a:solidFill>
                <a:latin typeface="Calibri" panose="020F0502020204030204" pitchFamily="34" charset="0"/>
                <a:ea typeface="Inter" panose="02000503000000020004" pitchFamily="2" charset="0"/>
                <a:cs typeface="Calibri" panose="020F0502020204030204" pitchFamily="34" charset="0"/>
              </a:rPr>
              <a:t>. 11. 2023</a:t>
            </a:r>
          </a:p>
        </p:txBody>
      </p:sp>
      <p:pic>
        <p:nvPicPr>
          <p:cNvPr id="9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5776"/>
            <a:ext cx="4128655" cy="1132224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076400"/>
          </a:xfrm>
        </p:spPr>
        <p:txBody>
          <a:bodyPr>
            <a:normAutofit/>
          </a:bodyPr>
          <a:lstStyle/>
          <a:p>
            <a:pPr algn="r"/>
            <a:r>
              <a:rPr lang="cs-CZ" sz="3200" b="1" dirty="0">
                <a:latin typeface="Calibri" panose="020F0502020204030204" pitchFamily="34" charset="0"/>
                <a:cs typeface="Calibri" panose="020F0502020204030204" pitchFamily="34" charset="0"/>
              </a:rPr>
              <a:t>Hlavní obecné priority se střední důležitostí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63417" y="2268000"/>
            <a:ext cx="10982037" cy="3862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B1: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Rozvoj kariérového poradenství</a:t>
            </a:r>
          </a:p>
          <a:p>
            <a:pPr>
              <a:lnSpc>
                <a:spcPct val="120000"/>
              </a:lnSpc>
            </a:pP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B2: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Podpora čtenářské gramotnosti </a:t>
            </a:r>
          </a:p>
          <a:p>
            <a:pPr>
              <a:lnSpc>
                <a:spcPct val="120000"/>
              </a:lnSpc>
            </a:pP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B3: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Podpora </a:t>
            </a:r>
            <a:r>
              <a:rPr lang="cs-CZ" dirty="0" err="1">
                <a:latin typeface="Calibri" panose="020F0502020204030204" pitchFamily="34" charset="0"/>
                <a:cs typeface="Calibri" panose="020F0502020204030204" pitchFamily="34" charset="0"/>
              </a:rPr>
              <a:t>multigramotnosti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(podpora efektivních způsobů rozvoje základních gramotností ve vzájemných souvislostech)</a:t>
            </a:r>
          </a:p>
          <a:p>
            <a:pPr>
              <a:lnSpc>
                <a:spcPct val="120000"/>
              </a:lnSpc>
            </a:pP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B4: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Podpora matematické gramotnosti</a:t>
            </a:r>
          </a:p>
          <a:p>
            <a:pPr>
              <a:lnSpc>
                <a:spcPct val="120000"/>
              </a:lnSpc>
            </a:pP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B5: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Rozvoj potenciálu každého dítěte/žáka/studenta/účastníka neformálního vzdělávání</a:t>
            </a:r>
          </a:p>
          <a:p>
            <a:pPr marL="0" indent="0">
              <a:lnSpc>
                <a:spcPct val="120000"/>
              </a:lnSpc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77408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KAP III: Akční plány 2023, 2024, 2025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AP formulují aktivity, kterými chceme z výchozího stavu (analytická část) dosáhnout stavu cílového/plánovaného (stanovené priority). 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AP cílí primárně na aktivity, které plánujeme realizovat </a:t>
            </a:r>
            <a:b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s podporou evropských dotačních fondů.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AP respektují klíčová témata a zároveň byly doplněny </a:t>
            </a:r>
            <a:b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o další témata, která vzešla v území z procesu prioritizace.</a:t>
            </a:r>
          </a:p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60582" y="5493600"/>
            <a:ext cx="1039321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000" b="1" dirty="0">
                <a:latin typeface="Calibri" panose="020F0502020204030204" pitchFamily="34" charset="0"/>
                <a:cs typeface="Calibri" panose="020F0502020204030204" pitchFamily="34" charset="0"/>
              </a:rPr>
              <a:t>Obecná priorita → Cíl → Aktivity</a:t>
            </a:r>
          </a:p>
        </p:txBody>
      </p:sp>
    </p:spTree>
    <p:extLst>
      <p:ext uri="{BB962C8B-B14F-4D97-AF65-F5344CB8AC3E}">
        <p14:creationId xmlns:p14="http://schemas.microsoft.com/office/powerpoint/2010/main" val="968856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6400" y="1306800"/>
            <a:ext cx="11785599" cy="684000"/>
          </a:xfrm>
        </p:spPr>
        <p:txBody>
          <a:bodyPr>
            <a:noAutofit/>
          </a:bodyPr>
          <a:lstStyle/>
          <a:p>
            <a:pPr algn="ctr"/>
            <a:r>
              <a:rPr lang="cs-CZ" sz="4000" b="1" dirty="0">
                <a:latin typeface="Calibri" panose="020F0502020204030204" pitchFamily="34" charset="0"/>
                <a:cs typeface="Calibri" panose="020F0502020204030204" pitchFamily="34" charset="0"/>
              </a:rPr>
              <a:t>KAP III: Rámce pro investice do infrastruktury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905000"/>
            <a:ext cx="10515600" cy="4225800"/>
          </a:xfrm>
        </p:spPr>
        <p:txBody>
          <a:bodyPr/>
          <a:lstStyle/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Souhrnný rámec pro investice do infrastruktury středních </a:t>
            </a:r>
            <a:b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a vyšších odborných škol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Souhrnný rámec pro investice do infrastruktury školských poradenských zařízení a vzdělávání ve školách a třídách zřízených </a:t>
            </a:r>
            <a:b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dle § 16 odst. 9 školského zákona</a:t>
            </a:r>
          </a:p>
          <a:p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Souhrnný rámec pro investice do infrastruktury pro zájmové, neformální vzdělávání a celoživotní učení (MAP)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Obdélník: se zakulacenými rohy 3">
            <a:extLst>
              <a:ext uri="{FF2B5EF4-FFF2-40B4-BE49-F238E27FC236}">
                <a16:creationId xmlns:a16="http://schemas.microsoft.com/office/drawing/2014/main" id="{3565E67D-2166-37EF-F725-A619A82F91B0}"/>
              </a:ext>
            </a:extLst>
          </p:cNvPr>
          <p:cNvSpPr/>
          <p:nvPr/>
        </p:nvSpPr>
        <p:spPr>
          <a:xfrm>
            <a:off x="6448426" y="3667125"/>
            <a:ext cx="4257674" cy="12858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7200" b="1" dirty="0">
                <a:latin typeface="Calibri" panose="020F0502020204030204" pitchFamily="34" charset="0"/>
                <a:cs typeface="Calibri" panose="020F0502020204030204" pitchFamily="34" charset="0"/>
              </a:rPr>
              <a:t>IROP</a:t>
            </a:r>
          </a:p>
        </p:txBody>
      </p:sp>
    </p:spTree>
    <p:extLst>
      <p:ext uri="{BB962C8B-B14F-4D97-AF65-F5344CB8AC3E}">
        <p14:creationId xmlns:p14="http://schemas.microsoft.com/office/powerpoint/2010/main" val="27990014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657225"/>
            <a:ext cx="10515600" cy="1227596"/>
          </a:xfrm>
        </p:spPr>
        <p:txBody>
          <a:bodyPr>
            <a:normAutofit/>
          </a:bodyPr>
          <a:lstStyle/>
          <a:p>
            <a:pPr algn="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Dokumenty KAP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000250"/>
            <a:ext cx="10515600" cy="4130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Nebyly a nejsou strategií v území, ale podkladovými a implementačními dokumenty k platnému DZ Olomouckého kraje. </a:t>
            </a:r>
          </a:p>
          <a:p>
            <a:pPr marL="0" indent="0">
              <a:buNone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Soubor dokumentů KAP III navazuje na DZ OK 2019 – 2023.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4" name="Zaoblený obdélník 3"/>
          <p:cNvSpPr/>
          <p:nvPr/>
        </p:nvSpPr>
        <p:spPr>
          <a:xfrm>
            <a:off x="988291" y="3901052"/>
            <a:ext cx="10365509" cy="7566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Roční akční plány 2023, 2024 a 2025</a:t>
            </a:r>
          </a:p>
        </p:txBody>
      </p:sp>
      <p:sp>
        <p:nvSpPr>
          <p:cNvPr id="5" name="Šipka dolů 4"/>
          <p:cNvSpPr/>
          <p:nvPr/>
        </p:nvSpPr>
        <p:spPr>
          <a:xfrm>
            <a:off x="5299218" y="3383299"/>
            <a:ext cx="1593561" cy="608471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: se zakulacenými rohy 5">
            <a:extLst>
              <a:ext uri="{FF2B5EF4-FFF2-40B4-BE49-F238E27FC236}">
                <a16:creationId xmlns:a16="http://schemas.microsoft.com/office/drawing/2014/main" id="{76FFEECA-C551-2F75-9A29-50D47D7815B0}"/>
              </a:ext>
            </a:extLst>
          </p:cNvPr>
          <p:cNvSpPr/>
          <p:nvPr/>
        </p:nvSpPr>
        <p:spPr>
          <a:xfrm>
            <a:off x="466725" y="5266196"/>
            <a:ext cx="11096625" cy="114412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Dlouhodobý záměr vzdělávání a rozvoje vzdělávací soustavy Olomouckého kraje </a:t>
            </a:r>
            <a:b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na období 2024 - 2028</a:t>
            </a:r>
          </a:p>
        </p:txBody>
      </p:sp>
      <p:sp>
        <p:nvSpPr>
          <p:cNvPr id="7" name="Šipka dolů 4">
            <a:extLst>
              <a:ext uri="{FF2B5EF4-FFF2-40B4-BE49-F238E27FC236}">
                <a16:creationId xmlns:a16="http://schemas.microsoft.com/office/drawing/2014/main" id="{B85D6FBE-E36A-DB55-FEEE-2B77DEECC445}"/>
              </a:ext>
            </a:extLst>
          </p:cNvPr>
          <p:cNvSpPr/>
          <p:nvPr/>
        </p:nvSpPr>
        <p:spPr>
          <a:xfrm>
            <a:off x="5299219" y="4773154"/>
            <a:ext cx="1593561" cy="608471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04304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858A9ED-8260-F7CF-994D-0AF5609C7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/>
              <a:t>Změny trhu práce </a:t>
            </a:r>
            <a:br>
              <a:rPr lang="cs-CZ" b="1" dirty="0"/>
            </a:br>
            <a:r>
              <a:rPr lang="cs-CZ" b="1" dirty="0"/>
              <a:t>ve vztahu ke vzdělávání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B82B4B1-822B-9CD1-5360-2EC898E2D0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267325"/>
            <a:ext cx="10515600" cy="822325"/>
          </a:xfrm>
        </p:spPr>
        <p:txBody>
          <a:bodyPr/>
          <a:lstStyle/>
          <a:p>
            <a:pPr algn="ctr"/>
            <a:r>
              <a:rPr lang="cs-CZ" dirty="0"/>
              <a:t> je téma, které spojuje všechny priority kraje v rozvoji  vzdělávání</a:t>
            </a:r>
          </a:p>
        </p:txBody>
      </p:sp>
    </p:spTree>
    <p:extLst>
      <p:ext uri="{BB962C8B-B14F-4D97-AF65-F5344CB8AC3E}">
        <p14:creationId xmlns:p14="http://schemas.microsoft.com/office/powerpoint/2010/main" val="2591800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940D0A0-B7AD-ABF0-0462-438D99E98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Program konference: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822961E-60B0-DC54-E827-19E2C7FE25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581274"/>
            <a:ext cx="10134600" cy="3549525"/>
          </a:xfrm>
        </p:spPr>
        <p:txBody>
          <a:bodyPr>
            <a:normAutofit/>
          </a:bodyPr>
          <a:lstStyle/>
          <a:p>
            <a:r>
              <a:rPr lang="cs-CZ" sz="4800" b="1" dirty="0">
                <a:latin typeface="Calibri" panose="020F0502020204030204" pitchFamily="34" charset="0"/>
                <a:cs typeface="Calibri" panose="020F0502020204030204" pitchFamily="34" charset="0"/>
              </a:rPr>
              <a:t>BLOK I:   Východiska</a:t>
            </a:r>
          </a:p>
          <a:p>
            <a:r>
              <a:rPr lang="cs-CZ" sz="4800" b="1" dirty="0">
                <a:latin typeface="Calibri" panose="020F0502020204030204" pitchFamily="34" charset="0"/>
                <a:cs typeface="Calibri" panose="020F0502020204030204" pitchFamily="34" charset="0"/>
              </a:rPr>
              <a:t>BLOK II:  Pohled firem /škol</a:t>
            </a:r>
          </a:p>
          <a:p>
            <a:r>
              <a:rPr lang="cs-CZ" sz="4800" b="1" dirty="0">
                <a:latin typeface="Calibri" panose="020F0502020204030204" pitchFamily="34" charset="0"/>
                <a:cs typeface="Calibri" panose="020F0502020204030204" pitchFamily="34" charset="0"/>
              </a:rPr>
              <a:t>BLOK III: Umělá inteligence a trh práce</a:t>
            </a:r>
          </a:p>
        </p:txBody>
      </p:sp>
    </p:spTree>
    <p:extLst>
      <p:ext uri="{BB962C8B-B14F-4D97-AF65-F5344CB8AC3E}">
        <p14:creationId xmlns:p14="http://schemas.microsoft.com/office/powerpoint/2010/main" val="2051757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723A333-0128-BDAA-E501-EBA26A0A8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/>
              <a:t>     Začátek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7447ADD-C3F9-3CA2-D0ED-F21C1C6EA0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2015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MŠMT zahájilo podporu krajského akčního plánování </a:t>
            </a:r>
            <a:b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ve vzdělávání – výzva OP VVV</a:t>
            </a:r>
          </a:p>
          <a:p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1. 1. 2016 první krajský projekt </a:t>
            </a:r>
          </a:p>
        </p:txBody>
      </p:sp>
      <p:sp>
        <p:nvSpPr>
          <p:cNvPr id="5" name="Obdélník: se zakulacenými rohy 4">
            <a:extLst>
              <a:ext uri="{FF2B5EF4-FFF2-40B4-BE49-F238E27FC236}">
                <a16:creationId xmlns:a16="http://schemas.microsoft.com/office/drawing/2014/main" id="{C822D47F-68FD-C30D-37B6-A588E6600535}"/>
              </a:ext>
            </a:extLst>
          </p:cNvPr>
          <p:cNvSpPr/>
          <p:nvPr/>
        </p:nvSpPr>
        <p:spPr>
          <a:xfrm>
            <a:off x="1028700" y="3781426"/>
            <a:ext cx="10325099" cy="27146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>
            <a:extLst>
              <a:ext uri="{FF2B5EF4-FFF2-40B4-BE49-F238E27FC236}">
                <a16:creationId xmlns:a16="http://schemas.microsoft.com/office/drawing/2014/main" id="{5AB7A7BF-6666-BFCC-B827-92D5E966F15B}"/>
              </a:ext>
            </a:extLst>
          </p:cNvPr>
          <p:cNvSpPr/>
          <p:nvPr/>
        </p:nvSpPr>
        <p:spPr>
          <a:xfrm>
            <a:off x="1571624" y="4057650"/>
            <a:ext cx="1362075" cy="119062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KAP</a:t>
            </a:r>
          </a:p>
        </p:txBody>
      </p:sp>
      <p:sp>
        <p:nvSpPr>
          <p:cNvPr id="7" name="Ovál 6">
            <a:extLst>
              <a:ext uri="{FF2B5EF4-FFF2-40B4-BE49-F238E27FC236}">
                <a16:creationId xmlns:a16="http://schemas.microsoft.com/office/drawing/2014/main" id="{F949A76D-8786-5C1C-5297-925316B423A6}"/>
              </a:ext>
            </a:extLst>
          </p:cNvPr>
          <p:cNvSpPr/>
          <p:nvPr/>
        </p:nvSpPr>
        <p:spPr>
          <a:xfrm>
            <a:off x="1962151" y="5248274"/>
            <a:ext cx="2105024" cy="9144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MAP</a:t>
            </a:r>
          </a:p>
        </p:txBody>
      </p:sp>
      <p:sp>
        <p:nvSpPr>
          <p:cNvPr id="8" name="Ovál 7">
            <a:extLst>
              <a:ext uri="{FF2B5EF4-FFF2-40B4-BE49-F238E27FC236}">
                <a16:creationId xmlns:a16="http://schemas.microsoft.com/office/drawing/2014/main" id="{D3B82E8B-9C3A-93B9-BDE1-731D6B4229C8}"/>
              </a:ext>
            </a:extLst>
          </p:cNvPr>
          <p:cNvSpPr/>
          <p:nvPr/>
        </p:nvSpPr>
        <p:spPr>
          <a:xfrm>
            <a:off x="3476623" y="4229100"/>
            <a:ext cx="1695451" cy="113347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ŠAP</a:t>
            </a:r>
          </a:p>
        </p:txBody>
      </p:sp>
      <p:sp>
        <p:nvSpPr>
          <p:cNvPr id="9" name="Ovál 8">
            <a:extLst>
              <a:ext uri="{FF2B5EF4-FFF2-40B4-BE49-F238E27FC236}">
                <a16:creationId xmlns:a16="http://schemas.microsoft.com/office/drawing/2014/main" id="{4B759E3D-7D43-9920-5010-319D445D0E4E}"/>
              </a:ext>
            </a:extLst>
          </p:cNvPr>
          <p:cNvSpPr/>
          <p:nvPr/>
        </p:nvSpPr>
        <p:spPr>
          <a:xfrm>
            <a:off x="5514975" y="3990975"/>
            <a:ext cx="1362074" cy="9144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RAP</a:t>
            </a:r>
          </a:p>
        </p:txBody>
      </p:sp>
      <p:sp>
        <p:nvSpPr>
          <p:cNvPr id="10" name="Ovál 9">
            <a:extLst>
              <a:ext uri="{FF2B5EF4-FFF2-40B4-BE49-F238E27FC236}">
                <a16:creationId xmlns:a16="http://schemas.microsoft.com/office/drawing/2014/main" id="{9FCB7D80-7FCC-19B4-FA96-36D955F44B20}"/>
              </a:ext>
            </a:extLst>
          </p:cNvPr>
          <p:cNvSpPr/>
          <p:nvPr/>
        </p:nvSpPr>
        <p:spPr>
          <a:xfrm>
            <a:off x="5786435" y="5216400"/>
            <a:ext cx="1538289" cy="9144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IROP</a:t>
            </a:r>
          </a:p>
        </p:txBody>
      </p:sp>
      <p:sp>
        <p:nvSpPr>
          <p:cNvPr id="11" name="Ovál 10">
            <a:extLst>
              <a:ext uri="{FF2B5EF4-FFF2-40B4-BE49-F238E27FC236}">
                <a16:creationId xmlns:a16="http://schemas.microsoft.com/office/drawing/2014/main" id="{E457DD74-4F33-629C-B3FB-004C42C97342}"/>
              </a:ext>
            </a:extLst>
          </p:cNvPr>
          <p:cNvSpPr/>
          <p:nvPr/>
        </p:nvSpPr>
        <p:spPr>
          <a:xfrm>
            <a:off x="7496172" y="4162425"/>
            <a:ext cx="1628777" cy="9144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šablony</a:t>
            </a:r>
          </a:p>
        </p:txBody>
      </p:sp>
      <p:sp>
        <p:nvSpPr>
          <p:cNvPr id="12" name="Ovál 11">
            <a:extLst>
              <a:ext uri="{FF2B5EF4-FFF2-40B4-BE49-F238E27FC236}">
                <a16:creationId xmlns:a16="http://schemas.microsoft.com/office/drawing/2014/main" id="{166F2BDD-884D-CB1C-F92E-AFED7FF799AC}"/>
              </a:ext>
            </a:extLst>
          </p:cNvPr>
          <p:cNvSpPr/>
          <p:nvPr/>
        </p:nvSpPr>
        <p:spPr>
          <a:xfrm>
            <a:off x="8424860" y="5305237"/>
            <a:ext cx="1938339" cy="9144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IKAP</a:t>
            </a:r>
          </a:p>
        </p:txBody>
      </p:sp>
    </p:spTree>
    <p:extLst>
      <p:ext uri="{BB962C8B-B14F-4D97-AF65-F5344CB8AC3E}">
        <p14:creationId xmlns:p14="http://schemas.microsoft.com/office/powerpoint/2010/main" val="2520614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Základní zacílení tvorby KAP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Je zaměřen na zvýšení kvality vzdělávání ve SŠ, VOŠ a konzervatořích </a:t>
            </a:r>
            <a:b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a na oblasti vzdělávání, které se přímo dotýkají regionálního trhu práce.</a:t>
            </a:r>
          </a:p>
          <a:p>
            <a:pPr marL="0" indent="0">
              <a:buNone/>
            </a:pP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V klíčových tématech je zohledněn zájem a potřeby ZŠ, MŠ </a:t>
            </a:r>
            <a:b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a zájmového a neformálního vzdělávání. </a:t>
            </a:r>
          </a:p>
          <a:p>
            <a:pPr marL="0" indent="0">
              <a:buNone/>
            </a:pP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Podpora řízení škol a tvorba strategických dokumentů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6045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3767D1C9-F639-52D0-64A7-3F38A421FF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736989"/>
              </p:ext>
            </p:extLst>
          </p:nvPr>
        </p:nvGraphicFramePr>
        <p:xfrm>
          <a:off x="2032000" y="1095375"/>
          <a:ext cx="9036050" cy="5467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73022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Soubor dokumentů KAP III tvoří: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19175" y="2216727"/>
            <a:ext cx="9715500" cy="445192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sz="3600" dirty="0"/>
              <a:t> 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Analytická část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Stanovení priorit vzdělávání v území 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Roční akční plány rozvoje vzdělávání 2023, 2024, 2025</a:t>
            </a:r>
          </a:p>
          <a:p>
            <a:pPr marL="0" indent="0">
              <a:buNone/>
            </a:pP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Rámce pro investice do infrastruktury</a:t>
            </a:r>
          </a:p>
        </p:txBody>
      </p:sp>
    </p:spTree>
    <p:extLst>
      <p:ext uri="{BB962C8B-B14F-4D97-AF65-F5344CB8AC3E}">
        <p14:creationId xmlns:p14="http://schemas.microsoft.com/office/powerpoint/2010/main" val="2127915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>
            <a:spLocks noChangeArrowheads="1"/>
          </p:cNvSpPr>
          <p:nvPr/>
        </p:nvSpPr>
        <p:spPr bwMode="auto">
          <a:xfrm>
            <a:off x="2967340" y="974945"/>
            <a:ext cx="4798234" cy="143697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D5A7"/>
              </a:gs>
              <a:gs pos="50000">
                <a:srgbClr val="AACE99"/>
              </a:gs>
              <a:gs pos="100000">
                <a:srgbClr val="9CCA86"/>
              </a:gs>
            </a:gsLst>
            <a:lin ang="5400000"/>
          </a:gradFill>
          <a:ln w="635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alt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altLang="cs-CZ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Věcný manažer</a:t>
            </a:r>
            <a:endParaRPr lang="cs-CZ" altLang="cs-CZ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altLang="cs-CZ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Analytik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altLang="cs-CZ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Metodik pro spolupráci s MAP</a:t>
            </a:r>
            <a:endParaRPr lang="cs-CZ" altLang="cs-CZ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altLang="cs-CZ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Externí odborní spolupracovníci </a:t>
            </a:r>
            <a:endParaRPr lang="cs-CZ" altLang="cs-CZ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altLang="cs-CZ" b="1" dirty="0">
              <a:latin typeface="Arial" panose="020B0604020202020204" pitchFamily="34" charset="0"/>
            </a:endParaRPr>
          </a:p>
        </p:txBody>
      </p:sp>
      <p:sp>
        <p:nvSpPr>
          <p:cNvPr id="7" name="Obdélník 9"/>
          <p:cNvSpPr>
            <a:spLocks noChangeArrowheads="1"/>
          </p:cNvSpPr>
          <p:nvPr/>
        </p:nvSpPr>
        <p:spPr bwMode="auto">
          <a:xfrm>
            <a:off x="7911973" y="2007464"/>
            <a:ext cx="3765677" cy="800391"/>
          </a:xfrm>
          <a:prstGeom prst="rect">
            <a:avLst/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RT MAP (13 x)  - vzájemná spolupráce</a:t>
            </a:r>
            <a:br>
              <a:rPr lang="cs-CZ" alt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alt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přenos informací</a:t>
            </a:r>
            <a:endParaRPr lang="cs-CZ" altLang="cs-CZ" b="1" dirty="0">
              <a:latin typeface="Arial" panose="020B0604020202020204" pitchFamily="34" charset="0"/>
            </a:endParaRPr>
          </a:p>
        </p:txBody>
      </p:sp>
      <p:sp>
        <p:nvSpPr>
          <p:cNvPr id="8" name="Obdélník 10"/>
          <p:cNvSpPr>
            <a:spLocks noChangeArrowheads="1"/>
          </p:cNvSpPr>
          <p:nvPr/>
        </p:nvSpPr>
        <p:spPr bwMode="auto">
          <a:xfrm>
            <a:off x="3715868" y="2973594"/>
            <a:ext cx="1687650" cy="2368346"/>
          </a:xfrm>
          <a:prstGeom prst="rect">
            <a:avLst/>
          </a:prstGeom>
          <a:gradFill rotWithShape="1">
            <a:gsLst>
              <a:gs pos="0">
                <a:srgbClr val="B1CBE9"/>
              </a:gs>
              <a:gs pos="50000">
                <a:srgbClr val="A3C1E5"/>
              </a:gs>
              <a:gs pos="100000">
                <a:srgbClr val="92B9E4"/>
              </a:gs>
            </a:gsLst>
            <a:lin ang="5400000"/>
          </a:gradFill>
          <a:ln w="635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cs-CZ" altLang="cs-CZ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Minitým</a:t>
            </a:r>
            <a:endParaRPr lang="cs-CZ" altLang="cs-CZ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Podpora odborného vzdělávání </a:t>
            </a:r>
            <a:b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spolupráce škol se zaměstnavateli a kariérové poradenství</a:t>
            </a:r>
            <a:endParaRPr lang="cs-CZ" altLang="cs-CZ" sz="1600" dirty="0">
              <a:latin typeface="Arial" panose="020B0604020202020204" pitchFamily="34" charset="0"/>
            </a:endParaRPr>
          </a:p>
        </p:txBody>
      </p:sp>
      <p:sp>
        <p:nvSpPr>
          <p:cNvPr id="9" name="Obdélník 11"/>
          <p:cNvSpPr>
            <a:spLocks noChangeArrowheads="1"/>
          </p:cNvSpPr>
          <p:nvPr/>
        </p:nvSpPr>
        <p:spPr bwMode="auto">
          <a:xfrm>
            <a:off x="480291" y="3827575"/>
            <a:ext cx="1368671" cy="1354027"/>
          </a:xfrm>
          <a:prstGeom prst="rect">
            <a:avLst/>
          </a:prstGeom>
          <a:gradFill rotWithShape="1">
            <a:gsLst>
              <a:gs pos="0">
                <a:srgbClr val="B1CBE9"/>
              </a:gs>
              <a:gs pos="50000">
                <a:srgbClr val="A3C1E5"/>
              </a:gs>
              <a:gs pos="100000">
                <a:srgbClr val="92B9E4"/>
              </a:gs>
            </a:gsLst>
            <a:lin ang="5400000"/>
          </a:gradFill>
          <a:ln w="635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1.Minitým</a:t>
            </a:r>
            <a:endParaRPr lang="cs-CZ" altLang="cs-CZ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Rozvoj podnikavosti, iniciativy </a:t>
            </a:r>
            <a:b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kreativity</a:t>
            </a:r>
            <a:endParaRPr lang="cs-CZ" altLang="cs-CZ" sz="1600" dirty="0">
              <a:latin typeface="Arial" panose="020B0604020202020204" pitchFamily="34" charset="0"/>
            </a:endParaRPr>
          </a:p>
        </p:txBody>
      </p:sp>
      <p:sp>
        <p:nvSpPr>
          <p:cNvPr id="10" name="Obdélník 12"/>
          <p:cNvSpPr>
            <a:spLocks noChangeArrowheads="1"/>
          </p:cNvSpPr>
          <p:nvPr/>
        </p:nvSpPr>
        <p:spPr bwMode="auto">
          <a:xfrm>
            <a:off x="2004447" y="3827576"/>
            <a:ext cx="1559853" cy="1358152"/>
          </a:xfrm>
          <a:prstGeom prst="rect">
            <a:avLst/>
          </a:prstGeom>
          <a:gradFill rotWithShape="1">
            <a:gsLst>
              <a:gs pos="0">
                <a:srgbClr val="B1CBE9"/>
              </a:gs>
              <a:gs pos="50000">
                <a:srgbClr val="A3C1E5"/>
              </a:gs>
              <a:gs pos="100000">
                <a:srgbClr val="92B9E4"/>
              </a:gs>
            </a:gsLst>
            <a:lin ang="5400000"/>
          </a:gradFill>
          <a:ln w="635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cs-CZ" altLang="cs-CZ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Minitým</a:t>
            </a:r>
            <a:endParaRPr lang="cs-CZ" altLang="cs-CZ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Polytechnické vzdělávání</a:t>
            </a:r>
            <a:endParaRPr lang="cs-CZ" altLang="cs-CZ" sz="1600" dirty="0">
              <a:latin typeface="Arial" panose="020B0604020202020204" pitchFamily="34" charset="0"/>
            </a:endParaRPr>
          </a:p>
        </p:txBody>
      </p:sp>
      <p:sp>
        <p:nvSpPr>
          <p:cNvPr id="11" name="Obdélník 13"/>
          <p:cNvSpPr>
            <a:spLocks noChangeArrowheads="1"/>
          </p:cNvSpPr>
          <p:nvPr/>
        </p:nvSpPr>
        <p:spPr bwMode="auto">
          <a:xfrm>
            <a:off x="5559003" y="3767117"/>
            <a:ext cx="1535256" cy="1339851"/>
          </a:xfrm>
          <a:prstGeom prst="rect">
            <a:avLst/>
          </a:prstGeom>
          <a:gradFill rotWithShape="1">
            <a:gsLst>
              <a:gs pos="0">
                <a:srgbClr val="B1CBE9"/>
              </a:gs>
              <a:gs pos="50000">
                <a:srgbClr val="A3C1E5"/>
              </a:gs>
              <a:gs pos="100000">
                <a:srgbClr val="92B9E4"/>
              </a:gs>
            </a:gsLst>
            <a:lin ang="5400000"/>
          </a:gradFill>
          <a:ln w="635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cs-CZ" altLang="cs-CZ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Minitým</a:t>
            </a:r>
            <a:endParaRPr lang="cs-CZ" altLang="cs-CZ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Podpora gramotností</a:t>
            </a:r>
            <a:endParaRPr lang="cs-CZ" altLang="cs-CZ" sz="1600" dirty="0">
              <a:latin typeface="Arial" panose="020B0604020202020204" pitchFamily="34" charset="0"/>
            </a:endParaRPr>
          </a:p>
        </p:txBody>
      </p:sp>
      <p:sp>
        <p:nvSpPr>
          <p:cNvPr id="12" name="Obdélník 14"/>
          <p:cNvSpPr>
            <a:spLocks noChangeArrowheads="1"/>
          </p:cNvSpPr>
          <p:nvPr/>
        </p:nvSpPr>
        <p:spPr bwMode="auto">
          <a:xfrm>
            <a:off x="7475538" y="3611817"/>
            <a:ext cx="1592262" cy="1517398"/>
          </a:xfrm>
          <a:prstGeom prst="rect">
            <a:avLst/>
          </a:prstGeom>
          <a:gradFill rotWithShape="1">
            <a:gsLst>
              <a:gs pos="0">
                <a:srgbClr val="B1CBE9"/>
              </a:gs>
              <a:gs pos="50000">
                <a:srgbClr val="A3C1E5"/>
              </a:gs>
              <a:gs pos="100000">
                <a:srgbClr val="92B9E4"/>
              </a:gs>
            </a:gsLst>
            <a:lin ang="5400000"/>
          </a:gradFill>
          <a:ln w="635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cs-CZ" altLang="cs-CZ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Minitým</a:t>
            </a:r>
            <a:endParaRPr lang="cs-CZ" altLang="cs-CZ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Podpora společného vzdělávání a akcí KLIMA</a:t>
            </a:r>
            <a:endParaRPr lang="cs-CZ" altLang="cs-CZ" sz="1600" dirty="0">
              <a:latin typeface="Arial" panose="020B0604020202020204" pitchFamily="34" charset="0"/>
            </a:endParaRPr>
          </a:p>
        </p:txBody>
      </p:sp>
      <p:sp>
        <p:nvSpPr>
          <p:cNvPr id="13" name="Obdélník 15"/>
          <p:cNvSpPr>
            <a:spLocks noChangeArrowheads="1"/>
          </p:cNvSpPr>
          <p:nvPr/>
        </p:nvSpPr>
        <p:spPr bwMode="auto">
          <a:xfrm>
            <a:off x="9503843" y="3789364"/>
            <a:ext cx="1838412" cy="1339851"/>
          </a:xfrm>
          <a:prstGeom prst="rect">
            <a:avLst/>
          </a:prstGeom>
          <a:gradFill rotWithShape="1">
            <a:gsLst>
              <a:gs pos="0">
                <a:srgbClr val="B1CBE9"/>
              </a:gs>
              <a:gs pos="50000">
                <a:srgbClr val="A3C1E5"/>
              </a:gs>
              <a:gs pos="100000">
                <a:srgbClr val="92B9E4"/>
              </a:gs>
            </a:gsLst>
            <a:lin ang="5400000"/>
          </a:gradFill>
          <a:ln w="635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 </a:t>
            </a:r>
            <a:r>
              <a:rPr lang="cs-CZ" altLang="cs-CZ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Minitým</a:t>
            </a:r>
            <a:endParaRPr lang="cs-CZ" altLang="cs-CZ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Podpora digitalizace ve vzdělávání</a:t>
            </a:r>
            <a:endParaRPr lang="cs-CZ" altLang="cs-CZ" sz="1600" dirty="0">
              <a:latin typeface="Arial" panose="020B0604020202020204" pitchFamily="34" charset="0"/>
            </a:endParaRPr>
          </a:p>
        </p:txBody>
      </p:sp>
      <p:cxnSp>
        <p:nvCxnSpPr>
          <p:cNvPr id="14" name="Přímá spojnice se šipkou 13"/>
          <p:cNvCxnSpPr>
            <a:cxnSpLocks/>
          </p:cNvCxnSpPr>
          <p:nvPr/>
        </p:nvCxnSpPr>
        <p:spPr>
          <a:xfrm>
            <a:off x="7343775" y="2059046"/>
            <a:ext cx="685641" cy="745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>
            <a:cxnSpLocks/>
          </p:cNvCxnSpPr>
          <p:nvPr/>
        </p:nvCxnSpPr>
        <p:spPr>
          <a:xfrm flipH="1">
            <a:off x="909436" y="2269318"/>
            <a:ext cx="2366887" cy="18131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>
            <a:cxnSpLocks/>
          </p:cNvCxnSpPr>
          <p:nvPr/>
        </p:nvCxnSpPr>
        <p:spPr>
          <a:xfrm flipH="1">
            <a:off x="2712887" y="2314294"/>
            <a:ext cx="1538224" cy="176817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>
          <a:xfrm flipH="1">
            <a:off x="4365776" y="2314294"/>
            <a:ext cx="101792" cy="8260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/>
          <p:nvPr/>
        </p:nvCxnSpPr>
        <p:spPr>
          <a:xfrm>
            <a:off x="5243610" y="2241929"/>
            <a:ext cx="1206279" cy="16753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Přímá spojnice se šipkou 18"/>
          <p:cNvCxnSpPr/>
          <p:nvPr/>
        </p:nvCxnSpPr>
        <p:spPr>
          <a:xfrm>
            <a:off x="5549917" y="2241929"/>
            <a:ext cx="2633501" cy="14369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/>
          <p:nvPr/>
        </p:nvCxnSpPr>
        <p:spPr>
          <a:xfrm>
            <a:off x="6788727" y="2314294"/>
            <a:ext cx="2995989" cy="16286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Zaoblený obdélník 23"/>
          <p:cNvSpPr>
            <a:spLocks noChangeArrowheads="1"/>
          </p:cNvSpPr>
          <p:nvPr/>
        </p:nvSpPr>
        <p:spPr bwMode="auto">
          <a:xfrm>
            <a:off x="480293" y="5690753"/>
            <a:ext cx="1342793" cy="828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Platforma </a:t>
            </a:r>
            <a:endParaRPr lang="cs-CZ" altLang="cs-CZ" dirty="0">
              <a:latin typeface="Arial" panose="020B0604020202020204" pitchFamily="34" charset="0"/>
            </a:endParaRPr>
          </a:p>
        </p:txBody>
      </p:sp>
      <p:sp>
        <p:nvSpPr>
          <p:cNvPr id="22" name="Zaoblený obdélník 7"/>
          <p:cNvSpPr>
            <a:spLocks noChangeArrowheads="1"/>
          </p:cNvSpPr>
          <p:nvPr/>
        </p:nvSpPr>
        <p:spPr bwMode="auto">
          <a:xfrm>
            <a:off x="2110714" y="5713414"/>
            <a:ext cx="1333843" cy="8080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Platforma</a:t>
            </a:r>
            <a:endParaRPr lang="cs-CZ" altLang="cs-CZ" dirty="0">
              <a:latin typeface="Arial" panose="020B0604020202020204" pitchFamily="34" charset="0"/>
            </a:endParaRPr>
          </a:p>
        </p:txBody>
      </p:sp>
      <p:sp>
        <p:nvSpPr>
          <p:cNvPr id="23" name="Zaoblený obdélník 8"/>
          <p:cNvSpPr>
            <a:spLocks noChangeArrowheads="1"/>
          </p:cNvSpPr>
          <p:nvPr/>
        </p:nvSpPr>
        <p:spPr bwMode="auto">
          <a:xfrm>
            <a:off x="3799206" y="5713414"/>
            <a:ext cx="1420958" cy="8080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Platforma</a:t>
            </a:r>
            <a:endParaRPr lang="cs-CZ" altLang="cs-CZ">
              <a:latin typeface="Arial" panose="020B0604020202020204" pitchFamily="34" charset="0"/>
            </a:endParaRPr>
          </a:p>
        </p:txBody>
      </p:sp>
      <p:sp>
        <p:nvSpPr>
          <p:cNvPr id="24" name="Zaoblený obdélník 24"/>
          <p:cNvSpPr>
            <a:spLocks noChangeArrowheads="1"/>
          </p:cNvSpPr>
          <p:nvPr/>
        </p:nvSpPr>
        <p:spPr bwMode="auto">
          <a:xfrm>
            <a:off x="5610529" y="5692775"/>
            <a:ext cx="1474644" cy="8080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Platforma</a:t>
            </a:r>
            <a:endParaRPr lang="cs-CZ" altLang="cs-CZ" dirty="0">
              <a:latin typeface="Arial" panose="020B0604020202020204" pitchFamily="34" charset="0"/>
            </a:endParaRPr>
          </a:p>
        </p:txBody>
      </p:sp>
      <p:sp>
        <p:nvSpPr>
          <p:cNvPr id="25" name="Zaoblený obdélník 25"/>
          <p:cNvSpPr>
            <a:spLocks noChangeArrowheads="1"/>
          </p:cNvSpPr>
          <p:nvPr/>
        </p:nvSpPr>
        <p:spPr bwMode="auto">
          <a:xfrm>
            <a:off x="7475538" y="5692776"/>
            <a:ext cx="1592262" cy="828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Platforma</a:t>
            </a:r>
            <a:endParaRPr lang="cs-CZ" altLang="cs-CZ" dirty="0">
              <a:latin typeface="Arial" panose="020B0604020202020204" pitchFamily="34" charset="0"/>
            </a:endParaRPr>
          </a:p>
        </p:txBody>
      </p:sp>
      <p:sp>
        <p:nvSpPr>
          <p:cNvPr id="26" name="Zaoblený obdélník 26"/>
          <p:cNvSpPr>
            <a:spLocks noChangeArrowheads="1"/>
          </p:cNvSpPr>
          <p:nvPr/>
        </p:nvSpPr>
        <p:spPr bwMode="auto">
          <a:xfrm>
            <a:off x="9503843" y="5692775"/>
            <a:ext cx="1838412" cy="8080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Platforma</a:t>
            </a:r>
            <a:endParaRPr lang="cs-CZ" altLang="cs-CZ" dirty="0">
              <a:latin typeface="Arial" panose="020B0604020202020204" pitchFamily="34" charset="0"/>
            </a:endParaRPr>
          </a:p>
        </p:txBody>
      </p:sp>
      <p:sp>
        <p:nvSpPr>
          <p:cNvPr id="27" name="Šipka dolů 26"/>
          <p:cNvSpPr/>
          <p:nvPr/>
        </p:nvSpPr>
        <p:spPr>
          <a:xfrm>
            <a:off x="909436" y="5185728"/>
            <a:ext cx="484505" cy="5632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28" name="Šipka dolů 27"/>
          <p:cNvSpPr/>
          <p:nvPr/>
        </p:nvSpPr>
        <p:spPr>
          <a:xfrm>
            <a:off x="2497744" y="5181602"/>
            <a:ext cx="484505" cy="6303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29" name="Šipka dolů 28"/>
          <p:cNvSpPr/>
          <p:nvPr/>
        </p:nvSpPr>
        <p:spPr>
          <a:xfrm>
            <a:off x="4285291" y="5304792"/>
            <a:ext cx="484505" cy="4457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30" name="Šipka dolů 29"/>
          <p:cNvSpPr/>
          <p:nvPr/>
        </p:nvSpPr>
        <p:spPr>
          <a:xfrm>
            <a:off x="6117273" y="5111558"/>
            <a:ext cx="484505" cy="6197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31" name="Šipka dolů 30"/>
          <p:cNvSpPr/>
          <p:nvPr/>
        </p:nvSpPr>
        <p:spPr>
          <a:xfrm>
            <a:off x="8029416" y="5142868"/>
            <a:ext cx="484505" cy="6356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32" name="Šipka dolů 31"/>
          <p:cNvSpPr/>
          <p:nvPr/>
        </p:nvSpPr>
        <p:spPr>
          <a:xfrm>
            <a:off x="10156334" y="5111558"/>
            <a:ext cx="484505" cy="5942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35" name="Obdélník 35"/>
          <p:cNvSpPr>
            <a:spLocks noChangeArrowheads="1"/>
          </p:cNvSpPr>
          <p:nvPr/>
        </p:nvSpPr>
        <p:spPr bwMode="auto">
          <a:xfrm>
            <a:off x="8405007" y="974944"/>
            <a:ext cx="2805917" cy="839788"/>
          </a:xfrm>
          <a:prstGeom prst="rect">
            <a:avLst/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Metodická podpora akčního plánování (NPI ČR)</a:t>
            </a:r>
            <a:endParaRPr lang="cs-CZ" altLang="cs-CZ" dirty="0">
              <a:latin typeface="Arial" panose="020B0604020202020204" pitchFamily="34" charset="0"/>
            </a:endParaRPr>
          </a:p>
        </p:txBody>
      </p:sp>
      <p:sp>
        <p:nvSpPr>
          <p:cNvPr id="36" name="Šipka doleva 35"/>
          <p:cNvSpPr/>
          <p:nvPr/>
        </p:nvSpPr>
        <p:spPr>
          <a:xfrm>
            <a:off x="7480448" y="1198804"/>
            <a:ext cx="924560" cy="360680"/>
          </a:xfrm>
          <a:prstGeom prst="lef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0" name="Obdélník 39"/>
          <p:cNvSpPr/>
          <p:nvPr/>
        </p:nvSpPr>
        <p:spPr>
          <a:xfrm>
            <a:off x="4467568" y="347844"/>
            <a:ext cx="6151695" cy="4029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dirty="0">
                <a:latin typeface="Calibri" panose="020F0502020204030204" pitchFamily="34" charset="0"/>
                <a:cs typeface="Calibri" panose="020F0502020204030204" pitchFamily="34" charset="0"/>
              </a:rPr>
              <a:t>Realizační tým projektu</a:t>
            </a:r>
          </a:p>
        </p:txBody>
      </p:sp>
      <p:sp>
        <p:nvSpPr>
          <p:cNvPr id="2" name="Bublinový popisek: se šipkou doprava 1">
            <a:extLst>
              <a:ext uri="{FF2B5EF4-FFF2-40B4-BE49-F238E27FC236}">
                <a16:creationId xmlns:a16="http://schemas.microsoft.com/office/drawing/2014/main" id="{6866AB57-1734-6847-F25E-1AE5419C9F06}"/>
              </a:ext>
            </a:extLst>
          </p:cNvPr>
          <p:cNvSpPr/>
          <p:nvPr/>
        </p:nvSpPr>
        <p:spPr>
          <a:xfrm>
            <a:off x="828675" y="1219198"/>
            <a:ext cx="2164064" cy="91440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/>
              <a:t>PM+ FM</a:t>
            </a:r>
          </a:p>
        </p:txBody>
      </p:sp>
    </p:spTree>
    <p:extLst>
      <p:ext uri="{BB962C8B-B14F-4D97-AF65-F5344CB8AC3E}">
        <p14:creationId xmlns:p14="http://schemas.microsoft.com/office/powerpoint/2010/main" val="2237307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KAP III: Analytická část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je aktualizací dokumentu ze souboru KAP II 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reflektuje tzv. klíčová témata KAP III </a:t>
            </a: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(viz realizační tým projektu)</a:t>
            </a:r>
          </a:p>
          <a:p>
            <a:pPr>
              <a:lnSpc>
                <a:spcPct val="100000"/>
              </a:lnSpc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vstupem jsou strategické dokumenty kraje, případně strategie </a:t>
            </a:r>
            <a:b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na národní úrovni 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je souhrnem analýzy potřeb v území a analýzy potřeb škol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konzultována s Metodickou podporou akčního plánování</a:t>
            </a:r>
          </a:p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projednána v PS Vzdělávání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80229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KAP III: Stanovení priorit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268000"/>
            <a:ext cx="10688782" cy="3862800"/>
          </a:xfrm>
        </p:spPr>
        <p:txBody>
          <a:bodyPr/>
          <a:lstStyle/>
          <a:p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Prioritizace potřeb 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byla řešena ve spolupráci s partnery </a:t>
            </a:r>
            <a:b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v území prostřednictvím jednotlivých </a:t>
            </a: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platforem 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v návaznosti </a:t>
            </a:r>
            <a:b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na provedenou analýzu potřeb v území a analýzu potřeb škol. </a:t>
            </a:r>
          </a:p>
          <a:p>
            <a:pPr marL="0" indent="0">
              <a:buNone/>
            </a:pP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PS Vzdělávání 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na základě podkladů z jednotlivých </a:t>
            </a: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platforem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určila hlavní priority rozvoje vzdělávání na území Olomouckého kraje </a:t>
            </a:r>
            <a:b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pro období 2023-2025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8374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32873"/>
            <a:ext cx="10515600" cy="1057927"/>
          </a:xfrm>
        </p:spPr>
        <p:txBody>
          <a:bodyPr>
            <a:normAutofit/>
          </a:bodyPr>
          <a:lstStyle/>
          <a:p>
            <a:pPr algn="r"/>
            <a:r>
              <a:rPr lang="cs-CZ" dirty="0"/>
              <a:t> </a:t>
            </a:r>
            <a:r>
              <a:rPr lang="cs-CZ" sz="3600" b="1" dirty="0">
                <a:latin typeface="Calibri" panose="020F0502020204030204" pitchFamily="34" charset="0"/>
                <a:cs typeface="Calibri" panose="020F0502020204030204" pitchFamily="34" charset="0"/>
              </a:rPr>
              <a:t>Hlavní obecné priority kraje s nejvyšší důležitostí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98764" y="1990800"/>
            <a:ext cx="10855036" cy="446541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A1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: Podpora polytechnického vzdělávání  (pro VOŠ, SŠ, ZŠ a MŠ) </a:t>
            </a:r>
          </a:p>
          <a:p>
            <a:pPr>
              <a:lnSpc>
                <a:spcPct val="120000"/>
              </a:lnSpc>
            </a:pP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A2: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P</a:t>
            </a:r>
            <a:r>
              <a:rPr lang="cs-CZ" dirty="0" err="1">
                <a:latin typeface="Calibri" panose="020F0502020204030204" pitchFamily="34" charset="0"/>
                <a:cs typeface="Calibri" panose="020F0502020204030204" pitchFamily="34" charset="0"/>
              </a:rPr>
              <a:t>odpora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odborného vzdělávání včetně spolupráce škol a zaměstnavatelů</a:t>
            </a:r>
          </a:p>
          <a:p>
            <a:pPr>
              <a:lnSpc>
                <a:spcPct val="120000"/>
              </a:lnSpc>
            </a:pP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A3: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Podpora digitální gramotnosti</a:t>
            </a:r>
          </a:p>
          <a:p>
            <a:pPr>
              <a:lnSpc>
                <a:spcPct val="120000"/>
              </a:lnSpc>
            </a:pP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A4: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Podpora kompetencí k podnikavosti, iniciativě a kreativitě, </a:t>
            </a:r>
            <a:b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a to průřezově pro VOŠ, SŠ, ZŠ a pro oblast iniciativy a kreativity také pro MŠ</a:t>
            </a:r>
          </a:p>
          <a:p>
            <a:pPr>
              <a:lnSpc>
                <a:spcPct val="120000"/>
              </a:lnSpc>
            </a:pP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A5: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Podpora digitalizace ve vzdělávání</a:t>
            </a: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A6: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Podpora pedagogických, didaktických a manažerských kompetencí pracovníků </a:t>
            </a:r>
            <a:b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ve vzdělávání</a:t>
            </a:r>
          </a:p>
          <a:p>
            <a:pPr>
              <a:lnSpc>
                <a:spcPct val="120000"/>
              </a:lnSpc>
            </a:pP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A7: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Podpora pohybové gramotnosti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931606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1135</TotalTime>
  <Words>759</Words>
  <Application>Microsoft Office PowerPoint</Application>
  <PresentationFormat>Širokoúhlá obrazovka</PresentationFormat>
  <Paragraphs>114</Paragraphs>
  <Slides>15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0" baseType="lpstr">
      <vt:lpstr>Arial</vt:lpstr>
      <vt:lpstr>Calibri</vt:lpstr>
      <vt:lpstr>Inter</vt:lpstr>
      <vt:lpstr>Wingdings</vt:lpstr>
      <vt:lpstr>Motiv Office</vt:lpstr>
      <vt:lpstr>Krajské akční plánování  ve vzdělávání </vt:lpstr>
      <vt:lpstr>     Začátek </vt:lpstr>
      <vt:lpstr>Základní zacílení tvorby KAP </vt:lpstr>
      <vt:lpstr>Prezentace aplikace PowerPoint</vt:lpstr>
      <vt:lpstr>Soubor dokumentů KAP III tvoří:</vt:lpstr>
      <vt:lpstr>Prezentace aplikace PowerPoint</vt:lpstr>
      <vt:lpstr>KAP III: Analytická část</vt:lpstr>
      <vt:lpstr>KAP III: Stanovení priorit</vt:lpstr>
      <vt:lpstr> Hlavní obecné priority kraje s nejvyšší důležitostí</vt:lpstr>
      <vt:lpstr>Hlavní obecné priority se střední důležitostí </vt:lpstr>
      <vt:lpstr>KAP III: Akční plány 2023, 2024, 2025</vt:lpstr>
      <vt:lpstr>KAP III: Rámce pro investice do infrastruktury</vt:lpstr>
      <vt:lpstr>Dokumenty KAP </vt:lpstr>
      <vt:lpstr>Změny trhu práce  ve vztahu ke vzdělávání</vt:lpstr>
      <vt:lpstr>Program konference: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Vláčilová Bronislava</cp:lastModifiedBy>
  <cp:revision>47</cp:revision>
  <dcterms:created xsi:type="dcterms:W3CDTF">2022-03-10T07:10:19Z</dcterms:created>
  <dcterms:modified xsi:type="dcterms:W3CDTF">2023-10-31T21:09:18Z</dcterms:modified>
</cp:coreProperties>
</file>