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33" r:id="rId3"/>
    <p:sldId id="335" r:id="rId4"/>
    <p:sldId id="341" r:id="rId5"/>
    <p:sldId id="342" r:id="rId6"/>
    <p:sldId id="343" r:id="rId7"/>
    <p:sldId id="344" r:id="rId8"/>
    <p:sldId id="337" r:id="rId9"/>
    <p:sldId id="345" r:id="rId10"/>
    <p:sldId id="33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84826" autoAdjust="0"/>
  </p:normalViewPr>
  <p:slideViewPr>
    <p:cSldViewPr>
      <p:cViewPr varScale="1">
        <p:scale>
          <a:sx n="91" d="100"/>
          <a:sy n="91" d="100"/>
        </p:scale>
        <p:origin x="58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k_smic7646\Desktop\PS%20Zam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k_smic7646\Desktop\PS%20Za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Kraje!$D$35</c:f>
              <c:strCache>
                <c:ptCount val="1"/>
                <c:pt idx="0">
                  <c:v>požadované dotace (v mld. Kč)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D972-4129-9CDD-43EA57040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Kraje!$C$36:$C$48</c:f>
              <c:strCache>
                <c:ptCount val="13"/>
                <c:pt idx="0">
                  <c:v>Středočeský kraj</c:v>
                </c:pt>
                <c:pt idx="1">
                  <c:v>Jihomoravský kraj</c:v>
                </c:pt>
                <c:pt idx="2">
                  <c:v>Moravskoslezský kraj</c:v>
                </c:pt>
                <c:pt idx="3">
                  <c:v>Pardubický kraj</c:v>
                </c:pt>
                <c:pt idx="4">
                  <c:v>Kraj Vysočina</c:v>
                </c:pt>
                <c:pt idx="5">
                  <c:v>Olomoucký kraj</c:v>
                </c:pt>
                <c:pt idx="6">
                  <c:v>Jihočeský kraj</c:v>
                </c:pt>
                <c:pt idx="7">
                  <c:v>Ústecký kraj</c:v>
                </c:pt>
                <c:pt idx="8">
                  <c:v>Plzeňský kraj</c:v>
                </c:pt>
                <c:pt idx="9">
                  <c:v>Královéhradecký kraj</c:v>
                </c:pt>
                <c:pt idx="10">
                  <c:v>Zlínský kraj</c:v>
                </c:pt>
                <c:pt idx="11">
                  <c:v>Liberecký kraj</c:v>
                </c:pt>
                <c:pt idx="12">
                  <c:v>Karlovarský kraj</c:v>
                </c:pt>
              </c:strCache>
            </c:strRef>
          </c:cat>
          <c:val>
            <c:numRef>
              <c:f>Kraje!$D$36:$D$48</c:f>
              <c:numCache>
                <c:formatCode>0.0</c:formatCode>
                <c:ptCount val="13"/>
                <c:pt idx="0">
                  <c:v>70.851276402403684</c:v>
                </c:pt>
                <c:pt idx="1">
                  <c:v>76.540564357435073</c:v>
                </c:pt>
                <c:pt idx="2">
                  <c:v>62.7036807648158</c:v>
                </c:pt>
                <c:pt idx="3">
                  <c:v>32.070826295729752</c:v>
                </c:pt>
                <c:pt idx="4">
                  <c:v>29.380776844901657</c:v>
                </c:pt>
                <c:pt idx="5">
                  <c:v>36.815045694732454</c:v>
                </c:pt>
                <c:pt idx="6">
                  <c:v>31.654547012024185</c:v>
                </c:pt>
                <c:pt idx="7">
                  <c:v>32.237855368445864</c:v>
                </c:pt>
                <c:pt idx="8">
                  <c:v>27.496584629386906</c:v>
                </c:pt>
                <c:pt idx="9">
                  <c:v>26.23505147122366</c:v>
                </c:pt>
                <c:pt idx="10">
                  <c:v>26.748945305443343</c:v>
                </c:pt>
                <c:pt idx="11">
                  <c:v>21.904164030025473</c:v>
                </c:pt>
                <c:pt idx="12">
                  <c:v>12.739970838093029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72-4129-9CDD-43EA57040AF5}"/>
            </c:ext>
          </c:extLst>
        </c:ser>
        <c:ser>
          <c:idx val="1"/>
          <c:order val="1"/>
          <c:tx>
            <c:strRef>
              <c:f>Kraje!$E$35</c:f>
              <c:strCache>
                <c:ptCount val="1"/>
                <c:pt idx="0">
                  <c:v>schválené dotace (v mld. Kč)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8.1790244969378832E-3"/>
                  <c:y val="0.107523869298946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972-4129-9CDD-43EA57040AF5}"/>
                </c:ext>
              </c:extLst>
            </c:dLbl>
            <c:dLbl>
              <c:idx val="1"/>
              <c:layout>
                <c:manualLayout>
                  <c:x val="-9.7222222222222224E-3"/>
                  <c:y val="0.103864734299516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972-4129-9CDD-43EA57040AF5}"/>
                </c:ext>
              </c:extLst>
            </c:dLbl>
            <c:dLbl>
              <c:idx val="2"/>
              <c:layout>
                <c:manualLayout>
                  <c:x val="-1.2500000000000051E-2"/>
                  <c:y val="9.4202898550724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972-4129-9CDD-43EA57040AF5}"/>
                </c:ext>
              </c:extLst>
            </c:dLbl>
            <c:dLbl>
              <c:idx val="3"/>
              <c:layout>
                <c:manualLayout>
                  <c:x val="-6.9444444444444441E-3"/>
                  <c:y val="8.836547605462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72-4129-9CDD-43EA57040AF5}"/>
                </c:ext>
              </c:extLst>
            </c:dLbl>
            <c:dLbl>
              <c:idx val="4"/>
              <c:layout>
                <c:manualLayout>
                  <c:x val="-9.7222222222222727E-3"/>
                  <c:y val="9.66183574879227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D972-4129-9CDD-43EA57040AF5}"/>
                </c:ext>
              </c:extLst>
            </c:dLbl>
            <c:dLbl>
              <c:idx val="5"/>
              <c:layout>
                <c:manualLayout>
                  <c:x val="-6.9444444444443938E-3"/>
                  <c:y val="9.42028985507246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72-4129-9CDD-43EA57040AF5}"/>
                </c:ext>
              </c:extLst>
            </c:dLbl>
            <c:dLbl>
              <c:idx val="6"/>
              <c:layout>
                <c:manualLayout>
                  <c:x val="0"/>
                  <c:y val="7.00483091787439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972-4129-9CDD-43EA57040AF5}"/>
                </c:ext>
              </c:extLst>
            </c:dLbl>
            <c:dLbl>
              <c:idx val="7"/>
              <c:layout>
                <c:manualLayout>
                  <c:x val="-1.3888888888888889E-3"/>
                  <c:y val="5.797101449275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972-4129-9CDD-43EA57040AF5}"/>
                </c:ext>
              </c:extLst>
            </c:dLbl>
            <c:dLbl>
              <c:idx val="8"/>
              <c:layout>
                <c:manualLayout>
                  <c:x val="-1.2500000000000001E-2"/>
                  <c:y val="7.48792270531400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972-4129-9CDD-43EA57040AF5}"/>
                </c:ext>
              </c:extLst>
            </c:dLbl>
            <c:dLbl>
              <c:idx val="9"/>
              <c:layout>
                <c:manualLayout>
                  <c:x val="-6.9444444444444441E-3"/>
                  <c:y val="6.7632850241545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972-4129-9CDD-43EA57040AF5}"/>
                </c:ext>
              </c:extLst>
            </c:dLbl>
            <c:dLbl>
              <c:idx val="10"/>
              <c:layout>
                <c:manualLayout>
                  <c:x val="-9.7222222222223247E-3"/>
                  <c:y val="6.52173913043478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972-4129-9CDD-43EA57040AF5}"/>
                </c:ext>
              </c:extLst>
            </c:dLbl>
            <c:dLbl>
              <c:idx val="11"/>
              <c:layout>
                <c:manualLayout>
                  <c:x val="-9.7222222222222224E-3"/>
                  <c:y val="7.0048309178743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972-4129-9CDD-43EA57040AF5}"/>
                </c:ext>
              </c:extLst>
            </c:dLbl>
            <c:dLbl>
              <c:idx val="12"/>
              <c:layout>
                <c:manualLayout>
                  <c:x val="-1.2500000000000001E-2"/>
                  <c:y val="4.8309178743961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972-4129-9CDD-43EA57040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Kraje!$C$36:$C$48</c:f>
              <c:strCache>
                <c:ptCount val="13"/>
                <c:pt idx="0">
                  <c:v>Středočeský kraj</c:v>
                </c:pt>
                <c:pt idx="1">
                  <c:v>Jihomoravský kraj</c:v>
                </c:pt>
                <c:pt idx="2">
                  <c:v>Moravskoslezský kraj</c:v>
                </c:pt>
                <c:pt idx="3">
                  <c:v>Pardubický kraj</c:v>
                </c:pt>
                <c:pt idx="4">
                  <c:v>Kraj Vysočina</c:v>
                </c:pt>
                <c:pt idx="5">
                  <c:v>Olomoucký kraj</c:v>
                </c:pt>
                <c:pt idx="6">
                  <c:v>Jihočeský kraj</c:v>
                </c:pt>
                <c:pt idx="7">
                  <c:v>Ústecký kraj</c:v>
                </c:pt>
                <c:pt idx="8">
                  <c:v>Plzeňský kraj</c:v>
                </c:pt>
                <c:pt idx="9">
                  <c:v>Královéhradecký kraj</c:v>
                </c:pt>
                <c:pt idx="10">
                  <c:v>Zlínský kraj</c:v>
                </c:pt>
                <c:pt idx="11">
                  <c:v>Liberecký kraj</c:v>
                </c:pt>
                <c:pt idx="12">
                  <c:v>Karlovarský kraj</c:v>
                </c:pt>
              </c:strCache>
            </c:strRef>
          </c:cat>
          <c:val>
            <c:numRef>
              <c:f>Kraje!$E$36:$E$48</c:f>
              <c:numCache>
                <c:formatCode>0.0</c:formatCode>
                <c:ptCount val="13"/>
                <c:pt idx="0">
                  <c:v>30.838874111487275</c:v>
                </c:pt>
                <c:pt idx="1">
                  <c:v>30.064479497226856</c:v>
                </c:pt>
                <c:pt idx="2">
                  <c:v>26.927580154479227</c:v>
                </c:pt>
                <c:pt idx="3">
                  <c:v>18.464675692005891</c:v>
                </c:pt>
                <c:pt idx="4">
                  <c:v>17.476830868078203</c:v>
                </c:pt>
                <c:pt idx="5">
                  <c:v>16.703347514786369</c:v>
                </c:pt>
                <c:pt idx="6">
                  <c:v>15.667868335781552</c:v>
                </c:pt>
                <c:pt idx="7">
                  <c:v>14.08097499749433</c:v>
                </c:pt>
                <c:pt idx="8">
                  <c:v>12.490103412083675</c:v>
                </c:pt>
                <c:pt idx="9">
                  <c:v>11.583269274754864</c:v>
                </c:pt>
                <c:pt idx="10">
                  <c:v>11.382473907938683</c:v>
                </c:pt>
                <c:pt idx="11">
                  <c:v>9.9074860465836512</c:v>
                </c:pt>
                <c:pt idx="12">
                  <c:v>6.7832710455152094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72-4129-9CDD-43EA57040A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68440024"/>
        <c:axId val="568434776"/>
        <c:axId val="0"/>
      </c:bar3DChart>
      <c:catAx>
        <c:axId val="568440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8434776"/>
        <c:crosses val="autoZero"/>
        <c:auto val="1"/>
        <c:lblAlgn val="ctr"/>
        <c:lblOffset val="100"/>
        <c:noMultiLvlLbl val="0"/>
      </c:catAx>
      <c:valAx>
        <c:axId val="568434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8440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Kraje!$D$68</c:f>
              <c:strCache>
                <c:ptCount val="1"/>
                <c:pt idx="0">
                  <c:v>Schválené dotace na 1 obvatele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77A1-4476-B3E8-C9B2653EA280}"/>
              </c:ext>
            </c:extLst>
          </c:dPt>
          <c:dLbls>
            <c:dLbl>
              <c:idx val="0"/>
              <c:layout>
                <c:manualLayout>
                  <c:x val="0"/>
                  <c:y val="-1.81777844572786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7A1-4476-B3E8-C9B2653EA280}"/>
                </c:ext>
              </c:extLst>
            </c:dLbl>
            <c:dLbl>
              <c:idx val="2"/>
              <c:layout>
                <c:manualLayout>
                  <c:x val="1.3888888888888889E-3"/>
                  <c:y val="-3.6355568914557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A1-4476-B3E8-C9B2653EA280}"/>
                </c:ext>
              </c:extLst>
            </c:dLbl>
            <c:dLbl>
              <c:idx val="4"/>
              <c:layout>
                <c:manualLayout>
                  <c:x val="0"/>
                  <c:y val="-6.816669171479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A1-4476-B3E8-C9B2653EA280}"/>
                </c:ext>
              </c:extLst>
            </c:dLbl>
            <c:dLbl>
              <c:idx val="6"/>
              <c:layout>
                <c:manualLayout>
                  <c:x val="-1.0185067526415994E-16"/>
                  <c:y val="-5.4533353371835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A1-4476-B3E8-C9B2653EA280}"/>
                </c:ext>
              </c:extLst>
            </c:dLbl>
            <c:dLbl>
              <c:idx val="8"/>
              <c:layout>
                <c:manualLayout>
                  <c:x val="0"/>
                  <c:y val="-4.9988907257516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A1-4476-B3E8-C9B2653EA280}"/>
                </c:ext>
              </c:extLst>
            </c:dLbl>
            <c:dLbl>
              <c:idx val="10"/>
              <c:layout>
                <c:manualLayout>
                  <c:x val="0"/>
                  <c:y val="-5.9077799486155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A1-4476-B3E8-C9B2653EA2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Kraje!$C$69:$C$81</c:f>
              <c:strCache>
                <c:ptCount val="13"/>
                <c:pt idx="0">
                  <c:v>Pardubický kraj</c:v>
                </c:pt>
                <c:pt idx="1">
                  <c:v>Kraj Vysočina</c:v>
                </c:pt>
                <c:pt idx="2">
                  <c:v>Olomoucký kraj</c:v>
                </c:pt>
                <c:pt idx="3">
                  <c:v>Jihomoravský kraj</c:v>
                </c:pt>
                <c:pt idx="4">
                  <c:v>Jihočeský kraj</c:v>
                </c:pt>
                <c:pt idx="5">
                  <c:v>Karlovarský kraj</c:v>
                </c:pt>
                <c:pt idx="6">
                  <c:v>Středočeský kraj</c:v>
                </c:pt>
                <c:pt idx="7">
                  <c:v>Liberecký kraj</c:v>
                </c:pt>
                <c:pt idx="8">
                  <c:v>Moravskoslezský kraj</c:v>
                </c:pt>
                <c:pt idx="9">
                  <c:v>Plzeňský kraj</c:v>
                </c:pt>
                <c:pt idx="10">
                  <c:v>Královéhradecký kraj</c:v>
                </c:pt>
                <c:pt idx="11">
                  <c:v>Zlínský kraj</c:v>
                </c:pt>
                <c:pt idx="12">
                  <c:v>Ústecký kraj</c:v>
                </c:pt>
              </c:strCache>
            </c:strRef>
          </c:cat>
          <c:val>
            <c:numRef>
              <c:f>Kraje!$D$69:$D$81</c:f>
              <c:numCache>
                <c:formatCode>_-* #\ ##0\ _K_č_-;\-* #\ ##0\ _K_č_-;_-* "-"??\ _K_č_-;_-@_-</c:formatCode>
                <c:ptCount val="13"/>
                <c:pt idx="0">
                  <c:v>35662.477532159348</c:v>
                </c:pt>
                <c:pt idx="1">
                  <c:v>34354.383864032221</c:v>
                </c:pt>
                <c:pt idx="2">
                  <c:v>26381.051642462091</c:v>
                </c:pt>
                <c:pt idx="3">
                  <c:v>25456.863562927643</c:v>
                </c:pt>
                <c:pt idx="4">
                  <c:v>24498.959138528724</c:v>
                </c:pt>
                <c:pt idx="5">
                  <c:v>22943.740683228734</c:v>
                </c:pt>
                <c:pt idx="6">
                  <c:v>22863.255917297287</c:v>
                </c:pt>
                <c:pt idx="7">
                  <c:v>22459.283175708919</c:v>
                </c:pt>
                <c:pt idx="8">
                  <c:v>22316.925635177242</c:v>
                </c:pt>
                <c:pt idx="9">
                  <c:v>21530.169416524615</c:v>
                </c:pt>
                <c:pt idx="10">
                  <c:v>21023.869831738288</c:v>
                </c:pt>
                <c:pt idx="11">
                  <c:v>19520.855005871588</c:v>
                </c:pt>
                <c:pt idx="12">
                  <c:v>17154.347981938416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A1-4476-B3E8-C9B2653EA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91729832"/>
        <c:axId val="591732784"/>
        <c:axId val="0"/>
      </c:bar3DChart>
      <c:catAx>
        <c:axId val="591729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1732784"/>
        <c:crosses val="autoZero"/>
        <c:auto val="1"/>
        <c:lblAlgn val="ctr"/>
        <c:lblOffset val="100"/>
        <c:noMultiLvlLbl val="0"/>
      </c:catAx>
      <c:valAx>
        <c:axId val="59173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\ ##0\ _K_č_-;\-* #\ ##0\ _K_č_-;_-* &quot;-&quot;??\ _K_č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1729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Průměr 47 % (poměr mezi požadovanou dotací a schválenou dotací)</a:t>
            </a:r>
            <a:endParaRPr lang="cs-CZ" dirty="0" smtClean="0"/>
          </a:p>
          <a:p>
            <a:r>
              <a:rPr lang="cs-CZ" dirty="0" smtClean="0"/>
              <a:t>Úspěšnost</a:t>
            </a:r>
            <a:r>
              <a:rPr lang="cs-CZ" baseline="0" dirty="0" smtClean="0"/>
              <a:t> 45 % - Olomoucký kraj </a:t>
            </a:r>
          </a:p>
          <a:p>
            <a:r>
              <a:rPr lang="cs-CZ" baseline="0" dirty="0" smtClean="0"/>
              <a:t>Nejlépe Vysočina 59 % nejhůře Jihomoravský 39 %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9682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IROP 2.4 poměr 29 %</a:t>
            </a:r>
          </a:p>
          <a:p>
            <a:r>
              <a:rPr lang="cs-CZ" dirty="0" smtClean="0"/>
              <a:t>OP VVV 2.1_IP2</a:t>
            </a:r>
            <a:r>
              <a:rPr lang="cs-CZ" baseline="0" dirty="0" smtClean="0"/>
              <a:t> poměr 41 %</a:t>
            </a:r>
          </a:p>
          <a:p>
            <a:r>
              <a:rPr lang="cs-CZ" dirty="0" smtClean="0"/>
              <a:t>OP VVV 2.5_IP1</a:t>
            </a:r>
            <a:r>
              <a:rPr lang="cs-CZ" baseline="0" dirty="0" smtClean="0"/>
              <a:t> poměr 25 %</a:t>
            </a:r>
          </a:p>
          <a:p>
            <a:r>
              <a:rPr lang="cs-CZ" baseline="0" dirty="0" smtClean="0"/>
              <a:t>OP VVV 3.5_IP1 poměr 26 %</a:t>
            </a:r>
          </a:p>
          <a:p>
            <a:r>
              <a:rPr lang="cs-CZ" dirty="0" smtClean="0"/>
              <a:t>OP VVV 2.3_IP nečerpáno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2652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 požadované</a:t>
            </a:r>
            <a:r>
              <a:rPr lang="cs-CZ" baseline="0" dirty="0" smtClean="0"/>
              <a:t> dotace (2 157 mil. Kč) pochází z:</a:t>
            </a:r>
            <a:endParaRPr lang="cs-CZ" dirty="0" smtClean="0"/>
          </a:p>
          <a:p>
            <a:r>
              <a:rPr lang="cs-CZ" dirty="0" smtClean="0"/>
              <a:t>1) CLLD požadováno 66 milionů</a:t>
            </a:r>
          </a:p>
          <a:p>
            <a:r>
              <a:rPr lang="cs-CZ" dirty="0" smtClean="0"/>
              <a:t>2) ITI požadováno 524 milionů</a:t>
            </a:r>
            <a:r>
              <a:rPr lang="cs-CZ" baseline="0" dirty="0" smtClean="0"/>
              <a:t> z toho neschváleno 30 milionů</a:t>
            </a:r>
            <a:r>
              <a:rPr lang="cs-CZ" dirty="0" smtClean="0"/>
              <a:t> – alokace je</a:t>
            </a:r>
            <a:r>
              <a:rPr lang="cs-CZ" baseline="0" dirty="0" smtClean="0"/>
              <a:t> 552 tudíž zbývá cca 58 milionů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5878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1891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 jedné výzvy nebyl zájem z řad žadatelů z OK – v</a:t>
            </a:r>
            <a:r>
              <a:rPr lang="cs-CZ" baseline="0" dirty="0" smtClean="0"/>
              <a:t> rámci výzvy č. 50 nebyl za Olomoucký kraj schválen 1 projekt za 2,5 mil. Kč (</a:t>
            </a:r>
            <a:r>
              <a:rPr lang="cs-CZ" baseline="0" dirty="0" err="1" smtClean="0"/>
              <a:t>bezvýzanmné</a:t>
            </a:r>
            <a:r>
              <a:rPr lang="cs-CZ" baseline="0" dirty="0" smtClean="0"/>
              <a:t>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4401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417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22.02.2018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p.smicka@kr-olomoucky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Analýza čerpání finančních prostředků v OK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PS Vzdělávání při RSK pro území Olomouckého kraje</a:t>
            </a:r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Olomouc</a:t>
            </a:r>
            <a:r>
              <a:rPr lang="cs-CZ" sz="2400" dirty="0">
                <a:latin typeface="Calibri" panose="020F0502020204030204" pitchFamily="34" charset="0"/>
              </a:rPr>
              <a:t>, </a:t>
            </a:r>
            <a:r>
              <a:rPr lang="cs-CZ" sz="2400" dirty="0" smtClean="0">
                <a:latin typeface="Calibri" panose="020F0502020204030204" pitchFamily="34" charset="0"/>
              </a:rPr>
              <a:t> 23. </a:t>
            </a:r>
            <a:r>
              <a:rPr lang="cs-CZ" sz="2400" dirty="0">
                <a:latin typeface="Calibri" panose="020F0502020204030204" pitchFamily="34" charset="0"/>
              </a:rPr>
              <a:t>2</a:t>
            </a:r>
            <a:r>
              <a:rPr lang="cs-CZ" sz="2400" dirty="0" smtClean="0">
                <a:latin typeface="Calibri" panose="020F0502020204030204" pitchFamily="34" charset="0"/>
              </a:rPr>
              <a:t>. 2018</a:t>
            </a:r>
            <a:endParaRPr lang="cs-CZ" sz="2400" dirty="0">
              <a:latin typeface="Calibri" panose="020F050202020403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Ing. Petr Smička</a:t>
            </a: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Děkuji </a:t>
            </a:r>
            <a:r>
              <a:rPr lang="cs-CZ" dirty="0"/>
              <a:t>za </a:t>
            </a:r>
            <a:r>
              <a:rPr lang="cs-CZ" dirty="0" smtClean="0"/>
              <a:t>pozornost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Více </a:t>
            </a:r>
            <a:r>
              <a:rPr lang="cs-CZ" dirty="0"/>
              <a:t>informací:</a:t>
            </a:r>
          </a:p>
          <a:p>
            <a:pPr marL="0" indent="0" algn="ctr">
              <a:buNone/>
            </a:pPr>
            <a:r>
              <a:rPr lang="cs-CZ" dirty="0" smtClean="0">
                <a:hlinkClick r:id="rId2"/>
              </a:rPr>
              <a:t>p.smicka@kr-olomoucky.cz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503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cs-CZ" dirty="0" smtClean="0"/>
              <a:t>Čerpání dotací z ESIF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137189"/>
              </p:ext>
            </p:extLst>
          </p:nvPr>
        </p:nvGraphicFramePr>
        <p:xfrm>
          <a:off x="0" y="1268760"/>
          <a:ext cx="9144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599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404664"/>
            <a:ext cx="6419056" cy="101297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Čerpání dotací z ESIF ( na 1 obyvatele v Kč)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741136"/>
              </p:ext>
            </p:extLst>
          </p:nvPr>
        </p:nvGraphicFramePr>
        <p:xfrm>
          <a:off x="0" y="1268760"/>
          <a:ext cx="91440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441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9507646"/>
              </p:ext>
            </p:extLst>
          </p:nvPr>
        </p:nvGraphicFramePr>
        <p:xfrm>
          <a:off x="1" y="0"/>
          <a:ext cx="9143999" cy="68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652">
                  <a:extLst>
                    <a:ext uri="{9D8B030D-6E8A-4147-A177-3AD203B41FA5}">
                      <a16:colId xmlns:a16="http://schemas.microsoft.com/office/drawing/2014/main" val="2072379945"/>
                    </a:ext>
                  </a:extLst>
                </a:gridCol>
                <a:gridCol w="5762612">
                  <a:extLst>
                    <a:ext uri="{9D8B030D-6E8A-4147-A177-3AD203B41FA5}">
                      <a16:colId xmlns:a16="http://schemas.microsoft.com/office/drawing/2014/main" val="1217247516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2438984863"/>
                    </a:ext>
                  </a:extLst>
                </a:gridCol>
                <a:gridCol w="1115616">
                  <a:extLst>
                    <a:ext uri="{9D8B030D-6E8A-4147-A177-3AD203B41FA5}">
                      <a16:colId xmlns:a16="http://schemas.microsoft.com/office/drawing/2014/main" val="1809153653"/>
                    </a:ext>
                  </a:extLst>
                </a:gridCol>
              </a:tblGrid>
              <a:tr h="811869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Číslo </a:t>
                      </a:r>
                      <a:r>
                        <a:rPr lang="cs-CZ" sz="1600" b="1" u="none" strike="noStrike" dirty="0" smtClean="0">
                          <a:effectLst/>
                        </a:rPr>
                        <a:t>SC</a:t>
                      </a:r>
                    </a:p>
                    <a:p>
                      <a:pPr algn="l" fontAlgn="b"/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Specifický </a:t>
                      </a:r>
                      <a:r>
                        <a:rPr lang="cs-CZ" sz="1600" b="1" u="none" strike="noStrike" dirty="0" smtClean="0">
                          <a:effectLst/>
                        </a:rPr>
                        <a:t>cíl</a:t>
                      </a:r>
                    </a:p>
                    <a:p>
                      <a:pPr algn="l" fontAlgn="b"/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Požadované dotace (v mil. Kč)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Schválené dotace (v mil. Kč)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746038"/>
                  </a:ext>
                </a:extLst>
              </a:tr>
              <a:tr h="445976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IROP 2.4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Zvýšení kvality a dostupnosti infrastruktury pro </a:t>
                      </a:r>
                      <a:r>
                        <a:rPr lang="cs-CZ" sz="1600" b="1" u="none" strike="noStrike" dirty="0" smtClean="0">
                          <a:effectLst/>
                        </a:rPr>
                        <a:t>vzdělávání…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 smtClean="0">
                          <a:effectLst/>
                        </a:rPr>
                        <a:t>2 157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>
                          <a:effectLst/>
                        </a:rPr>
                        <a:t>625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022345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 smtClean="0">
                          <a:effectLst/>
                        </a:rPr>
                        <a:t>VVV </a:t>
                      </a:r>
                      <a:r>
                        <a:rPr lang="cs-CZ" sz="1600" b="1" u="none" strike="noStrike" dirty="0">
                          <a:effectLst/>
                        </a:rPr>
                        <a:t>2.1_IP2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Zkvalitnění vzdělávací infrastruktury na vysokých školách…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778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318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980297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1.3_IP1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Zkvalitnění infrastruktury pro výzkumně vzdělávací účely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 dirty="0">
                          <a:effectLst/>
                        </a:rPr>
                        <a:t>413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260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96311"/>
                  </a:ext>
                </a:extLst>
              </a:tr>
              <a:tr h="544572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OPZ 1.3_SC1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Zvýšit odbornou úroveň znalostí, dovedností a kompetencí pracovníků...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247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194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07467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3.2_IP1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Zlepšení kvality vzdělávání a výsledků žáků v klíčových kompetencích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295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188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590682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OPZ 1.3_SC2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Zvýšit adaptabilitu starších pracovníků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223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179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237803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3.1_IP3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Sociální integrace dětí a žáků včetně začleňování romských dětí </a:t>
                      </a:r>
                      <a:r>
                        <a:rPr lang="cs-CZ" sz="1600" u="none" strike="noStrike" dirty="0" smtClean="0">
                          <a:effectLst/>
                        </a:rPr>
                        <a:t>…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346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174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618361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3.1_IP1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Zvýšení kvality předškolního </a:t>
                      </a:r>
                      <a:r>
                        <a:rPr lang="cs-CZ" sz="1600" u="none" strike="noStrike" dirty="0" smtClean="0">
                          <a:effectLst/>
                        </a:rPr>
                        <a:t>vzdělávání…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152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127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039136"/>
                  </a:ext>
                </a:extLst>
              </a:tr>
              <a:tr h="292791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 smtClean="0">
                          <a:effectLst/>
                        </a:rPr>
                        <a:t>VVV </a:t>
                      </a:r>
                      <a:r>
                        <a:rPr lang="cs-CZ" sz="1600" b="1" u="none" strike="noStrike" dirty="0">
                          <a:effectLst/>
                        </a:rPr>
                        <a:t>2.5_IP1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Zlepšení podmínek pro výuku spojenou s </a:t>
                      </a:r>
                      <a:r>
                        <a:rPr lang="cs-CZ" sz="1600" b="1" u="none" strike="noStrike" dirty="0" smtClean="0">
                          <a:effectLst/>
                        </a:rPr>
                        <a:t>výzkumem…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468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119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494762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3.3_IP1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Rozvoj systému strategického řízení a hodnocení kvality ve vzdělávání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189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96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989695"/>
                  </a:ext>
                </a:extLst>
              </a:tr>
              <a:tr h="27995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 smtClean="0">
                          <a:effectLst/>
                        </a:rPr>
                        <a:t>VVV </a:t>
                      </a:r>
                      <a:r>
                        <a:rPr lang="cs-CZ" sz="1600" b="1" u="none" strike="noStrike" dirty="0">
                          <a:effectLst/>
                        </a:rPr>
                        <a:t>3.5_IP1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 smtClean="0">
                          <a:effectLst/>
                        </a:rPr>
                        <a:t>Zvýšení </a:t>
                      </a:r>
                      <a:r>
                        <a:rPr lang="cs-CZ" sz="1600" b="1" u="none" strike="noStrike" dirty="0">
                          <a:effectLst/>
                        </a:rPr>
                        <a:t>kvality vzdělávání a odborné </a:t>
                      </a:r>
                      <a:r>
                        <a:rPr lang="cs-CZ" sz="1600" b="1" u="none" strike="noStrike" dirty="0" smtClean="0">
                          <a:effectLst/>
                        </a:rPr>
                        <a:t>přípravy…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319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83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625745"/>
                  </a:ext>
                </a:extLst>
              </a:tr>
              <a:tr h="287478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2.1_IP1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Zvýšení kvality vzdělávání na vysokých školách </a:t>
                      </a:r>
                      <a:r>
                        <a:rPr lang="cs-CZ" sz="1600" u="none" strike="noStrike" dirty="0" smtClean="0">
                          <a:effectLst/>
                        </a:rPr>
                        <a:t>…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25559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2.2_IP1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Zvýšení účasti studentů se specifickými potřebami…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690174"/>
                  </a:ext>
                </a:extLst>
              </a:tr>
              <a:tr h="333466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2.4_IP1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Hodnocení </a:t>
                      </a:r>
                      <a:r>
                        <a:rPr lang="cs-CZ" sz="1600" u="none" strike="noStrike" dirty="0">
                          <a:effectLst/>
                        </a:rPr>
                        <a:t>a zabezpečení kvality a strategického řízení vysokých škol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274227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3.1_IP2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Kvalitní podmínky pro inkluzívní vzdělávání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52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6973327"/>
                  </a:ext>
                </a:extLst>
              </a:tr>
              <a:tr h="544572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 smtClean="0">
                          <a:effectLst/>
                        </a:rPr>
                        <a:t>VVV </a:t>
                      </a:r>
                      <a:r>
                        <a:rPr lang="cs-CZ" sz="1600" u="none" strike="noStrike" dirty="0">
                          <a:effectLst/>
                        </a:rPr>
                        <a:t>3.4_IP1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Zkvalitnění přípravy budoucích a začínajících pedagogických pracovníků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24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24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314648"/>
                  </a:ext>
                </a:extLst>
              </a:tr>
              <a:tr h="277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OPZ 1.4_SC2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Zvýšit kvalitu systému dalšího vzdělávání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13998"/>
                  </a:ext>
                </a:extLst>
              </a:tr>
              <a:tr h="544572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 smtClean="0">
                          <a:effectLst/>
                        </a:rPr>
                        <a:t>OP VVV </a:t>
                      </a:r>
                      <a:r>
                        <a:rPr lang="cs-CZ" sz="1600" b="1" u="none" strike="noStrike" dirty="0">
                          <a:effectLst/>
                        </a:rPr>
                        <a:t>2.3_IP1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Zkvalitnění podmínek pro celoživotní vzdělávání na vysokých školách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0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u="none" strike="noStrike" dirty="0">
                          <a:effectLst/>
                        </a:rPr>
                        <a:t>0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03" marR="9103" marT="910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632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5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36912" y="444579"/>
            <a:ext cx="6707088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Zvýšení kvality a dostupnosti infrastruktury pro vzdělávání…</a:t>
            </a:r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cs-CZ" sz="2500" dirty="0" smtClean="0"/>
              <a:t>Integrovaný regionální operační program</a:t>
            </a:r>
            <a:endParaRPr lang="cs-CZ" sz="2500" dirty="0"/>
          </a:p>
          <a:p>
            <a:r>
              <a:rPr lang="cs-CZ" sz="2500" dirty="0"/>
              <a:t>Požadované dotace </a:t>
            </a:r>
            <a:r>
              <a:rPr lang="cs-CZ" sz="2500" dirty="0" smtClean="0"/>
              <a:t>2 157 </a:t>
            </a:r>
            <a:r>
              <a:rPr lang="cs-CZ" sz="2500" dirty="0"/>
              <a:t>mil. Kč</a:t>
            </a:r>
          </a:p>
          <a:p>
            <a:r>
              <a:rPr lang="cs-CZ" sz="2500" dirty="0"/>
              <a:t>Schválené dotace </a:t>
            </a:r>
            <a:r>
              <a:rPr lang="cs-CZ" sz="2500" dirty="0" smtClean="0"/>
              <a:t>625 </a:t>
            </a:r>
            <a:r>
              <a:rPr lang="cs-CZ" sz="2500" dirty="0"/>
              <a:t>mil. Kč</a:t>
            </a:r>
          </a:p>
          <a:p>
            <a:r>
              <a:rPr lang="cs-CZ" sz="2500" dirty="0"/>
              <a:t>Neschválené dotace </a:t>
            </a:r>
            <a:r>
              <a:rPr lang="cs-CZ" sz="2500" dirty="0" smtClean="0"/>
              <a:t>320 mil</a:t>
            </a:r>
            <a:r>
              <a:rPr lang="cs-CZ" sz="2500" dirty="0"/>
              <a:t>. </a:t>
            </a:r>
            <a:r>
              <a:rPr lang="cs-CZ" sz="2500" dirty="0" smtClean="0"/>
              <a:t>Kč</a:t>
            </a:r>
          </a:p>
          <a:p>
            <a:endParaRPr lang="cs-CZ" sz="2500" dirty="0"/>
          </a:p>
          <a:p>
            <a:endParaRPr lang="cs-CZ" sz="2500" dirty="0"/>
          </a:p>
          <a:p>
            <a:r>
              <a:rPr lang="cs-CZ" sz="2500" dirty="0"/>
              <a:t>139 projektů </a:t>
            </a:r>
            <a:r>
              <a:rPr lang="cs-CZ" sz="2500" dirty="0" smtClean="0"/>
              <a:t>za 1 180 mil. Kč se nachází ve fázi hodnocení</a:t>
            </a:r>
          </a:p>
          <a:p>
            <a:pPr lvl="1"/>
            <a:r>
              <a:rPr lang="cs-CZ" sz="2100" dirty="0" smtClean="0"/>
              <a:t>Z toho většina žádostí za 682 mil. Kč se týká výzvy č. 47 „Infrastruktura základních škol v SVL“</a:t>
            </a:r>
          </a:p>
          <a:p>
            <a:pPr lvl="1"/>
            <a:r>
              <a:rPr lang="cs-CZ" sz="2100" dirty="0" smtClean="0"/>
              <a:t>Výzva </a:t>
            </a:r>
            <a:r>
              <a:rPr lang="cs-CZ" sz="2100" dirty="0"/>
              <a:t>vyhlášena 29.09.2016 - </a:t>
            </a:r>
            <a:r>
              <a:rPr lang="cs-CZ" sz="2100" dirty="0" smtClean="0"/>
              <a:t>14.02.2017</a:t>
            </a:r>
          </a:p>
          <a:p>
            <a:pPr lvl="1"/>
            <a:r>
              <a:rPr lang="cs-CZ" sz="2100" dirty="0" smtClean="0"/>
              <a:t>Většina těchto projektů se nachází ve fázi - </a:t>
            </a:r>
            <a:r>
              <a:rPr lang="cs-CZ" sz="2100" b="1" dirty="0" smtClean="0"/>
              <a:t>Žádost </a:t>
            </a:r>
            <a:r>
              <a:rPr lang="cs-CZ" sz="2100" b="1" dirty="0"/>
              <a:t>o podporu nemusí být dle analýzy rizik podrobena ex ante kontrole</a:t>
            </a:r>
          </a:p>
        </p:txBody>
      </p:sp>
    </p:spTree>
    <p:extLst>
      <p:ext uri="{BB962C8B-B14F-4D97-AF65-F5344CB8AC3E}">
        <p14:creationId xmlns:p14="http://schemas.microsoft.com/office/powerpoint/2010/main" val="40260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03951" y="404664"/>
            <a:ext cx="7956376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Zkvalitnění vzdělávací infrastruktury na vysokých školách…</a:t>
            </a:r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500" dirty="0"/>
              <a:t>Operační program Výzkum, vývoj a vzdělávání</a:t>
            </a:r>
          </a:p>
          <a:p>
            <a:r>
              <a:rPr lang="cs-CZ" sz="2500" dirty="0"/>
              <a:t>Požadované dotace </a:t>
            </a:r>
            <a:r>
              <a:rPr lang="cs-CZ" sz="2500" dirty="0" smtClean="0"/>
              <a:t>778 mil</a:t>
            </a:r>
            <a:r>
              <a:rPr lang="cs-CZ" sz="2500" dirty="0"/>
              <a:t>. Kč</a:t>
            </a:r>
          </a:p>
          <a:p>
            <a:r>
              <a:rPr lang="cs-CZ" sz="2500" dirty="0"/>
              <a:t>Schválené dotace </a:t>
            </a:r>
            <a:r>
              <a:rPr lang="cs-CZ" sz="2500" dirty="0" smtClean="0"/>
              <a:t>318 </a:t>
            </a:r>
            <a:r>
              <a:rPr lang="cs-CZ" sz="2500" dirty="0"/>
              <a:t>mil. </a:t>
            </a:r>
            <a:r>
              <a:rPr lang="cs-CZ" sz="2500" dirty="0" smtClean="0"/>
              <a:t>Kč</a:t>
            </a:r>
          </a:p>
          <a:p>
            <a:endParaRPr lang="cs-CZ" sz="2500" dirty="0"/>
          </a:p>
          <a:p>
            <a:endParaRPr lang="cs-CZ" dirty="0" smtClean="0"/>
          </a:p>
          <a:p>
            <a:r>
              <a:rPr lang="cs-CZ" sz="2500" dirty="0" smtClean="0"/>
              <a:t>Neschválené dotace 262 mil. Kč</a:t>
            </a:r>
          </a:p>
          <a:p>
            <a:pPr lvl="1"/>
            <a:r>
              <a:rPr lang="cs-CZ" sz="2100" dirty="0" smtClean="0"/>
              <a:t>3 projekty neuspěly v hodnocení (UP a MVŠO)</a:t>
            </a:r>
          </a:p>
          <a:p>
            <a:r>
              <a:rPr lang="cs-CZ" sz="2500" dirty="0" smtClean="0"/>
              <a:t>V hodnocení  1 projekt předložený UP Olomouc za 200mil.Kč – výzva byla ukončena 9.2.2018</a:t>
            </a:r>
            <a:endParaRPr lang="cs-CZ" sz="2500" dirty="0"/>
          </a:p>
        </p:txBody>
      </p:sp>
    </p:spTree>
    <p:extLst>
      <p:ext uri="{BB962C8B-B14F-4D97-AF65-F5344CB8AC3E}">
        <p14:creationId xmlns:p14="http://schemas.microsoft.com/office/powerpoint/2010/main" val="237518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Zlepšení podmínek pro výuku spojenou s výzkumem…</a:t>
            </a:r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5257800"/>
          </a:xfrm>
        </p:spPr>
        <p:txBody>
          <a:bodyPr>
            <a:normAutofit lnSpcReduction="10000"/>
          </a:bodyPr>
          <a:lstStyle/>
          <a:p>
            <a:r>
              <a:rPr lang="cs-CZ" sz="2500" dirty="0"/>
              <a:t>Operační program Výzkum, vývoj a vzdělávání</a:t>
            </a:r>
          </a:p>
          <a:p>
            <a:r>
              <a:rPr lang="cs-CZ" sz="2500" dirty="0"/>
              <a:t>Požadované dotace </a:t>
            </a:r>
            <a:r>
              <a:rPr lang="cs-CZ" sz="2500" dirty="0" smtClean="0"/>
              <a:t>468 mil</a:t>
            </a:r>
            <a:r>
              <a:rPr lang="cs-CZ" sz="2500" dirty="0"/>
              <a:t>. Kč</a:t>
            </a:r>
          </a:p>
          <a:p>
            <a:r>
              <a:rPr lang="cs-CZ" sz="2500" dirty="0"/>
              <a:t>Schválené dotace </a:t>
            </a:r>
            <a:r>
              <a:rPr lang="cs-CZ" sz="2500" dirty="0" smtClean="0"/>
              <a:t>119 </a:t>
            </a:r>
            <a:r>
              <a:rPr lang="cs-CZ" sz="2500" dirty="0"/>
              <a:t>mil. </a:t>
            </a:r>
            <a:r>
              <a:rPr lang="cs-CZ" sz="2500" dirty="0" smtClean="0"/>
              <a:t>Kč</a:t>
            </a:r>
          </a:p>
          <a:p>
            <a:endParaRPr lang="cs-CZ" sz="2500" dirty="0"/>
          </a:p>
          <a:p>
            <a:r>
              <a:rPr lang="cs-CZ" sz="2500" dirty="0"/>
              <a:t>Neschválené dotace </a:t>
            </a:r>
            <a:r>
              <a:rPr lang="cs-CZ" sz="2500" dirty="0" smtClean="0"/>
              <a:t>271 mil</a:t>
            </a:r>
            <a:r>
              <a:rPr lang="cs-CZ" sz="2500" dirty="0"/>
              <a:t>. </a:t>
            </a:r>
            <a:r>
              <a:rPr lang="cs-CZ" sz="2500" dirty="0" smtClean="0"/>
              <a:t>Kč</a:t>
            </a:r>
            <a:endParaRPr lang="cs-CZ" dirty="0" smtClean="0"/>
          </a:p>
          <a:p>
            <a:r>
              <a:rPr lang="cs-CZ" sz="2500" dirty="0" smtClean="0"/>
              <a:t>Neschválené projekty ze 4 výzev</a:t>
            </a:r>
          </a:p>
          <a:p>
            <a:pPr lvl="1"/>
            <a:r>
              <a:rPr lang="cs-CZ" sz="2100" dirty="0" smtClean="0"/>
              <a:t>U dvou výzev alokace překročena 2x </a:t>
            </a:r>
          </a:p>
          <a:p>
            <a:pPr lvl="2"/>
            <a:r>
              <a:rPr lang="cs-CZ" sz="2100" dirty="0" smtClean="0"/>
              <a:t>Výzva „Budování expertních kapacit“ – nová výzva v listopadu 2018</a:t>
            </a:r>
          </a:p>
          <a:p>
            <a:pPr lvl="2"/>
            <a:r>
              <a:rPr lang="cs-CZ" sz="2100" dirty="0" smtClean="0"/>
              <a:t>Výzva „Rozvoj výzkumně zaměřených studijních programů“ – nová výzva v červenu 2018</a:t>
            </a:r>
          </a:p>
          <a:p>
            <a:pPr lvl="1"/>
            <a:r>
              <a:rPr lang="cs-CZ" sz="2100" dirty="0" smtClean="0"/>
              <a:t>U jedné výzvy projekty neschváleny</a:t>
            </a:r>
          </a:p>
          <a:p>
            <a:pPr lvl="1"/>
            <a:r>
              <a:rPr lang="cs-CZ" sz="2100" dirty="0" smtClean="0"/>
              <a:t>U jedné výzvy nebyl zájem z řad žadatelů OK </a:t>
            </a:r>
            <a:endParaRPr lang="cs-CZ" sz="2100" dirty="0"/>
          </a:p>
        </p:txBody>
      </p:sp>
    </p:spTree>
    <p:extLst>
      <p:ext uri="{BB962C8B-B14F-4D97-AF65-F5344CB8AC3E}">
        <p14:creationId xmlns:p14="http://schemas.microsoft.com/office/powerpoint/2010/main" val="3983235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Zvýšení kvality vzdělávání a odborné přípravy </a:t>
            </a:r>
            <a:r>
              <a:rPr lang="cs-CZ" b="1" dirty="0" smtClean="0"/>
              <a:t>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r>
              <a:rPr lang="cs-CZ" sz="2500" dirty="0" smtClean="0"/>
              <a:t>Operační program Výzkum, vývoj a vzdělávání</a:t>
            </a:r>
          </a:p>
          <a:p>
            <a:r>
              <a:rPr lang="cs-CZ" sz="2500" dirty="0" smtClean="0"/>
              <a:t>Požadované dotace 319 mil. Kč</a:t>
            </a:r>
          </a:p>
          <a:p>
            <a:r>
              <a:rPr lang="cs-CZ" sz="2500" dirty="0" smtClean="0"/>
              <a:t>Schválené dotace 83 mil. Kč</a:t>
            </a:r>
          </a:p>
          <a:p>
            <a:endParaRPr lang="cs-CZ" sz="2500" dirty="0"/>
          </a:p>
          <a:p>
            <a:pPr marL="0" indent="0">
              <a:buNone/>
            </a:pPr>
            <a:endParaRPr lang="cs-CZ" sz="2500" dirty="0" smtClean="0"/>
          </a:p>
          <a:p>
            <a:r>
              <a:rPr lang="cs-CZ" sz="2500" dirty="0" smtClean="0"/>
              <a:t>Neschválené dotace 114 mil. Kč</a:t>
            </a:r>
            <a:endParaRPr lang="cs-CZ" sz="2500" dirty="0"/>
          </a:p>
          <a:p>
            <a:pPr marL="0" indent="0">
              <a:buNone/>
            </a:pPr>
            <a:r>
              <a:rPr lang="cs-CZ" sz="2500" dirty="0" smtClean="0"/>
              <a:t>Projekt Olomouckého kraje -  Rovný </a:t>
            </a:r>
            <a:r>
              <a:rPr lang="cs-CZ" sz="2500" dirty="0"/>
              <a:t>přístup ke </a:t>
            </a:r>
            <a:r>
              <a:rPr lang="cs-CZ" sz="2500" dirty="0" smtClean="0"/>
              <a:t>vzdělávání </a:t>
            </a:r>
            <a:r>
              <a:rPr lang="cs-CZ" sz="2500" dirty="0"/>
              <a:t>s ohledem na lepší uplatnitelnost na trhu </a:t>
            </a:r>
            <a:r>
              <a:rPr lang="cs-CZ" sz="2500" dirty="0" smtClean="0"/>
              <a:t>práce (94 mil.)</a:t>
            </a:r>
          </a:p>
          <a:p>
            <a:pPr marL="0" indent="0">
              <a:buNone/>
            </a:pPr>
            <a:r>
              <a:rPr lang="cs-CZ" sz="2500" dirty="0"/>
              <a:t>	</a:t>
            </a:r>
            <a:r>
              <a:rPr lang="cs-CZ" sz="2500" dirty="0" smtClean="0"/>
              <a:t>neschválen a poté znovu podán-  žádost </a:t>
            </a:r>
            <a:r>
              <a:rPr lang="cs-CZ" sz="2500" dirty="0"/>
              <a:t>rozpracována v </a:t>
            </a:r>
            <a:r>
              <a:rPr lang="cs-CZ" sz="2500" dirty="0" smtClean="0"/>
              <a:t>	ISKP</a:t>
            </a:r>
          </a:p>
          <a:p>
            <a:endParaRPr lang="cs-CZ" sz="2500" dirty="0"/>
          </a:p>
        </p:txBody>
      </p:sp>
    </p:spTree>
    <p:extLst>
      <p:ext uri="{BB962C8B-B14F-4D97-AF65-F5344CB8AC3E}">
        <p14:creationId xmlns:p14="http://schemas.microsoft.com/office/powerpoint/2010/main" val="255655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920880" cy="1143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Zkvalitnění podmínek pro celoživotní vzdělávání na </a:t>
            </a:r>
            <a:r>
              <a:rPr lang="cs-CZ" b="1" dirty="0" smtClean="0"/>
              <a:t>VŠ</a:t>
            </a:r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cs-CZ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/>
          <a:lstStyle/>
          <a:p>
            <a:r>
              <a:rPr lang="cs-CZ" sz="2500" dirty="0"/>
              <a:t>Operační program Výzkum, vývoj a vzdělávání</a:t>
            </a:r>
          </a:p>
          <a:p>
            <a:r>
              <a:rPr lang="cs-CZ" sz="2500" dirty="0" smtClean="0"/>
              <a:t>Požadované </a:t>
            </a:r>
            <a:r>
              <a:rPr lang="cs-CZ" sz="2500" dirty="0"/>
              <a:t>dotace </a:t>
            </a:r>
            <a:r>
              <a:rPr lang="cs-CZ" sz="2500" dirty="0" smtClean="0"/>
              <a:t>0 </a:t>
            </a:r>
            <a:r>
              <a:rPr lang="cs-CZ" sz="2500" dirty="0"/>
              <a:t>mil. Kč</a:t>
            </a:r>
          </a:p>
          <a:p>
            <a:r>
              <a:rPr lang="cs-CZ" sz="2500" dirty="0"/>
              <a:t>Schválené dotace </a:t>
            </a:r>
            <a:r>
              <a:rPr lang="cs-CZ" sz="2500" dirty="0" smtClean="0"/>
              <a:t>0 </a:t>
            </a:r>
            <a:r>
              <a:rPr lang="cs-CZ" sz="2500" dirty="0"/>
              <a:t>mil. Kč</a:t>
            </a:r>
          </a:p>
          <a:p>
            <a:endParaRPr lang="cs-CZ" sz="2500" dirty="0" smtClean="0"/>
          </a:p>
          <a:p>
            <a:r>
              <a:rPr lang="cs-CZ" sz="2500" dirty="0" smtClean="0"/>
              <a:t>Doposud nevyhlášena výzva, předpoklad vyhlášení v říjnu 2018</a:t>
            </a:r>
            <a:endParaRPr lang="cs-CZ" sz="2500" dirty="0"/>
          </a:p>
        </p:txBody>
      </p:sp>
    </p:spTree>
    <p:extLst>
      <p:ext uri="{BB962C8B-B14F-4D97-AF65-F5344CB8AC3E}">
        <p14:creationId xmlns:p14="http://schemas.microsoft.com/office/powerpoint/2010/main" val="21057452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4422</TotalTime>
  <Words>721</Words>
  <Application>Microsoft Office PowerPoint</Application>
  <PresentationFormat>Předvádění na obrazovce (4:3)</PresentationFormat>
  <Paragraphs>154</Paragraphs>
  <Slides>10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Motiv systému Office</vt:lpstr>
      <vt:lpstr>Prezentace aplikace PowerPoint</vt:lpstr>
      <vt:lpstr>Čerpání dotací z ESIF</vt:lpstr>
      <vt:lpstr>Čerpání dotací z ESIF ( na 1 obyvatele v Kč) </vt:lpstr>
      <vt:lpstr>Prezentace aplikace PowerPoint</vt:lpstr>
      <vt:lpstr>Zvýšení kvality a dostupnosti infrastruktury pro vzdělávání… </vt:lpstr>
      <vt:lpstr>Zkvalitnění vzdělávací infrastruktury na vysokých školách… </vt:lpstr>
      <vt:lpstr>Zlepšení podmínek pro výuku spojenou s výzkumem… </vt:lpstr>
      <vt:lpstr>Zvýšení kvality vzdělávání a odborné přípravy …</vt:lpstr>
      <vt:lpstr>Zkvalitnění podmínek pro celoživotní vzdělávání na VŠ 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Valovičová Leona</cp:lastModifiedBy>
  <cp:revision>642</cp:revision>
  <dcterms:created xsi:type="dcterms:W3CDTF">2015-08-27T07:44:55Z</dcterms:created>
  <dcterms:modified xsi:type="dcterms:W3CDTF">2018-02-22T13:56:15Z</dcterms:modified>
</cp:coreProperties>
</file>