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3" r:id="rId1"/>
  </p:sldMasterIdLst>
  <p:notesMasterIdLst>
    <p:notesMasterId r:id="rId84"/>
  </p:notesMasterIdLst>
  <p:handoutMasterIdLst>
    <p:handoutMasterId r:id="rId85"/>
  </p:handoutMasterIdLst>
  <p:sldIdLst>
    <p:sldId id="257" r:id="rId2"/>
    <p:sldId id="3056" r:id="rId3"/>
    <p:sldId id="653" r:id="rId4"/>
    <p:sldId id="651" r:id="rId5"/>
    <p:sldId id="603" r:id="rId6"/>
    <p:sldId id="601" r:id="rId7"/>
    <p:sldId id="615" r:id="rId8"/>
    <p:sldId id="543" r:id="rId9"/>
    <p:sldId id="544" r:id="rId10"/>
    <p:sldId id="573" r:id="rId11"/>
    <p:sldId id="545" r:id="rId12"/>
    <p:sldId id="546" r:id="rId13"/>
    <p:sldId id="495" r:id="rId14"/>
    <p:sldId id="496" r:id="rId15"/>
    <p:sldId id="494" r:id="rId16"/>
    <p:sldId id="497" r:id="rId17"/>
    <p:sldId id="647" r:id="rId18"/>
    <p:sldId id="618" r:id="rId19"/>
    <p:sldId id="498" r:id="rId20"/>
    <p:sldId id="621" r:id="rId21"/>
    <p:sldId id="622" r:id="rId22"/>
    <p:sldId id="500" r:id="rId23"/>
    <p:sldId id="558" r:id="rId24"/>
    <p:sldId id="649" r:id="rId25"/>
    <p:sldId id="3046" r:id="rId26"/>
    <p:sldId id="3047" r:id="rId27"/>
    <p:sldId id="3048" r:id="rId28"/>
    <p:sldId id="3049" r:id="rId29"/>
    <p:sldId id="559" r:id="rId30"/>
    <p:sldId id="560" r:id="rId31"/>
    <p:sldId id="561" r:id="rId32"/>
    <p:sldId id="591" r:id="rId33"/>
    <p:sldId id="592" r:id="rId34"/>
    <p:sldId id="593" r:id="rId35"/>
    <p:sldId id="3029" r:id="rId36"/>
    <p:sldId id="594" r:id="rId37"/>
    <p:sldId id="595" r:id="rId38"/>
    <p:sldId id="596" r:id="rId39"/>
    <p:sldId id="597" r:id="rId40"/>
    <p:sldId id="598" r:id="rId41"/>
    <p:sldId id="3030" r:id="rId42"/>
    <p:sldId id="3031" r:id="rId43"/>
    <p:sldId id="3032" r:id="rId44"/>
    <p:sldId id="3033" r:id="rId45"/>
    <p:sldId id="602" r:id="rId46"/>
    <p:sldId id="3036" r:id="rId47"/>
    <p:sldId id="3037" r:id="rId48"/>
    <p:sldId id="578" r:id="rId49"/>
    <p:sldId id="636" r:id="rId50"/>
    <p:sldId id="3035" r:id="rId51"/>
    <p:sldId id="579" r:id="rId52"/>
    <p:sldId id="580" r:id="rId53"/>
    <p:sldId id="581" r:id="rId54"/>
    <p:sldId id="582" r:id="rId55"/>
    <p:sldId id="583" r:id="rId56"/>
    <p:sldId id="585" r:id="rId57"/>
    <p:sldId id="586" r:id="rId58"/>
    <p:sldId id="502" r:id="rId59"/>
    <p:sldId id="505" r:id="rId60"/>
    <p:sldId id="3038" r:id="rId61"/>
    <p:sldId id="3042" r:id="rId62"/>
    <p:sldId id="3043" r:id="rId63"/>
    <p:sldId id="587" r:id="rId64"/>
    <p:sldId id="588" r:id="rId65"/>
    <p:sldId id="3044" r:id="rId66"/>
    <p:sldId id="663" r:id="rId67"/>
    <p:sldId id="3054" r:id="rId68"/>
    <p:sldId id="529" r:id="rId69"/>
    <p:sldId id="3050" r:id="rId70"/>
    <p:sldId id="590" r:id="rId71"/>
    <p:sldId id="525" r:id="rId72"/>
    <p:sldId id="526" r:id="rId73"/>
    <p:sldId id="628" r:id="rId74"/>
    <p:sldId id="535" r:id="rId75"/>
    <p:sldId id="555" r:id="rId76"/>
    <p:sldId id="556" r:id="rId77"/>
    <p:sldId id="557" r:id="rId78"/>
    <p:sldId id="528" r:id="rId79"/>
    <p:sldId id="3051" r:id="rId80"/>
    <p:sldId id="3053" r:id="rId81"/>
    <p:sldId id="3052" r:id="rId82"/>
    <p:sldId id="440" r:id="rId83"/>
  </p:sldIdLst>
  <p:sldSz cx="9144000" cy="6858000" type="screen4x3"/>
  <p:notesSz cx="6797675" cy="9926638"/>
  <p:defaultTextStyle>
    <a:defPPr>
      <a:defRPr lang="cs-CZ"/>
    </a:defPPr>
    <a:lvl1pPr algn="l" rtl="0" fontAlgn="base">
      <a:spcBef>
        <a:spcPct val="0"/>
      </a:spcBef>
      <a:spcAft>
        <a:spcPct val="0"/>
      </a:spcAft>
      <a:defRPr kern="1200">
        <a:solidFill>
          <a:schemeClr val="tx1"/>
        </a:solidFill>
        <a:latin typeface="Calibri" pitchFamily="34" charset="0"/>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2" userDrawn="1">
          <p15:clr>
            <a:srgbClr val="A4A3A4"/>
          </p15:clr>
        </p15:guide>
        <p15:guide id="2" pos="2137" userDrawn="1">
          <p15:clr>
            <a:srgbClr val="A4A3A4"/>
          </p15:clr>
        </p15:guide>
        <p15:guide id="3" orient="horz" pos="3127" userDrawn="1">
          <p15:clr>
            <a:srgbClr val="A4A3A4"/>
          </p15:clr>
        </p15:guide>
        <p15:guide id="4"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lk" initials="v" lastIdx="1" clrIdx="0">
    <p:extLst>
      <p:ext uri="{19B8F6BF-5375-455C-9EA6-DF929625EA0E}">
        <p15:presenceInfo xmlns:p15="http://schemas.microsoft.com/office/powerpoint/2012/main" userId="vl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FF"/>
    <a:srgbClr val="FA363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řední sty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46" autoAdjust="0"/>
    <p:restoredTop sz="94660"/>
  </p:normalViewPr>
  <p:slideViewPr>
    <p:cSldViewPr>
      <p:cViewPr varScale="1">
        <p:scale>
          <a:sx n="60" d="100"/>
          <a:sy n="60" d="100"/>
        </p:scale>
        <p:origin x="1136" y="44"/>
      </p:cViewPr>
      <p:guideLst>
        <p:guide orient="horz" pos="2160"/>
        <p:guide pos="2880"/>
      </p:guideLst>
    </p:cSldViewPr>
  </p:slideViewPr>
  <p:notesTextViewPr>
    <p:cViewPr>
      <p:scale>
        <a:sx n="1" d="1"/>
        <a:sy n="1" d="1"/>
      </p:scale>
      <p:origin x="0" y="0"/>
    </p:cViewPr>
  </p:notesTextViewPr>
  <p:notesViewPr>
    <p:cSldViewPr>
      <p:cViewPr varScale="1">
        <p:scale>
          <a:sx n="61" d="100"/>
          <a:sy n="61" d="100"/>
        </p:scale>
        <p:origin x="-3390" y="-96"/>
      </p:cViewPr>
      <p:guideLst>
        <p:guide orient="horz" pos="3122"/>
        <p:guide pos="2137"/>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notesMaster" Target="notesMasters/notesMaster1.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88871"/>
            <a:ext cx="2946400" cy="496729"/>
          </a:xfrm>
          <a:prstGeom prst="rect">
            <a:avLst/>
          </a:prstGeom>
        </p:spPr>
        <p:txBody>
          <a:bodyPr vert="horz" lIns="91422" tIns="45710" rIns="91422" bIns="45710" rtlCol="0"/>
          <a:lstStyle>
            <a:lvl1pPr algn="l">
              <a:defRPr sz="1400" b="1">
                <a:solidFill>
                  <a:schemeClr val="tx2"/>
                </a:solidFill>
              </a:defRPr>
            </a:lvl1pPr>
          </a:lstStyle>
          <a:p>
            <a:pPr>
              <a:defRPr/>
            </a:pPr>
            <a:endParaRPr lang="cs-CZ"/>
          </a:p>
        </p:txBody>
      </p:sp>
      <p:sp>
        <p:nvSpPr>
          <p:cNvPr id="4" name="Zástupný symbol pro zápatí 3"/>
          <p:cNvSpPr>
            <a:spLocks noGrp="1"/>
          </p:cNvSpPr>
          <p:nvPr>
            <p:ph type="ftr" sz="quarter" idx="2"/>
          </p:nvPr>
        </p:nvSpPr>
        <p:spPr>
          <a:xfrm>
            <a:off x="0" y="9428324"/>
            <a:ext cx="2946400" cy="496728"/>
          </a:xfrm>
          <a:prstGeom prst="rect">
            <a:avLst/>
          </a:prstGeom>
        </p:spPr>
        <p:txBody>
          <a:bodyPr vert="horz" lIns="91422" tIns="45710" rIns="91422" bIns="45710" rtlCol="0" anchor="b"/>
          <a:lstStyle>
            <a:lvl1pPr algn="l">
              <a:defRPr sz="1200"/>
            </a:lvl1pPr>
          </a:lstStyle>
          <a:p>
            <a:pPr>
              <a:defRPr/>
            </a:pPr>
            <a:endParaRPr lang="cs-CZ" dirty="0"/>
          </a:p>
        </p:txBody>
      </p:sp>
      <p:sp>
        <p:nvSpPr>
          <p:cNvPr id="5" name="Zástupný symbol pro číslo snímku 4"/>
          <p:cNvSpPr>
            <a:spLocks noGrp="1"/>
          </p:cNvSpPr>
          <p:nvPr>
            <p:ph type="sldNum" sz="quarter" idx="3"/>
          </p:nvPr>
        </p:nvSpPr>
        <p:spPr>
          <a:xfrm>
            <a:off x="3849689" y="9428324"/>
            <a:ext cx="2946400" cy="496728"/>
          </a:xfrm>
          <a:prstGeom prst="rect">
            <a:avLst/>
          </a:prstGeom>
        </p:spPr>
        <p:txBody>
          <a:bodyPr vert="horz" lIns="91422" tIns="45710" rIns="91422" bIns="45710" rtlCol="0" anchor="b"/>
          <a:lstStyle>
            <a:lvl1pPr algn="r">
              <a:defRPr sz="1200"/>
            </a:lvl1pPr>
          </a:lstStyle>
          <a:p>
            <a:pPr>
              <a:defRPr/>
            </a:pPr>
            <a:fld id="{A30FB84A-565B-4E1F-8BC3-BC4443070CDE}" type="slidenum">
              <a:rPr lang="cs-CZ"/>
              <a:pPr>
                <a:defRPr/>
              </a:pPr>
              <a:t>‹#›</a:t>
            </a:fld>
            <a:endParaRPr lang="cs-CZ"/>
          </a:p>
        </p:txBody>
      </p:sp>
    </p:spTree>
    <p:extLst>
      <p:ext uri="{BB962C8B-B14F-4D97-AF65-F5344CB8AC3E}">
        <p14:creationId xmlns:p14="http://schemas.microsoft.com/office/powerpoint/2010/main" val="3346395717"/>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729"/>
          </a:xfrm>
          <a:prstGeom prst="rect">
            <a:avLst/>
          </a:prstGeom>
        </p:spPr>
        <p:txBody>
          <a:bodyPr vert="horz" lIns="91422" tIns="45710" rIns="91422" bIns="45710" rtlCol="0"/>
          <a:lstStyle>
            <a:lvl1pPr algn="l" fontAlgn="auto">
              <a:spcBef>
                <a:spcPts val="0"/>
              </a:spcBef>
              <a:spcAft>
                <a:spcPts val="0"/>
              </a:spcAft>
              <a:defRPr sz="1200">
                <a:latin typeface="+mn-lt"/>
                <a:cs typeface="+mn-cs"/>
              </a:defRPr>
            </a:lvl1pPr>
          </a:lstStyle>
          <a:p>
            <a:pPr>
              <a:defRPr/>
            </a:pPr>
            <a:endParaRPr lang="cs-CZ"/>
          </a:p>
        </p:txBody>
      </p:sp>
      <p:sp>
        <p:nvSpPr>
          <p:cNvPr id="3" name="Zástupný symbol pro datum 2"/>
          <p:cNvSpPr>
            <a:spLocks noGrp="1"/>
          </p:cNvSpPr>
          <p:nvPr>
            <p:ph type="dt" idx="1"/>
          </p:nvPr>
        </p:nvSpPr>
        <p:spPr>
          <a:xfrm>
            <a:off x="3849689" y="0"/>
            <a:ext cx="2946400" cy="496729"/>
          </a:xfrm>
          <a:prstGeom prst="rect">
            <a:avLst/>
          </a:prstGeom>
        </p:spPr>
        <p:txBody>
          <a:bodyPr vert="horz" lIns="91422" tIns="45710" rIns="91422" bIns="45710" rtlCol="0"/>
          <a:lstStyle>
            <a:lvl1pPr algn="r" fontAlgn="auto">
              <a:spcBef>
                <a:spcPts val="0"/>
              </a:spcBef>
              <a:spcAft>
                <a:spcPts val="0"/>
              </a:spcAft>
              <a:defRPr sz="1200">
                <a:latin typeface="+mn-lt"/>
                <a:cs typeface="+mn-cs"/>
              </a:defRPr>
            </a:lvl1pPr>
          </a:lstStyle>
          <a:p>
            <a:pPr>
              <a:defRPr/>
            </a:pPr>
            <a:fld id="{B573E98C-F23E-45C5-A1CE-9BB4C2C366FB}" type="datetimeFigureOut">
              <a:rPr lang="cs-CZ"/>
              <a:pPr>
                <a:defRPr/>
              </a:pPr>
              <a:t>04.03.2021</a:t>
            </a:fld>
            <a:endParaRPr lang="cs-CZ"/>
          </a:p>
        </p:txBody>
      </p:sp>
      <p:sp>
        <p:nvSpPr>
          <p:cNvPr id="4" name="Zástupný symbol pro obrázek snímku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22" tIns="45710" rIns="91422" bIns="45710" rtlCol="0" anchor="ctr"/>
          <a:lstStyle/>
          <a:p>
            <a:pPr lvl="0"/>
            <a:endParaRPr lang="cs-CZ" noProof="0"/>
          </a:p>
        </p:txBody>
      </p:sp>
      <p:sp>
        <p:nvSpPr>
          <p:cNvPr id="5" name="Zástupný symbol pro poznámky 4"/>
          <p:cNvSpPr>
            <a:spLocks noGrp="1"/>
          </p:cNvSpPr>
          <p:nvPr>
            <p:ph type="body" sz="quarter" idx="3"/>
          </p:nvPr>
        </p:nvSpPr>
        <p:spPr>
          <a:xfrm>
            <a:off x="679451" y="4714955"/>
            <a:ext cx="5438775" cy="4467383"/>
          </a:xfrm>
          <a:prstGeom prst="rect">
            <a:avLst/>
          </a:prstGeom>
        </p:spPr>
        <p:txBody>
          <a:bodyPr vert="horz" lIns="91422" tIns="45710" rIns="91422" bIns="45710" rtlCol="0"/>
          <a:lstStyle/>
          <a:p>
            <a:pPr lvl="0"/>
            <a:r>
              <a:rPr lang="cs-CZ" noProof="0"/>
              <a:t>Kliknutím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p:cNvSpPr>
            <a:spLocks noGrp="1"/>
          </p:cNvSpPr>
          <p:nvPr>
            <p:ph type="ftr" sz="quarter" idx="4"/>
          </p:nvPr>
        </p:nvSpPr>
        <p:spPr>
          <a:xfrm>
            <a:off x="0" y="9428324"/>
            <a:ext cx="2946400" cy="496728"/>
          </a:xfrm>
          <a:prstGeom prst="rect">
            <a:avLst/>
          </a:prstGeom>
        </p:spPr>
        <p:txBody>
          <a:bodyPr vert="horz" lIns="91422" tIns="45710" rIns="91422" bIns="45710" rtlCol="0" anchor="b"/>
          <a:lstStyle>
            <a:lvl1pPr algn="l" fontAlgn="auto">
              <a:spcBef>
                <a:spcPts val="0"/>
              </a:spcBef>
              <a:spcAft>
                <a:spcPts val="0"/>
              </a:spcAft>
              <a:defRPr sz="1200">
                <a:latin typeface="+mn-lt"/>
                <a:cs typeface="+mn-cs"/>
              </a:defRPr>
            </a:lvl1pPr>
          </a:lstStyle>
          <a:p>
            <a:pPr>
              <a:defRPr/>
            </a:pPr>
            <a:endParaRPr lang="cs-CZ"/>
          </a:p>
        </p:txBody>
      </p:sp>
      <p:sp>
        <p:nvSpPr>
          <p:cNvPr id="7" name="Zástupný symbol pro číslo snímku 6"/>
          <p:cNvSpPr>
            <a:spLocks noGrp="1"/>
          </p:cNvSpPr>
          <p:nvPr>
            <p:ph type="sldNum" sz="quarter" idx="5"/>
          </p:nvPr>
        </p:nvSpPr>
        <p:spPr>
          <a:xfrm>
            <a:off x="3849689" y="9428324"/>
            <a:ext cx="2946400" cy="496728"/>
          </a:xfrm>
          <a:prstGeom prst="rect">
            <a:avLst/>
          </a:prstGeom>
        </p:spPr>
        <p:txBody>
          <a:bodyPr vert="horz" lIns="91422" tIns="45710" rIns="91422" bIns="45710" rtlCol="0" anchor="b"/>
          <a:lstStyle>
            <a:lvl1pPr algn="r" fontAlgn="auto">
              <a:spcBef>
                <a:spcPts val="0"/>
              </a:spcBef>
              <a:spcAft>
                <a:spcPts val="0"/>
              </a:spcAft>
              <a:defRPr sz="1200">
                <a:latin typeface="+mn-lt"/>
                <a:cs typeface="+mn-cs"/>
              </a:defRPr>
            </a:lvl1pPr>
          </a:lstStyle>
          <a:p>
            <a:pPr>
              <a:defRPr/>
            </a:pPr>
            <a:fld id="{4A81D0BC-8A76-4940-9168-7F0B28371CF2}" type="slidenum">
              <a:rPr lang="cs-CZ"/>
              <a:pPr>
                <a:defRPr/>
              </a:pPr>
              <a:t>‹#›</a:t>
            </a:fld>
            <a:endParaRPr lang="cs-CZ"/>
          </a:p>
        </p:txBody>
      </p:sp>
    </p:spTree>
    <p:extLst>
      <p:ext uri="{BB962C8B-B14F-4D97-AF65-F5344CB8AC3E}">
        <p14:creationId xmlns:p14="http://schemas.microsoft.com/office/powerpoint/2010/main" val="2700693834"/>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a:t>
            </a:fld>
            <a:endParaRPr lang="cs-CZ"/>
          </a:p>
        </p:txBody>
      </p:sp>
      <p:sp>
        <p:nvSpPr>
          <p:cNvPr id="5" name="Zástupný symbol pro záhlaví 4">
            <a:extLst>
              <a:ext uri="{FF2B5EF4-FFF2-40B4-BE49-F238E27FC236}">
                <a16:creationId xmlns:a16="http://schemas.microsoft.com/office/drawing/2014/main" id="{165D707F-98F1-4A69-87D1-B88533CA7162}"/>
              </a:ext>
            </a:extLst>
          </p:cNvPr>
          <p:cNvSpPr>
            <a:spLocks noGrp="1"/>
          </p:cNvSpPr>
          <p:nvPr>
            <p:ph type="hdr" sz="quarter"/>
          </p:nvPr>
        </p:nvSpPr>
        <p:spPr/>
        <p:txBody>
          <a:bodyPr/>
          <a:lstStyle/>
          <a:p>
            <a:pPr>
              <a:defRPr/>
            </a:pPr>
            <a:endParaRPr lang="cs-CZ"/>
          </a:p>
        </p:txBody>
      </p:sp>
    </p:spTree>
    <p:extLst>
      <p:ext uri="{BB962C8B-B14F-4D97-AF65-F5344CB8AC3E}">
        <p14:creationId xmlns:p14="http://schemas.microsoft.com/office/powerpoint/2010/main" val="737805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60</a:t>
            </a:fld>
            <a:endParaRPr lang="cs-CZ"/>
          </a:p>
        </p:txBody>
      </p:sp>
    </p:spTree>
    <p:extLst>
      <p:ext uri="{BB962C8B-B14F-4D97-AF65-F5344CB8AC3E}">
        <p14:creationId xmlns:p14="http://schemas.microsoft.com/office/powerpoint/2010/main" val="11405377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70</a:t>
            </a:fld>
            <a:endParaRPr lang="cs-CZ"/>
          </a:p>
        </p:txBody>
      </p:sp>
    </p:spTree>
    <p:extLst>
      <p:ext uri="{BB962C8B-B14F-4D97-AF65-F5344CB8AC3E}">
        <p14:creationId xmlns:p14="http://schemas.microsoft.com/office/powerpoint/2010/main" val="3339533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71</a:t>
            </a:fld>
            <a:endParaRPr lang="cs-CZ"/>
          </a:p>
        </p:txBody>
      </p:sp>
    </p:spTree>
    <p:extLst>
      <p:ext uri="{BB962C8B-B14F-4D97-AF65-F5344CB8AC3E}">
        <p14:creationId xmlns:p14="http://schemas.microsoft.com/office/powerpoint/2010/main" val="3508487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72</a:t>
            </a:fld>
            <a:endParaRPr lang="cs-CZ"/>
          </a:p>
        </p:txBody>
      </p:sp>
    </p:spTree>
    <p:extLst>
      <p:ext uri="{BB962C8B-B14F-4D97-AF65-F5344CB8AC3E}">
        <p14:creationId xmlns:p14="http://schemas.microsoft.com/office/powerpoint/2010/main" val="40129876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73</a:t>
            </a:fld>
            <a:endParaRPr lang="cs-CZ"/>
          </a:p>
        </p:txBody>
      </p:sp>
    </p:spTree>
    <p:extLst>
      <p:ext uri="{BB962C8B-B14F-4D97-AF65-F5344CB8AC3E}">
        <p14:creationId xmlns:p14="http://schemas.microsoft.com/office/powerpoint/2010/main" val="101763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a:p>
        </p:txBody>
      </p:sp>
      <p:sp>
        <p:nvSpPr>
          <p:cNvPr id="6656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fld id="{4229DC71-460A-46D5-9F1A-301A4C68C651}" type="slidenum">
              <a:rPr lang="cs-CZ" altLang="cs-CZ" smtClean="0"/>
              <a:pPr/>
              <a:t>76</a:t>
            </a:fld>
            <a:endParaRPr lang="cs-CZ" altLang="cs-CZ"/>
          </a:p>
        </p:txBody>
      </p:sp>
    </p:spTree>
    <p:extLst>
      <p:ext uri="{BB962C8B-B14F-4D97-AF65-F5344CB8AC3E}">
        <p14:creationId xmlns:p14="http://schemas.microsoft.com/office/powerpoint/2010/main" val="29353956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78</a:t>
            </a:fld>
            <a:endParaRPr lang="cs-CZ"/>
          </a:p>
        </p:txBody>
      </p:sp>
    </p:spTree>
    <p:extLst>
      <p:ext uri="{BB962C8B-B14F-4D97-AF65-F5344CB8AC3E}">
        <p14:creationId xmlns:p14="http://schemas.microsoft.com/office/powerpoint/2010/main" val="35279540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82</a:t>
            </a:fld>
            <a:endParaRPr lang="cs-CZ"/>
          </a:p>
        </p:txBody>
      </p:sp>
      <p:sp>
        <p:nvSpPr>
          <p:cNvPr id="5" name="Zástupný symbol pro záhlaví 4">
            <a:extLst>
              <a:ext uri="{FF2B5EF4-FFF2-40B4-BE49-F238E27FC236}">
                <a16:creationId xmlns:a16="http://schemas.microsoft.com/office/drawing/2014/main" id="{BE9FA986-C1CB-475C-B638-DFAB1D31C43E}"/>
              </a:ext>
            </a:extLst>
          </p:cNvPr>
          <p:cNvSpPr>
            <a:spLocks noGrp="1"/>
          </p:cNvSpPr>
          <p:nvPr>
            <p:ph type="hdr" sz="quarter"/>
          </p:nvPr>
        </p:nvSpPr>
        <p:spPr/>
        <p:txBody>
          <a:bodyPr/>
          <a:lstStyle/>
          <a:p>
            <a:pPr>
              <a:defRPr/>
            </a:pPr>
            <a:endParaRPr lang="cs-CZ"/>
          </a:p>
        </p:txBody>
      </p:sp>
    </p:spTree>
    <p:extLst>
      <p:ext uri="{BB962C8B-B14F-4D97-AF65-F5344CB8AC3E}">
        <p14:creationId xmlns:p14="http://schemas.microsoft.com/office/powerpoint/2010/main" val="92664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15</a:t>
            </a:fld>
            <a:endParaRPr lang="cs-CZ"/>
          </a:p>
        </p:txBody>
      </p:sp>
    </p:spTree>
    <p:extLst>
      <p:ext uri="{BB962C8B-B14F-4D97-AF65-F5344CB8AC3E}">
        <p14:creationId xmlns:p14="http://schemas.microsoft.com/office/powerpoint/2010/main" val="1261456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16</a:t>
            </a:fld>
            <a:endParaRPr lang="cs-CZ"/>
          </a:p>
        </p:txBody>
      </p:sp>
    </p:spTree>
    <p:extLst>
      <p:ext uri="{BB962C8B-B14F-4D97-AF65-F5344CB8AC3E}">
        <p14:creationId xmlns:p14="http://schemas.microsoft.com/office/powerpoint/2010/main" val="3594737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19</a:t>
            </a:fld>
            <a:endParaRPr lang="cs-CZ"/>
          </a:p>
        </p:txBody>
      </p:sp>
    </p:spTree>
    <p:extLst>
      <p:ext uri="{BB962C8B-B14F-4D97-AF65-F5344CB8AC3E}">
        <p14:creationId xmlns:p14="http://schemas.microsoft.com/office/powerpoint/2010/main" val="849502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22</a:t>
            </a:fld>
            <a:endParaRPr lang="cs-CZ"/>
          </a:p>
        </p:txBody>
      </p:sp>
    </p:spTree>
    <p:extLst>
      <p:ext uri="{BB962C8B-B14F-4D97-AF65-F5344CB8AC3E}">
        <p14:creationId xmlns:p14="http://schemas.microsoft.com/office/powerpoint/2010/main" val="915694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23</a:t>
            </a:fld>
            <a:endParaRPr lang="cs-CZ"/>
          </a:p>
        </p:txBody>
      </p:sp>
    </p:spTree>
    <p:extLst>
      <p:ext uri="{BB962C8B-B14F-4D97-AF65-F5344CB8AC3E}">
        <p14:creationId xmlns:p14="http://schemas.microsoft.com/office/powerpoint/2010/main" val="30643273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50</a:t>
            </a:fld>
            <a:endParaRPr lang="cs-CZ"/>
          </a:p>
        </p:txBody>
      </p:sp>
    </p:spTree>
    <p:extLst>
      <p:ext uri="{BB962C8B-B14F-4D97-AF65-F5344CB8AC3E}">
        <p14:creationId xmlns:p14="http://schemas.microsoft.com/office/powerpoint/2010/main" val="1085577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56</a:t>
            </a:fld>
            <a:endParaRPr lang="cs-CZ"/>
          </a:p>
        </p:txBody>
      </p:sp>
    </p:spTree>
    <p:extLst>
      <p:ext uri="{BB962C8B-B14F-4D97-AF65-F5344CB8AC3E}">
        <p14:creationId xmlns:p14="http://schemas.microsoft.com/office/powerpoint/2010/main" val="36861554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pPr>
              <a:defRPr/>
            </a:pPr>
            <a:fld id="{4A81D0BC-8A76-4940-9168-7F0B28371CF2}" type="slidenum">
              <a:rPr lang="cs-CZ" smtClean="0"/>
              <a:pPr>
                <a:defRPr/>
              </a:pPr>
              <a:t>59</a:t>
            </a:fld>
            <a:endParaRPr lang="cs-CZ"/>
          </a:p>
        </p:txBody>
      </p:sp>
    </p:spTree>
    <p:extLst>
      <p:ext uri="{BB962C8B-B14F-4D97-AF65-F5344CB8AC3E}">
        <p14:creationId xmlns:p14="http://schemas.microsoft.com/office/powerpoint/2010/main" val="3593991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cs-CZ"/>
              <a:t>Kliknutím lze upravit styl.</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lze upravit styl předlohy.</a:t>
            </a:r>
            <a:endParaRPr lang="en-US" dirty="0"/>
          </a:p>
        </p:txBody>
      </p:sp>
      <p:sp>
        <p:nvSpPr>
          <p:cNvPr id="4" name="Date Placeholder 3"/>
          <p:cNvSpPr>
            <a:spLocks noGrp="1"/>
          </p:cNvSpPr>
          <p:nvPr>
            <p:ph type="dt" sz="half" idx="10"/>
          </p:nvPr>
        </p:nvSpPr>
        <p:spPr>
          <a:xfrm>
            <a:off x="7325773" y="6117336"/>
            <a:ext cx="857473" cy="365125"/>
          </a:xfrm>
        </p:spPr>
        <p:txBody>
          <a:bodyPr/>
          <a:lstStyle/>
          <a:p>
            <a:fld id="{7A9A650A-8BD1-4FDE-9899-1C20DF4B7708}" type="datetimeFigureOut">
              <a:rPr lang="en-US" smtClean="0"/>
              <a:t>3/4/2021</a:t>
            </a:fld>
            <a:endParaRPr lang="en-US" dirty="0"/>
          </a:p>
        </p:txBody>
      </p:sp>
      <p:sp>
        <p:nvSpPr>
          <p:cNvPr id="5" name="Footer Placeholder 4"/>
          <p:cNvSpPr>
            <a:spLocks noGrp="1"/>
          </p:cNvSpPr>
          <p:nvPr>
            <p:ph type="ftr" sz="quarter" idx="11"/>
          </p:nvPr>
        </p:nvSpPr>
        <p:spPr>
          <a:xfrm>
            <a:off x="3623733" y="6117336"/>
            <a:ext cx="3609438" cy="365125"/>
          </a:xfrm>
        </p:spPr>
        <p:txBody>
          <a:bodyPr/>
          <a:lstStyle/>
          <a:p>
            <a:pPr>
              <a:defRPr/>
            </a:pPr>
            <a:endParaRPr lang="cs-CZ" dirty="0"/>
          </a:p>
        </p:txBody>
      </p:sp>
      <p:sp>
        <p:nvSpPr>
          <p:cNvPr id="6" name="Slide Number Placeholder 5"/>
          <p:cNvSpPr>
            <a:spLocks noGrp="1"/>
          </p:cNvSpPr>
          <p:nvPr>
            <p:ph type="sldNum" sz="quarter" idx="12"/>
          </p:nvPr>
        </p:nvSpPr>
        <p:spPr>
          <a:xfrm>
            <a:off x="8275320" y="6117336"/>
            <a:ext cx="411480" cy="365125"/>
          </a:xfrm>
        </p:spPr>
        <p:txBody>
          <a:bodyPr/>
          <a:lstStyle/>
          <a:p>
            <a:pPr>
              <a:defRPr/>
            </a:pPr>
            <a:fld id="{42C77838-E506-416B-9B48-5C72E33995C7}" type="slidenum">
              <a:rPr lang="cs-CZ" smtClean="0"/>
              <a:pPr>
                <a:defRPr/>
              </a:pPr>
              <a:t>‹#›</a:t>
            </a:fld>
            <a:endParaRPr lang="cs-CZ" dirty="0"/>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a14="http://schemas.microsoft.com/office/drawing/2010/main" w="9525">
                <a:solidFill>
                  <a:srgbClr val="000000"/>
                </a:solidFill>
                <a:round/>
                <a:headEnd/>
                <a:tailEnd/>
              </a14:hiddenLine>
            </a:ext>
          </a:extLst>
        </p:spPr>
      </p:sp>
      <p:cxnSp>
        <p:nvCxnSpPr>
          <p:cNvPr id="17" name="Přímá spojnice 17"/>
          <p:cNvCxnSpPr/>
          <p:nvPr userDrawn="1"/>
        </p:nvCxnSpPr>
        <p:spPr>
          <a:xfrm>
            <a:off x="23751" y="6035675"/>
            <a:ext cx="9144000" cy="0"/>
          </a:xfrm>
          <a:prstGeom prst="line">
            <a:avLst/>
          </a:prstGeom>
          <a:ln w="12700">
            <a:solidFill>
              <a:schemeClr val="accent5">
                <a:lumMod val="75000"/>
              </a:schemeClr>
            </a:soli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8836211"/>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ek s popiskem">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cs-CZ"/>
              <a:t>Kliknutím lze upravit styl.</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fld id="{34A43A2E-6632-4F9D-8728-2CF59ACBBE60}" type="datetimeFigureOut">
              <a:rPr lang="en-US" smtClean="0"/>
              <a:t>3/4/2021</a:t>
            </a:fld>
            <a:endParaRPr lang="en-US" dirty="0"/>
          </a:p>
        </p:txBody>
      </p:sp>
      <p:sp>
        <p:nvSpPr>
          <p:cNvPr id="6" name="Footer Placeholder 5"/>
          <p:cNvSpPr>
            <a:spLocks noGrp="1"/>
          </p:cNvSpPr>
          <p:nvPr>
            <p:ph type="ftr" sz="quarter" idx="11"/>
          </p:nvPr>
        </p:nvSpPr>
        <p:spPr/>
        <p:txBody>
          <a:bodyPr/>
          <a:lstStyle/>
          <a:p>
            <a:pPr>
              <a:defRPr/>
            </a:pPr>
            <a:endParaRPr lang="cs-CZ"/>
          </a:p>
        </p:txBody>
      </p:sp>
      <p:sp>
        <p:nvSpPr>
          <p:cNvPr id="7" name="Slide Number Placeholder 6"/>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3490311517"/>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cs-CZ"/>
              <a:t>Kliknutím lze upravit styl.</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3/4/2021</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129049367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cs-CZ"/>
              <a:t>Kliknutím lze upravit styl.</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Kliknutím lze upravit styly předlohy textu.</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3/4/2021</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2941900073"/>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cs-CZ"/>
              <a:t>Kliknutím lze upravit styl.</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3/4/2021</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1696459343"/>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cs-CZ"/>
              <a:t>Kliknutím lze upravit styl.</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cs-CZ"/>
              <a:t>Kliknutím lze upravit styly předlohy textu.</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3/4/2021</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3994213949"/>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cs-CZ"/>
              <a:t>Kliknutím lze upravit styl.</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cs-CZ"/>
              <a:t>Kliknutím lze upravit styly předlohy textu.</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34A43A2E-6632-4F9D-8728-2CF59ACBBE60}" type="datetimeFigureOut">
              <a:rPr lang="en-US" smtClean="0"/>
              <a:t>3/4/2021</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1925356305"/>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ncho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pPr>
              <a:defRPr/>
            </a:pPr>
            <a:fld id="{7DA84884-1F8D-4D6D-BE29-2D4D17DF7A2F}" type="datetime1">
              <a:rPr lang="cs-CZ" smtClean="0"/>
              <a:pPr>
                <a:defRPr/>
              </a:pPr>
              <a:t>04.03.2021</a:t>
            </a:fld>
            <a:endParaRPr lang="cs-CZ"/>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p:txBody>
          <a:bodyPr/>
          <a:lstStyle/>
          <a:p>
            <a:pPr>
              <a:defRPr/>
            </a:pPr>
            <a:fld id="{FA391D23-4463-4E14-82E7-D10FD8B86D2D}" type="slidenum">
              <a:rPr lang="cs-CZ" smtClean="0"/>
              <a:pPr>
                <a:defRPr/>
              </a:pPr>
              <a:t>‹#›</a:t>
            </a:fld>
            <a:endParaRPr lang="cs-CZ"/>
          </a:p>
        </p:txBody>
      </p:sp>
    </p:spTree>
    <p:extLst>
      <p:ext uri="{BB962C8B-B14F-4D97-AF65-F5344CB8AC3E}">
        <p14:creationId xmlns:p14="http://schemas.microsoft.com/office/powerpoint/2010/main" val="3771235666"/>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pPr>
              <a:defRPr/>
            </a:pPr>
            <a:fld id="{E313C879-8589-4972-8EC4-A8C641A3F7E3}" type="datetime1">
              <a:rPr lang="cs-CZ" smtClean="0"/>
              <a:pPr>
                <a:defRPr/>
              </a:pPr>
              <a:t>04.03.2021</a:t>
            </a:fld>
            <a:endParaRPr lang="cs-CZ" dirty="0"/>
          </a:p>
        </p:txBody>
      </p:sp>
      <p:sp>
        <p:nvSpPr>
          <p:cNvPr id="5" name="Footer Placeholder 4"/>
          <p:cNvSpPr>
            <a:spLocks noGrp="1"/>
          </p:cNvSpPr>
          <p:nvPr>
            <p:ph type="ftr" sz="quarter" idx="11"/>
          </p:nvPr>
        </p:nvSpPr>
        <p:spPr/>
        <p:txBody>
          <a:bodyPr/>
          <a:lstStyle/>
          <a:p>
            <a:pPr>
              <a:defRPr/>
            </a:pPr>
            <a:endParaRPr lang="cs-CZ" dirty="0"/>
          </a:p>
        </p:txBody>
      </p:sp>
      <p:sp>
        <p:nvSpPr>
          <p:cNvPr id="6" name="Slide Number Placeholder 5"/>
          <p:cNvSpPr>
            <a:spLocks noGrp="1"/>
          </p:cNvSpPr>
          <p:nvPr>
            <p:ph type="sldNum" sz="quarter" idx="12"/>
          </p:nvPr>
        </p:nvSpPr>
        <p:spPr/>
        <p:txBody>
          <a:bodyPr/>
          <a:lstStyle/>
          <a:p>
            <a:pPr>
              <a:defRPr/>
            </a:pPr>
            <a:fld id="{EFED07CA-D08C-4C5F-8B6E-62F357B95510}" type="slidenum">
              <a:rPr lang="cs-CZ" smtClean="0"/>
              <a:pPr>
                <a:defRPr/>
              </a:pPr>
              <a:t>‹#›</a:t>
            </a:fld>
            <a:endParaRPr lang="cs-CZ"/>
          </a:p>
        </p:txBody>
      </p:sp>
    </p:spTree>
    <p:extLst>
      <p:ext uri="{BB962C8B-B14F-4D97-AF65-F5344CB8AC3E}">
        <p14:creationId xmlns:p14="http://schemas.microsoft.com/office/powerpoint/2010/main" val="3469517384"/>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243607"/>
          </a:xfrm>
        </p:spPr>
        <p:txBody>
          <a:bodyPr/>
          <a:lstStyle/>
          <a:p>
            <a:r>
              <a:rPr lang="cs-CZ" dirty="0"/>
              <a:t>Kliknutím lze upravit styl.</a:t>
            </a:r>
            <a:endParaRPr lang="en-US" dirty="0"/>
          </a:p>
        </p:txBody>
      </p:sp>
      <p:sp>
        <p:nvSpPr>
          <p:cNvPr id="3" name="Content Placeholder 2"/>
          <p:cNvSpPr>
            <a:spLocks noGrp="1"/>
          </p:cNvSpPr>
          <p:nvPr>
            <p:ph idx="1"/>
          </p:nvPr>
        </p:nvSpPr>
        <p:spPr>
          <a:xfrm>
            <a:off x="982133" y="1844824"/>
            <a:ext cx="7704667" cy="4154992"/>
          </a:xfrm>
        </p:spPr>
        <p:txBody>
          <a:bodyPr anchor="ct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a:xfrm>
            <a:off x="7344329" y="6108173"/>
            <a:ext cx="857473" cy="365125"/>
          </a:xfrm>
        </p:spPr>
        <p:txBody>
          <a:bodyPr/>
          <a:lstStyle/>
          <a:p>
            <a:fld id="{34A43A2E-6632-4F9D-8728-2CF59ACBBE60}" type="datetimeFigureOut">
              <a:rPr lang="en-US" smtClean="0"/>
              <a:t>3/4/2021</a:t>
            </a:fld>
            <a:endParaRPr lang="en-US" dirty="0"/>
          </a:p>
        </p:txBody>
      </p:sp>
      <p:sp>
        <p:nvSpPr>
          <p:cNvPr id="5" name="Footer Placeholder 4"/>
          <p:cNvSpPr>
            <a:spLocks noGrp="1"/>
          </p:cNvSpPr>
          <p:nvPr>
            <p:ph type="ftr" sz="quarter" idx="11"/>
          </p:nvPr>
        </p:nvSpPr>
        <p:spPr>
          <a:xfrm>
            <a:off x="1972647" y="6108173"/>
            <a:ext cx="5314517" cy="365125"/>
          </a:xfrm>
        </p:spPr>
        <p:txBody>
          <a:bodyPr/>
          <a:lstStyle/>
          <a:p>
            <a:pPr>
              <a:defRPr/>
            </a:pPr>
            <a:endParaRPr lang="cs-CZ"/>
          </a:p>
        </p:txBody>
      </p:sp>
      <p:sp>
        <p:nvSpPr>
          <p:cNvPr id="6" name="Slide Number Placeholder 5"/>
          <p:cNvSpPr>
            <a:spLocks noGrp="1"/>
          </p:cNvSpPr>
          <p:nvPr>
            <p:ph type="sldNum" sz="quarter" idx="12"/>
          </p:nvPr>
        </p:nvSpPr>
        <p:spPr>
          <a:xfrm>
            <a:off x="8258967" y="6108173"/>
            <a:ext cx="427833" cy="365125"/>
          </a:xfrm>
        </p:spPr>
        <p:txBody>
          <a:bodyPr/>
          <a:lstStyle/>
          <a:p>
            <a:pPr>
              <a:defRPr/>
            </a:pPr>
            <a:fld id="{59650CAD-726C-477C-9BA9-E6DD8FAF2C69}" type="slidenum">
              <a:rPr lang="cs-CZ" smtClean="0"/>
              <a:pPr>
                <a:defRPr/>
              </a:pPr>
              <a:t>‹#›</a:t>
            </a:fld>
            <a:endParaRPr lang="cs-CZ"/>
          </a:p>
        </p:txBody>
      </p:sp>
    </p:spTree>
    <p:extLst>
      <p:ext uri="{BB962C8B-B14F-4D97-AF65-F5344CB8AC3E}">
        <p14:creationId xmlns:p14="http://schemas.microsoft.com/office/powerpoint/2010/main" val="269628123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cs-CZ"/>
              <a:t>Kliknutím lze upravit styl.</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Kliknutím lze upravit styly předlohy textu.</a:t>
            </a:r>
          </a:p>
        </p:txBody>
      </p:sp>
      <p:sp>
        <p:nvSpPr>
          <p:cNvPr id="4" name="Date Placeholder 3"/>
          <p:cNvSpPr>
            <a:spLocks noGrp="1"/>
          </p:cNvSpPr>
          <p:nvPr>
            <p:ph type="dt" sz="half" idx="10"/>
          </p:nvPr>
        </p:nvSpPr>
        <p:spPr/>
        <p:txBody>
          <a:bodyPr/>
          <a:lstStyle/>
          <a:p>
            <a:fld id="{DB90D44C-5E2F-400D-88F9-B60B318A44C9}" type="datetimeFigureOut">
              <a:rPr lang="en-US" smtClean="0"/>
              <a:t>3/4/2021</a:t>
            </a:fld>
            <a:endParaRPr lang="en-US" dirty="0"/>
          </a:p>
        </p:txBody>
      </p:sp>
      <p:sp>
        <p:nvSpPr>
          <p:cNvPr id="5" name="Footer Placeholder 4"/>
          <p:cNvSpPr>
            <a:spLocks noGrp="1"/>
          </p:cNvSpPr>
          <p:nvPr>
            <p:ph type="ftr" sz="quarter" idx="11"/>
          </p:nvPr>
        </p:nvSpPr>
        <p:spPr/>
        <p:txBody>
          <a:bodyPr/>
          <a:lstStyle/>
          <a:p>
            <a:pPr>
              <a:defRPr/>
            </a:pPr>
            <a:endParaRPr lang="cs-CZ"/>
          </a:p>
        </p:txBody>
      </p:sp>
      <p:sp>
        <p:nvSpPr>
          <p:cNvPr id="6" name="Slide Number Placeholder 5"/>
          <p:cNvSpPr>
            <a:spLocks noGrp="1"/>
          </p:cNvSpPr>
          <p:nvPr>
            <p:ph type="sldNum" sz="quarter" idx="12"/>
          </p:nvPr>
        </p:nvSpPr>
        <p:spPr>
          <a:xfrm>
            <a:off x="8273317" y="6116070"/>
            <a:ext cx="413483" cy="365125"/>
          </a:xfrm>
        </p:spPr>
        <p:txBody>
          <a:bodyPr/>
          <a:lstStyle/>
          <a:p>
            <a:pPr>
              <a:defRPr/>
            </a:pPr>
            <a:fld id="{408212A3-6B13-4C07-A6D5-BF86933727BB}" type="slidenum">
              <a:rPr lang="cs-CZ" smtClean="0"/>
              <a:pPr>
                <a:defRPr/>
              </a:pPr>
              <a:t>‹#›</a:t>
            </a:fld>
            <a:endParaRPr lang="cs-CZ"/>
          </a:p>
        </p:txBody>
      </p:sp>
      <p:cxnSp>
        <p:nvCxnSpPr>
          <p:cNvPr id="7" name="Přímá spojnice 16"/>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630570"/>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cs-CZ"/>
              <a:t>Kliknutím lze upravit styl.</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A7543A57-F65A-4C42-9156-7629C10666E9}" type="datetimeFigureOut">
              <a:rPr lang="en-US" smtClean="0"/>
              <a:t>3/4/2021</a:t>
            </a:fld>
            <a:endParaRPr lang="en-US" dirty="0"/>
          </a:p>
        </p:txBody>
      </p:sp>
      <p:sp>
        <p:nvSpPr>
          <p:cNvPr id="6" name="Footer Placeholder 5"/>
          <p:cNvSpPr>
            <a:spLocks noGrp="1"/>
          </p:cNvSpPr>
          <p:nvPr>
            <p:ph type="ftr" sz="quarter" idx="11"/>
          </p:nvPr>
        </p:nvSpPr>
        <p:spPr/>
        <p:txBody>
          <a:bodyPr/>
          <a:lstStyle/>
          <a:p>
            <a:pPr>
              <a:defRPr/>
            </a:pPr>
            <a:endParaRPr lang="cs-CZ"/>
          </a:p>
        </p:txBody>
      </p:sp>
      <p:sp>
        <p:nvSpPr>
          <p:cNvPr id="7" name="Slide Number Placeholder 6"/>
          <p:cNvSpPr>
            <a:spLocks noGrp="1"/>
          </p:cNvSpPr>
          <p:nvPr>
            <p:ph type="sldNum" sz="quarter" idx="12"/>
          </p:nvPr>
        </p:nvSpPr>
        <p:spPr/>
        <p:txBody>
          <a:bodyPr/>
          <a:lstStyle/>
          <a:p>
            <a:pPr>
              <a:defRPr/>
            </a:pPr>
            <a:fld id="{85D96005-DA96-4658-B5AE-15AB6F16BD13}" type="slidenum">
              <a:rPr lang="cs-CZ" smtClean="0"/>
              <a:pPr>
                <a:defRPr/>
              </a:pPr>
              <a:t>‹#›</a:t>
            </a:fld>
            <a:endParaRPr lang="cs-CZ"/>
          </a:p>
        </p:txBody>
      </p:sp>
      <p:cxnSp>
        <p:nvCxnSpPr>
          <p:cNvPr id="8"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6269512"/>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a:t>Kliknutím lze upravit styl.</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pPr>
              <a:defRPr/>
            </a:pPr>
            <a:fld id="{F902D084-3650-405B-8C24-0B86FA22F0C1}" type="datetime1">
              <a:rPr lang="cs-CZ" smtClean="0"/>
              <a:pPr>
                <a:defRPr/>
              </a:pPr>
              <a:t>04.03.2021</a:t>
            </a:fld>
            <a:endParaRPr lang="cs-CZ"/>
          </a:p>
        </p:txBody>
      </p:sp>
      <p:sp>
        <p:nvSpPr>
          <p:cNvPr id="8" name="Footer Placeholder 7"/>
          <p:cNvSpPr>
            <a:spLocks noGrp="1"/>
          </p:cNvSpPr>
          <p:nvPr>
            <p:ph type="ftr" sz="quarter" idx="11"/>
          </p:nvPr>
        </p:nvSpPr>
        <p:spPr/>
        <p:txBody>
          <a:bodyPr/>
          <a:lstStyle/>
          <a:p>
            <a:pPr>
              <a:defRPr/>
            </a:pPr>
            <a:endParaRPr lang="cs-CZ"/>
          </a:p>
        </p:txBody>
      </p:sp>
      <p:sp>
        <p:nvSpPr>
          <p:cNvPr id="9" name="Slide Number Placeholder 8"/>
          <p:cNvSpPr>
            <a:spLocks noGrp="1"/>
          </p:cNvSpPr>
          <p:nvPr>
            <p:ph type="sldNum" sz="quarter" idx="12"/>
          </p:nvPr>
        </p:nvSpPr>
        <p:spPr/>
        <p:txBody>
          <a:bodyPr/>
          <a:lstStyle/>
          <a:p>
            <a:pPr>
              <a:defRPr/>
            </a:pPr>
            <a:fld id="{3991D100-0BD7-4889-A7F4-B132C5A38E61}" type="slidenum">
              <a:rPr lang="cs-CZ" smtClean="0"/>
              <a:pPr>
                <a:defRPr/>
              </a:pPr>
              <a:t>‹#›</a:t>
            </a:fld>
            <a:endParaRPr lang="cs-CZ"/>
          </a:p>
        </p:txBody>
      </p:sp>
      <p:cxnSp>
        <p:nvCxnSpPr>
          <p:cNvPr id="10"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0152011"/>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pPr>
              <a:defRPr/>
            </a:pPr>
            <a:fld id="{E37A5F36-32C7-44EF-99C6-3566B3B1C745}" type="datetime1">
              <a:rPr lang="cs-CZ" smtClean="0"/>
              <a:pPr>
                <a:defRPr/>
              </a:pPr>
              <a:t>04.03.2021</a:t>
            </a:fld>
            <a:endParaRPr lang="cs-CZ"/>
          </a:p>
        </p:txBody>
      </p:sp>
      <p:sp>
        <p:nvSpPr>
          <p:cNvPr id="4" name="Footer Placeholder 3"/>
          <p:cNvSpPr>
            <a:spLocks noGrp="1"/>
          </p:cNvSpPr>
          <p:nvPr>
            <p:ph type="ftr" sz="quarter" idx="11"/>
          </p:nvPr>
        </p:nvSpPr>
        <p:spPr/>
        <p:txBody>
          <a:bodyPr/>
          <a:lstStyle/>
          <a:p>
            <a:pPr>
              <a:defRPr/>
            </a:pPr>
            <a:endParaRPr lang="cs-CZ"/>
          </a:p>
        </p:txBody>
      </p:sp>
      <p:sp>
        <p:nvSpPr>
          <p:cNvPr id="5" name="Slide Number Placeholder 4"/>
          <p:cNvSpPr>
            <a:spLocks noGrp="1"/>
          </p:cNvSpPr>
          <p:nvPr>
            <p:ph type="sldNum" sz="quarter" idx="12"/>
          </p:nvPr>
        </p:nvSpPr>
        <p:spPr/>
        <p:txBody>
          <a:bodyPr/>
          <a:lstStyle/>
          <a:p>
            <a:pPr>
              <a:defRPr/>
            </a:pPr>
            <a:fld id="{0A4D0043-998A-4052-87A4-86B498079168}" type="slidenum">
              <a:rPr lang="cs-CZ" smtClean="0"/>
              <a:pPr>
                <a:defRPr/>
              </a:pPr>
              <a:t>‹#›</a:t>
            </a:fld>
            <a:endParaRPr lang="cs-CZ"/>
          </a:p>
        </p:txBody>
      </p:sp>
      <p:cxnSp>
        <p:nvCxnSpPr>
          <p:cNvPr id="6" name="Přímá spojnice 11"/>
          <p:cNvCxnSpPr/>
          <p:nvPr userDrawn="1"/>
        </p:nvCxnSpPr>
        <p:spPr>
          <a:xfrm>
            <a:off x="0" y="1177925"/>
            <a:ext cx="9144000" cy="0"/>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6534801"/>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FE9955-2DD3-491E-92B6-7018343227CE}" type="datetimeFigureOut">
              <a:rPr lang="en-US" smtClean="0"/>
              <a:t>3/4/2021</a:t>
            </a:fld>
            <a:endParaRPr lang="en-US" dirty="0"/>
          </a:p>
        </p:txBody>
      </p:sp>
      <p:sp>
        <p:nvSpPr>
          <p:cNvPr id="3" name="Footer Placeholder 2"/>
          <p:cNvSpPr>
            <a:spLocks noGrp="1"/>
          </p:cNvSpPr>
          <p:nvPr>
            <p:ph type="ftr" sz="quarter" idx="11"/>
          </p:nvPr>
        </p:nvSpPr>
        <p:spPr/>
        <p:txBody>
          <a:bodyPr/>
          <a:lstStyle/>
          <a:p>
            <a:pPr>
              <a:defRPr/>
            </a:pPr>
            <a:endParaRPr lang="cs-CZ"/>
          </a:p>
        </p:txBody>
      </p:sp>
      <p:sp>
        <p:nvSpPr>
          <p:cNvPr id="4" name="Slide Number Placeholder 3"/>
          <p:cNvSpPr>
            <a:spLocks noGrp="1"/>
          </p:cNvSpPr>
          <p:nvPr>
            <p:ph type="sldNum" sz="quarter" idx="12"/>
          </p:nvPr>
        </p:nvSpPr>
        <p:spPr/>
        <p:txBody>
          <a:bodyPr/>
          <a:lstStyle/>
          <a:p>
            <a:pPr>
              <a:defRPr/>
            </a:pPr>
            <a:fld id="{7DFD4F68-ABE7-489A-A6A2-599C6011EF91}" type="slidenum">
              <a:rPr lang="cs-CZ" smtClean="0"/>
              <a:pPr>
                <a:defRPr/>
              </a:pPr>
              <a:t>‹#›</a:t>
            </a:fld>
            <a:endParaRPr lang="cs-CZ"/>
          </a:p>
        </p:txBody>
      </p:sp>
      <p:cxnSp>
        <p:nvCxnSpPr>
          <p:cNvPr id="5" name="Přímá spojnice 11"/>
          <p:cNvCxnSpPr/>
          <p:nvPr userDrawn="1"/>
        </p:nvCxnSpPr>
        <p:spPr>
          <a:xfrm>
            <a:off x="0" y="1177925"/>
            <a:ext cx="9144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0747005"/>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cs-CZ"/>
              <a:t>Kliknutím lze upravit styl.</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pPr>
              <a:defRPr/>
            </a:pPr>
            <a:fld id="{5E4BF6ED-6780-41BE-BE5F-A77C63FBADB7}" type="datetime1">
              <a:rPr lang="cs-CZ" smtClean="0"/>
              <a:pPr>
                <a:defRPr/>
              </a:pPr>
              <a:t>04.03.2021</a:t>
            </a:fld>
            <a:endParaRPr lang="cs-CZ"/>
          </a:p>
        </p:txBody>
      </p:sp>
      <p:sp>
        <p:nvSpPr>
          <p:cNvPr id="6" name="Footer Placeholder 5"/>
          <p:cNvSpPr>
            <a:spLocks noGrp="1"/>
          </p:cNvSpPr>
          <p:nvPr>
            <p:ph type="ftr" sz="quarter" idx="11"/>
          </p:nvPr>
        </p:nvSpPr>
        <p:spPr/>
        <p:txBody>
          <a:bodyPr/>
          <a:lstStyle/>
          <a:p>
            <a:pPr>
              <a:defRPr/>
            </a:pPr>
            <a:endParaRPr lang="cs-CZ"/>
          </a:p>
        </p:txBody>
      </p:sp>
      <p:sp>
        <p:nvSpPr>
          <p:cNvPr id="7" name="Slide Number Placeholder 6"/>
          <p:cNvSpPr>
            <a:spLocks noGrp="1"/>
          </p:cNvSpPr>
          <p:nvPr>
            <p:ph type="sldNum" sz="quarter" idx="12"/>
          </p:nvPr>
        </p:nvSpPr>
        <p:spPr/>
        <p:txBody>
          <a:bodyPr/>
          <a:lstStyle/>
          <a:p>
            <a:pPr>
              <a:defRPr/>
            </a:pPr>
            <a:fld id="{D1DAA6E6-D425-49B5-B0EC-785A90EF16D6}" type="slidenum">
              <a:rPr lang="cs-CZ" smtClean="0"/>
              <a:pPr>
                <a:defRPr/>
              </a:pPr>
              <a:t>‹#›</a:t>
            </a:fld>
            <a:endParaRPr lang="cs-CZ"/>
          </a:p>
        </p:txBody>
      </p:sp>
    </p:spTree>
    <p:extLst>
      <p:ext uri="{BB962C8B-B14F-4D97-AF65-F5344CB8AC3E}">
        <p14:creationId xmlns:p14="http://schemas.microsoft.com/office/powerpoint/2010/main" val="2956209997"/>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cs-CZ"/>
              <a:t>Kliknutím lze upravit styl.</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Kliknutím lze upravit styly předlohy textu.</a:t>
            </a:r>
          </a:p>
        </p:txBody>
      </p:sp>
      <p:sp>
        <p:nvSpPr>
          <p:cNvPr id="5" name="Date Placeholder 4"/>
          <p:cNvSpPr>
            <a:spLocks noGrp="1"/>
          </p:cNvSpPr>
          <p:nvPr>
            <p:ph type="dt" sz="half" idx="10"/>
          </p:nvPr>
        </p:nvSpPr>
        <p:spPr/>
        <p:txBody>
          <a:bodyPr/>
          <a:lstStyle/>
          <a:p>
            <a:pPr>
              <a:defRPr/>
            </a:pPr>
            <a:fld id="{6F1D0A31-FC97-4675-8D46-3DB589D6AB6C}" type="datetime1">
              <a:rPr lang="cs-CZ" smtClean="0"/>
              <a:pPr>
                <a:defRPr/>
              </a:pPr>
              <a:t>04.03.2021</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pPr>
              <a:defRPr/>
            </a:pPr>
            <a:fld id="{CF4B27A0-71CD-4FEC-9FCA-2E5A007D9A23}" type="slidenum">
              <a:rPr lang="cs-CZ" smtClean="0"/>
              <a:pPr>
                <a:defRPr/>
              </a:pPr>
              <a:t>‹#›</a:t>
            </a:fld>
            <a:endParaRPr lang="cs-CZ"/>
          </a:p>
        </p:txBody>
      </p:sp>
    </p:spTree>
    <p:extLst>
      <p:ext uri="{BB962C8B-B14F-4D97-AF65-F5344CB8AC3E}">
        <p14:creationId xmlns:p14="http://schemas.microsoft.com/office/powerpoint/2010/main" val="3010682564"/>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4A43A2E-6632-4F9D-8728-2CF59ACBBE60}" type="datetimeFigureOut">
              <a:rPr lang="en-US" smtClean="0"/>
              <a:t>3/4/2021</a:t>
            </a:fld>
            <a:endParaRPr lang="en-US" dirty="0"/>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cs-CZ"/>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59650CAD-726C-477C-9BA9-E6DD8FAF2C69}" type="slidenum">
              <a:rPr lang="cs-CZ" smtClean="0"/>
              <a:pPr>
                <a:defRPr/>
              </a:pPr>
              <a:t>‹#›</a:t>
            </a:fld>
            <a:endParaRPr lang="cs-CZ"/>
          </a:p>
        </p:txBody>
      </p:sp>
      <p:cxnSp>
        <p:nvCxnSpPr>
          <p:cNvPr id="21" name="Přímá spojnice 20"/>
          <p:cNvCxnSpPr/>
          <p:nvPr userDrawn="1"/>
        </p:nvCxnSpPr>
        <p:spPr>
          <a:xfrm>
            <a:off x="23751" y="6035675"/>
            <a:ext cx="9144000" cy="0"/>
          </a:xfrm>
          <a:prstGeom prst="line">
            <a:avLst/>
          </a:prstGeom>
          <a:ln w="12700">
            <a:solidFill>
              <a:schemeClr val="accent5">
                <a:lumMod val="75000"/>
              </a:schemeClr>
            </a:soli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6290177"/>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 id="2147484146" r:id="rId13"/>
    <p:sldLayoutId id="2147484147" r:id="rId14"/>
    <p:sldLayoutId id="2147484148" r:id="rId15"/>
    <p:sldLayoutId id="2147484149" r:id="rId16"/>
    <p:sldLayoutId id="2147484150" r:id="rId17"/>
  </p:sldLayoutIdLst>
  <p:transition spd="slow">
    <p:wipe/>
  </p:transition>
  <p:hf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openclipart.org/detail/201137/primary-template-invoice"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hyperlink" Target="https://www.mvcr.cz/clanek/nouzovy-stav-odk--stanovisko-ministerstva-vnitra-k-moznostem-obci-docasne-snizit-najemne-vybirane-z-obecniho-majetku-v-dobe-trvani-nouzoveho-stavu.aspx"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hyperlink" Target="mailto:lang@tomaspaclik.cz"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mailto:vlk@tomaspaclik.cz"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2000">
              <a:srgbClr val="E5F3CB">
                <a:alpha val="97000"/>
              </a:srgbClr>
            </a:gs>
            <a:gs pos="15000">
              <a:schemeClr val="accent5">
                <a:lumMod val="40000"/>
                <a:lumOff val="60000"/>
              </a:schemeClr>
            </a:gs>
            <a:gs pos="0">
              <a:schemeClr val="accent5">
                <a:lumMod val="40000"/>
                <a:lumOff val="60000"/>
              </a:schemeClr>
            </a:gs>
            <a:gs pos="100000">
              <a:schemeClr val="accent5">
                <a:lumMod val="0"/>
                <a:lumOff val="100000"/>
                <a:alpha val="54000"/>
              </a:schemeClr>
            </a:gs>
            <a:gs pos="100000">
              <a:schemeClr val="accent5">
                <a:lumMod val="80000"/>
                <a:lumOff val="2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Podnadpis 11"/>
          <p:cNvSpPr txBox="1">
            <a:spLocks noGrp="1"/>
          </p:cNvSpPr>
          <p:nvPr>
            <p:ph type="subTitle" idx="1"/>
          </p:nvPr>
        </p:nvSpPr>
        <p:spPr>
          <a:xfrm>
            <a:off x="1259632" y="836712"/>
            <a:ext cx="7128792" cy="4248472"/>
          </a:xfrm>
        </p:spPr>
        <p:txBody>
          <a:bodyPr rtlCol="0">
            <a:normAutofit/>
          </a:bodyPr>
          <a:lstStyle/>
          <a:p>
            <a:pPr algn="ctr" eaLnBrk="1" fontAlgn="auto" hangingPunct="1">
              <a:spcBef>
                <a:spcPct val="0"/>
              </a:spcBef>
              <a:spcAft>
                <a:spcPts val="0"/>
              </a:spcAft>
              <a:buClr>
                <a:schemeClr val="accent6">
                  <a:lumMod val="75000"/>
                </a:schemeClr>
              </a:buClr>
              <a:buSzPct val="128000"/>
              <a:defRPr/>
            </a:pPr>
            <a:r>
              <a:rPr lang="cs-CZ" sz="3600" b="1" kern="100" dirty="0">
                <a:effectLst>
                  <a:reflection blurRad="6350" stA="55000" endA="300" endPos="45500" dir="5400000" sy="-100000" algn="bl" rotWithShape="0"/>
                </a:effectLst>
                <a:latin typeface="+mj-lt"/>
                <a:ea typeface="+mj-ea"/>
              </a:rPr>
              <a:t>DPH 2020/2021</a:t>
            </a:r>
          </a:p>
          <a:p>
            <a:pPr algn="ctr">
              <a:spcBef>
                <a:spcPct val="0"/>
              </a:spcBef>
              <a:spcAft>
                <a:spcPts val="0"/>
              </a:spcAft>
              <a:buClr>
                <a:schemeClr val="accent6">
                  <a:lumMod val="75000"/>
                </a:schemeClr>
              </a:buClr>
              <a:buSzPct val="128000"/>
              <a:defRPr/>
            </a:pPr>
            <a:r>
              <a:rPr lang="cs-CZ" sz="1600" b="1" kern="100" dirty="0">
                <a:effectLst>
                  <a:reflection blurRad="6350" stA="55000" endA="300" endPos="45500" dir="5400000" sy="-100000" algn="bl" rotWithShape="0"/>
                </a:effectLst>
                <a:latin typeface="+mj-lt"/>
                <a:ea typeface="+mj-ea"/>
              </a:rPr>
              <a:t>(pro územně samosprávné celky)</a:t>
            </a:r>
          </a:p>
          <a:p>
            <a:pPr algn="ctr" eaLnBrk="1" fontAlgn="auto" hangingPunct="1">
              <a:spcBef>
                <a:spcPct val="0"/>
              </a:spcBef>
              <a:spcAft>
                <a:spcPts val="0"/>
              </a:spcAft>
              <a:buClr>
                <a:schemeClr val="accent6">
                  <a:lumMod val="75000"/>
                </a:schemeClr>
              </a:buClr>
              <a:buSzPct val="128000"/>
              <a:defRPr/>
            </a:pPr>
            <a:endParaRPr lang="cs-CZ" sz="2100" b="1" kern="100" dirty="0">
              <a:effectLst>
                <a:reflection blurRad="6350" stA="55000" endA="300" endPos="45500" dir="5400000" sy="-100000" algn="bl" rotWithShape="0"/>
              </a:effectLst>
              <a:latin typeface="+mj-lt"/>
              <a:ea typeface="+mj-ea"/>
            </a:endParaRPr>
          </a:p>
          <a:p>
            <a:pPr eaLnBrk="1" fontAlgn="auto" hangingPunct="1">
              <a:spcBef>
                <a:spcPts val="600"/>
              </a:spcBef>
              <a:spcAft>
                <a:spcPts val="0"/>
              </a:spcAft>
              <a:buClr>
                <a:schemeClr val="accent6">
                  <a:lumMod val="75000"/>
                </a:schemeClr>
              </a:buClr>
              <a:buFont typeface="Wingdings" pitchFamily="2"/>
              <a:buNone/>
              <a:defRPr/>
            </a:pPr>
            <a:r>
              <a:rPr lang="cs-CZ" b="1" kern="100" dirty="0">
                <a:effectLst>
                  <a:innerShdw blurRad="63500" dist="50800" dir="13500000">
                    <a:prstClr val="black">
                      <a:alpha val="50000"/>
                    </a:prstClr>
                  </a:innerShdw>
                </a:effectLst>
              </a:rPr>
              <a:t>	</a:t>
            </a:r>
            <a:endParaRPr b="1" kern="100" dirty="0">
              <a:effectLst>
                <a:innerShdw blurRad="63500" dist="50800" dir="13500000">
                  <a:prstClr val="black">
                    <a:alpha val="50000"/>
                  </a:prstClr>
                </a:innerShdw>
              </a:effectLst>
            </a:endParaRPr>
          </a:p>
          <a:p>
            <a:pPr algn="l"/>
            <a:r>
              <a:rPr lang="cs-CZ" sz="2100" dirty="0">
                <a:solidFill>
                  <a:srgbClr val="FF0000"/>
                </a:solidFill>
              </a:rPr>
              <a:t>Východisko</a:t>
            </a:r>
            <a:r>
              <a:rPr lang="cs-CZ" sz="1900" dirty="0">
                <a:solidFill>
                  <a:srgbClr val="FF0000"/>
                </a:solidFill>
              </a:rPr>
              <a:t>:</a:t>
            </a:r>
          </a:p>
          <a:p>
            <a:pPr algn="l"/>
            <a:r>
              <a:rPr lang="cs-CZ" sz="1900" b="1" dirty="0">
                <a:solidFill>
                  <a:srgbClr val="FF0000"/>
                </a:solidFill>
              </a:rPr>
              <a:t>Zákon č. 235/2004 Sb., o dani z přidané hodnoty v aktuálním znění. </a:t>
            </a:r>
          </a:p>
          <a:p>
            <a:pPr eaLnBrk="1" fontAlgn="auto" hangingPunct="1">
              <a:spcBef>
                <a:spcPts val="600"/>
              </a:spcBef>
              <a:spcAft>
                <a:spcPts val="0"/>
              </a:spcAft>
              <a:buClr>
                <a:schemeClr val="accent6">
                  <a:lumMod val="75000"/>
                </a:schemeClr>
              </a:buClr>
              <a:buFont typeface="Wingdings" pitchFamily="2"/>
              <a:buNone/>
              <a:defRPr/>
            </a:pPr>
            <a:endParaRPr lang="cs-CZ" sz="1800" b="1" dirty="0">
              <a:effectLst>
                <a:innerShdw blurRad="63500" dist="50800" dir="13500000">
                  <a:prstClr val="black">
                    <a:alpha val="50000"/>
                  </a:prstClr>
                </a:innerShdw>
              </a:effectLst>
              <a:ea typeface="+mn-ea"/>
            </a:endParaRPr>
          </a:p>
          <a:p>
            <a:pPr algn="ctr" eaLnBrk="1" fontAlgn="auto" hangingPunct="1">
              <a:spcBef>
                <a:spcPts val="600"/>
              </a:spcBef>
              <a:spcAft>
                <a:spcPts val="0"/>
              </a:spcAft>
              <a:buClr>
                <a:schemeClr val="accent6">
                  <a:lumMod val="75000"/>
                </a:schemeClr>
              </a:buClr>
              <a:buFont typeface="Wingdings" pitchFamily="2"/>
              <a:buNone/>
              <a:defRPr/>
            </a:pPr>
            <a:r>
              <a:rPr lang="cs-CZ" sz="1800" b="1" dirty="0">
                <a:effectLst>
                  <a:innerShdw blurRad="63500" dist="50800" dir="13500000">
                    <a:prstClr val="black">
                      <a:alpha val="50000"/>
                    </a:prstClr>
                  </a:innerShdw>
                </a:effectLst>
                <a:ea typeface="+mn-ea"/>
              </a:rPr>
              <a:t>prosinec 2020</a:t>
            </a:r>
          </a:p>
          <a:p>
            <a:pPr algn="ctr">
              <a:spcBef>
                <a:spcPts val="600"/>
              </a:spcBef>
              <a:spcAft>
                <a:spcPts val="0"/>
              </a:spcAft>
              <a:buClr>
                <a:schemeClr val="accent6">
                  <a:lumMod val="75000"/>
                </a:schemeClr>
              </a:buClr>
              <a:defRPr/>
            </a:pPr>
            <a:r>
              <a:rPr sz="1800" b="1" dirty="0" err="1">
                <a:effectLst>
                  <a:innerShdw blurRad="63500" dist="50800" dir="13500000">
                    <a:prstClr val="black">
                      <a:alpha val="50000"/>
                    </a:prstClr>
                  </a:innerShdw>
                </a:effectLst>
                <a:ea typeface="+mn-ea"/>
              </a:rPr>
              <a:t>Lekto</a:t>
            </a:r>
            <a:r>
              <a:rPr lang="cs-CZ" b="1" dirty="0" err="1">
                <a:effectLst>
                  <a:innerShdw blurRad="63500" dist="50800" dir="13500000">
                    <a:prstClr val="black">
                      <a:alpha val="50000"/>
                    </a:prstClr>
                  </a:innerShdw>
                </a:effectLst>
              </a:rPr>
              <a:t>ři</a:t>
            </a:r>
            <a:r>
              <a:rPr sz="1800" b="1" dirty="0">
                <a:effectLst>
                  <a:innerShdw blurRad="63500" dist="50800" dir="13500000">
                    <a:prstClr val="black">
                      <a:alpha val="50000"/>
                    </a:prstClr>
                  </a:innerShdw>
                </a:effectLst>
                <a:ea typeface="+mn-ea"/>
              </a:rPr>
              <a:t>:</a:t>
            </a:r>
            <a:r>
              <a:rPr lang="cs-CZ" sz="1800" b="1" dirty="0">
                <a:effectLst>
                  <a:innerShdw blurRad="63500" dist="50800" dir="13500000">
                    <a:prstClr val="black">
                      <a:alpha val="50000"/>
                    </a:prstClr>
                  </a:innerShdw>
                </a:effectLst>
                <a:ea typeface="+mn-ea"/>
              </a:rPr>
              <a:t> </a:t>
            </a:r>
            <a:r>
              <a:rPr lang="cs-CZ" b="1" dirty="0">
                <a:effectLst>
                  <a:innerShdw blurRad="63500" dist="50800" dir="13500000">
                    <a:prstClr val="black">
                      <a:alpha val="50000"/>
                    </a:prstClr>
                  </a:innerShdw>
                </a:effectLst>
              </a:rPr>
              <a:t>Ing. Radim Vlk,</a:t>
            </a:r>
            <a:r>
              <a:rPr lang="cs-CZ" sz="1800" b="1" dirty="0">
                <a:effectLst>
                  <a:innerShdw blurRad="63500" dist="50800" dir="13500000">
                    <a:prstClr val="black">
                      <a:alpha val="50000"/>
                    </a:prstClr>
                  </a:innerShdw>
                </a:effectLst>
                <a:ea typeface="+mn-ea"/>
              </a:rPr>
              <a:t> </a:t>
            </a:r>
            <a:r>
              <a:rPr sz="1800" b="1" dirty="0">
                <a:effectLst>
                  <a:innerShdw blurRad="63500" dist="50800" dir="13500000">
                    <a:prstClr val="black">
                      <a:alpha val="50000"/>
                    </a:prstClr>
                  </a:innerShdw>
                </a:effectLst>
                <a:ea typeface="+mn-ea"/>
              </a:rPr>
              <a:t>Ing. </a:t>
            </a:r>
            <a:r>
              <a:rPr lang="cs-CZ" sz="1800" b="1" dirty="0">
                <a:effectLst>
                  <a:innerShdw blurRad="63500" dist="50800" dir="13500000">
                    <a:prstClr val="black">
                      <a:alpha val="50000"/>
                    </a:prstClr>
                  </a:innerShdw>
                </a:effectLst>
                <a:ea typeface="+mn-ea"/>
              </a:rPr>
              <a:t>Milan Lang</a:t>
            </a:r>
            <a:endParaRPr sz="2400" b="1" dirty="0">
              <a:ea typeface="+mn-ea"/>
            </a:endParaRPr>
          </a:p>
        </p:txBody>
      </p:sp>
      <p:sp>
        <p:nvSpPr>
          <p:cNvPr id="10243" name="Zástupný symbol pro číslo snímku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131CAB9-07DB-4AFF-993A-88EF9273A353}" type="slidenum">
              <a:rPr lang="cs-CZ" smtClean="0"/>
              <a:pPr/>
              <a:t>1</a:t>
            </a:fld>
            <a:endParaRPr lang="cs-CZ"/>
          </a:p>
        </p:txBody>
      </p:sp>
    </p:spTree>
  </p:cSld>
  <p:clrMapOvr>
    <a:masterClrMapping/>
  </p:clrMapOvr>
  <p:transition spd="slow" advClick="0" advTm="109417">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1171599"/>
          </a:xfrm>
        </p:spPr>
        <p:txBody>
          <a:bodyPr/>
          <a:lstStyle/>
          <a:p>
            <a:r>
              <a:rPr lang="cs-CZ" dirty="0"/>
              <a:t>§21 pokračování</a:t>
            </a:r>
          </a:p>
        </p:txBody>
      </p:sp>
      <p:sp>
        <p:nvSpPr>
          <p:cNvPr id="3" name="Zástupný symbol pro obsah 2"/>
          <p:cNvSpPr>
            <a:spLocks noGrp="1"/>
          </p:cNvSpPr>
          <p:nvPr>
            <p:ph idx="1"/>
          </p:nvPr>
        </p:nvSpPr>
        <p:spPr>
          <a:xfrm>
            <a:off x="982133" y="1484784"/>
            <a:ext cx="7704667" cy="4515032"/>
          </a:xfrm>
        </p:spPr>
        <p:txBody>
          <a:bodyPr>
            <a:normAutofit fontScale="92500" lnSpcReduction="10000"/>
          </a:bodyPr>
          <a:lstStyle/>
          <a:p>
            <a:r>
              <a:rPr lang="cs-CZ" sz="2200" b="1" dirty="0"/>
              <a:t>Příklad DUZP u věcných břemen</a:t>
            </a:r>
            <a:r>
              <a:rPr lang="cs-CZ" sz="2200" dirty="0">
                <a:solidFill>
                  <a:srgbClr val="FF0000"/>
                </a:solidFill>
              </a:rPr>
              <a:t>: </a:t>
            </a:r>
          </a:p>
          <a:p>
            <a:pPr lvl="0" algn="just"/>
            <a:r>
              <a:rPr lang="cs-CZ" sz="2200" i="1" dirty="0"/>
              <a:t>Služebnost se zřizuje úplatně, a to za jednorázovou náhradu v celkové výši ...... Kč / slovy:..../ navýšenou o daň z přidané hodnoty podle platné sazby ke dni uskutečnění zdanitelného plnění/. Ke dni účinnosti smlouvy činí sazba daně z přidané hodnoty 21  %. Celková úplata včetně DPH za služebnost činí …Kč.  </a:t>
            </a:r>
            <a:endParaRPr lang="cs-CZ" sz="2200" dirty="0"/>
          </a:p>
          <a:p>
            <a:pPr lvl="0" algn="just"/>
            <a:r>
              <a:rPr lang="cs-CZ" sz="2200" i="1" dirty="0"/>
              <a:t>Úhrada dle bodu 1 bude oprávněným provedena na základě vystavené faktury – </a:t>
            </a:r>
            <a:r>
              <a:rPr lang="cs-CZ" sz="2200" b="1" i="1" dirty="0"/>
              <a:t>daňového dokladu ke dni podpisu smlouvy</a:t>
            </a:r>
            <a:r>
              <a:rPr lang="cs-CZ" sz="2200" i="1" dirty="0"/>
              <a:t>. Splatnost je sjednána do ......dnů ode dne vystavení faktury oprávněnému. Za termín zaplacení se považuje den připsání finančních prostředků na účet povinného.</a:t>
            </a:r>
            <a:endParaRPr lang="cs-CZ" sz="2200" dirty="0"/>
          </a:p>
          <a:p>
            <a:pPr lvl="0"/>
            <a:r>
              <a:rPr lang="cs-CZ" sz="2200" i="1" dirty="0"/>
              <a:t>Den uskutečnění zdanitelného plnění nastává ke dni vystavení daňového dokladu.</a:t>
            </a:r>
            <a:endParaRPr lang="cs-CZ" sz="2200" dirty="0"/>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10</a:t>
            </a:fld>
            <a:endParaRPr lang="cs-CZ"/>
          </a:p>
        </p:txBody>
      </p:sp>
    </p:spTree>
    <p:extLst>
      <p:ext uri="{BB962C8B-B14F-4D97-AF65-F5344CB8AC3E}">
        <p14:creationId xmlns:p14="http://schemas.microsoft.com/office/powerpoint/2010/main" val="1269260306"/>
      </p:ext>
    </p:extLst>
  </p:cSld>
  <p:clrMapOvr>
    <a:masterClrMapping/>
  </p:clrMapOvr>
  <p:transition spd="slow" advTm="36807">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2" y="0"/>
            <a:ext cx="7704667" cy="1981200"/>
          </a:xfrm>
        </p:spPr>
        <p:txBody>
          <a:bodyPr/>
          <a:lstStyle/>
          <a:p>
            <a:r>
              <a:rPr lang="cs-CZ" dirty="0"/>
              <a:t>§21 - pokračování</a:t>
            </a:r>
          </a:p>
        </p:txBody>
      </p:sp>
      <p:sp>
        <p:nvSpPr>
          <p:cNvPr id="3" name="Zástupný symbol pro obsah 2"/>
          <p:cNvSpPr>
            <a:spLocks noGrp="1"/>
          </p:cNvSpPr>
          <p:nvPr>
            <p:ph idx="1"/>
          </p:nvPr>
        </p:nvSpPr>
        <p:spPr>
          <a:xfrm>
            <a:off x="982132" y="1268760"/>
            <a:ext cx="7704667" cy="4772976"/>
          </a:xfrm>
        </p:spPr>
        <p:txBody>
          <a:bodyPr>
            <a:normAutofit fontScale="92500" lnSpcReduction="10000"/>
          </a:bodyPr>
          <a:lstStyle/>
          <a:p>
            <a:r>
              <a:rPr lang="cs-CZ" b="1" dirty="0"/>
              <a:t>§21/4</a:t>
            </a:r>
            <a:r>
              <a:rPr lang="cs-CZ" dirty="0"/>
              <a:t> </a:t>
            </a:r>
          </a:p>
          <a:p>
            <a:pPr marL="0" indent="0">
              <a:buNone/>
            </a:pPr>
            <a:r>
              <a:rPr lang="cs-CZ" dirty="0"/>
              <a:t>- </a:t>
            </a:r>
            <a:r>
              <a:rPr lang="cs-CZ" b="1" dirty="0"/>
              <a:t>převzetí díla nebo jeho dílčí části</a:t>
            </a:r>
            <a:endParaRPr lang="cs-CZ" dirty="0">
              <a:solidFill>
                <a:srgbClr val="FF0000"/>
              </a:solidFill>
            </a:endParaRPr>
          </a:p>
          <a:p>
            <a:pPr algn="just">
              <a:buFontTx/>
              <a:buChar char="-"/>
            </a:pPr>
            <a:r>
              <a:rPr lang="cs-CZ" dirty="0"/>
              <a:t>odečet z měřícího zařízení nebo zjištění spotřeby při dodání tepla, chladu, elektřiny, plynu, vody, odstranění odpadních vod, telekomunikační služby a převod jednoúčelového poukazu</a:t>
            </a:r>
          </a:p>
          <a:p>
            <a:pPr>
              <a:buFontTx/>
              <a:buChar char="-"/>
            </a:pPr>
            <a:r>
              <a:rPr lang="cs-CZ" dirty="0"/>
              <a:t>při </a:t>
            </a:r>
            <a:r>
              <a:rPr lang="cs-CZ" b="1" u="sng" dirty="0"/>
              <a:t>přeúčtování</a:t>
            </a:r>
            <a:r>
              <a:rPr lang="cs-CZ" dirty="0"/>
              <a:t> služeb souvisejících s nájmem</a:t>
            </a:r>
          </a:p>
          <a:p>
            <a:r>
              <a:rPr lang="cs-CZ" b="1" dirty="0"/>
              <a:t>21/5, 6,7,9 </a:t>
            </a:r>
          </a:p>
          <a:p>
            <a:pPr>
              <a:buFontTx/>
              <a:buChar char="-"/>
            </a:pPr>
            <a:r>
              <a:rPr lang="cs-CZ" sz="2000" dirty="0"/>
              <a:t>Dílčí plnění upraveny v §21 </a:t>
            </a:r>
            <a:r>
              <a:rPr lang="cs-CZ" sz="2000" b="1" u="sng" dirty="0"/>
              <a:t>odst.7</a:t>
            </a:r>
            <a:r>
              <a:rPr lang="cs-CZ" sz="2000" dirty="0"/>
              <a:t> ZDPH</a:t>
            </a:r>
          </a:p>
          <a:p>
            <a:pPr>
              <a:buFontTx/>
              <a:buChar char="-"/>
            </a:pPr>
            <a:r>
              <a:rPr lang="cs-CZ" b="1" dirty="0"/>
              <a:t>§21/9 ( osvobozená plnění</a:t>
            </a:r>
            <a:r>
              <a:rPr lang="cs-CZ" dirty="0"/>
              <a:t>) – platí předchozí obdobně,  záloha není předmětem daně, pokud není známo plnění dostatečně určitě.</a:t>
            </a:r>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11</a:t>
            </a:fld>
            <a:endParaRPr lang="cs-CZ"/>
          </a:p>
        </p:txBody>
      </p:sp>
    </p:spTree>
    <p:extLst>
      <p:ext uri="{BB962C8B-B14F-4D97-AF65-F5344CB8AC3E}">
        <p14:creationId xmlns:p14="http://schemas.microsoft.com/office/powerpoint/2010/main" val="910443031"/>
      </p:ext>
    </p:extLst>
  </p:cSld>
  <p:clrMapOvr>
    <a:masterClrMapping/>
  </p:clrMapOvr>
  <p:transition spd="slow" advTm="33636">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883567"/>
          </a:xfrm>
        </p:spPr>
        <p:txBody>
          <a:bodyPr/>
          <a:lstStyle/>
          <a:p>
            <a:r>
              <a:rPr lang="cs-CZ" dirty="0"/>
              <a:t>§21 pokračování</a:t>
            </a:r>
          </a:p>
        </p:txBody>
      </p:sp>
      <p:sp>
        <p:nvSpPr>
          <p:cNvPr id="3" name="Zástupný symbol pro obsah 2"/>
          <p:cNvSpPr>
            <a:spLocks noGrp="1"/>
          </p:cNvSpPr>
          <p:nvPr>
            <p:ph idx="1"/>
          </p:nvPr>
        </p:nvSpPr>
        <p:spPr>
          <a:xfrm>
            <a:off x="611560" y="1340768"/>
            <a:ext cx="7982355" cy="4680520"/>
          </a:xfrm>
        </p:spPr>
        <p:txBody>
          <a:bodyPr>
            <a:noAutofit/>
          </a:bodyPr>
          <a:lstStyle/>
          <a:p>
            <a:r>
              <a:rPr lang="cs-CZ" b="1" dirty="0"/>
              <a:t>§21 odst.8</a:t>
            </a:r>
          </a:p>
          <a:p>
            <a:pPr lvl="1"/>
            <a:r>
              <a:rPr lang="cs-CZ" b="1" dirty="0"/>
              <a:t>Je-li poskytováno plnění po dobu delší 12 měsíců – považuje se DUZP poslední den následujícího kalendářního roku po roce, ve kterém bylo plnění započato.  </a:t>
            </a:r>
          </a:p>
          <a:p>
            <a:pPr marL="457200" lvl="1" indent="0">
              <a:buNone/>
            </a:pPr>
            <a:r>
              <a:rPr lang="cs-CZ" b="1" dirty="0"/>
              <a:t>Neplatí:</a:t>
            </a:r>
          </a:p>
          <a:p>
            <a:pPr lvl="2"/>
            <a:r>
              <a:rPr lang="cs-CZ" sz="2000" b="1" dirty="0"/>
              <a:t>V roce přijetí zálohy</a:t>
            </a:r>
          </a:p>
          <a:p>
            <a:pPr lvl="2"/>
            <a:r>
              <a:rPr lang="cs-CZ" sz="2000" b="1" dirty="0"/>
              <a:t>Při odečtu z měřících zařízení (§ 21 odst. 4 písm. b) ZDPH)</a:t>
            </a:r>
          </a:p>
          <a:p>
            <a:pPr lvl="2"/>
            <a:r>
              <a:rPr lang="cs-CZ" sz="2000" b="1" dirty="0"/>
              <a:t>Při úhradách státem – např. advokáti ex-offo a insolvenční správci</a:t>
            </a:r>
          </a:p>
          <a:p>
            <a:pPr marL="0" indent="0">
              <a:spcBef>
                <a:spcPts val="0"/>
              </a:spcBef>
              <a:spcAft>
                <a:spcPts val="0"/>
              </a:spcAft>
              <a:buNone/>
            </a:pPr>
            <a:r>
              <a:rPr lang="cs-CZ" sz="1800" i="1" dirty="0"/>
              <a:t> </a:t>
            </a:r>
            <a:endParaRPr lang="cs-CZ" sz="1800" b="1" i="1" dirty="0">
              <a:solidFill>
                <a:srgbClr val="FF0000"/>
              </a:solidFill>
            </a:endParaRPr>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12</a:t>
            </a:fld>
            <a:endParaRPr lang="cs-CZ"/>
          </a:p>
        </p:txBody>
      </p:sp>
    </p:spTree>
    <p:extLst>
      <p:ext uri="{BB962C8B-B14F-4D97-AF65-F5344CB8AC3E}">
        <p14:creationId xmlns:p14="http://schemas.microsoft.com/office/powerpoint/2010/main" val="3584317378"/>
      </p:ext>
    </p:extLst>
  </p:cSld>
  <p:clrMapOvr>
    <a:masterClrMapping/>
  </p:clrMapOvr>
  <p:transition spd="slow" advTm="94123">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Nadpis 1"/>
          <p:cNvSpPr>
            <a:spLocks noGrp="1"/>
          </p:cNvSpPr>
          <p:nvPr>
            <p:ph type="title"/>
          </p:nvPr>
        </p:nvSpPr>
        <p:spPr>
          <a:xfrm>
            <a:off x="827584" y="188640"/>
            <a:ext cx="7793037" cy="864096"/>
          </a:xfrm>
        </p:spPr>
        <p:txBody>
          <a:bodyPr/>
          <a:lstStyle/>
          <a:p>
            <a:pPr eaLnBrk="1" fontAlgn="auto" hangingPunct="1">
              <a:spcAft>
                <a:spcPts val="0"/>
              </a:spcAft>
              <a:buClr>
                <a:schemeClr val="accent6">
                  <a:lumMod val="75000"/>
                </a:schemeClr>
              </a:buClr>
              <a:defRPr/>
            </a:pPr>
            <a:r>
              <a:rPr lang="cs-CZ" dirty="0">
                <a:ea typeface="+mj-ea"/>
              </a:rPr>
              <a:t>Daňové doklady §26-35a</a:t>
            </a:r>
          </a:p>
        </p:txBody>
      </p:sp>
      <p:sp>
        <p:nvSpPr>
          <p:cNvPr id="24579" name="Zástupný symbol pro obsah 2"/>
          <p:cNvSpPr>
            <a:spLocks noGrp="1"/>
          </p:cNvSpPr>
          <p:nvPr>
            <p:ph idx="1"/>
          </p:nvPr>
        </p:nvSpPr>
        <p:spPr>
          <a:xfrm>
            <a:off x="611188" y="1340768"/>
            <a:ext cx="7772400" cy="4608512"/>
          </a:xfrm>
        </p:spPr>
        <p:txBody>
          <a:bodyPr>
            <a:normAutofit fontScale="92500" lnSpcReduction="20000"/>
          </a:bodyPr>
          <a:lstStyle/>
          <a:p>
            <a:pPr marL="44450" indent="0" eaLnBrk="1" hangingPunct="1">
              <a:buClr>
                <a:srgbClr val="C00000"/>
              </a:buClr>
              <a:buFont typeface="Wingdings" pitchFamily="2" charset="2"/>
              <a:buNone/>
            </a:pPr>
            <a:r>
              <a:rPr lang="cs-CZ" sz="2000" b="1" dirty="0"/>
              <a:t>§</a:t>
            </a:r>
            <a:r>
              <a:rPr lang="cs-CZ" sz="2400" b="1" dirty="0"/>
              <a:t>26 – definice daňového dokladu</a:t>
            </a:r>
          </a:p>
          <a:p>
            <a:pPr marL="44450" indent="0" eaLnBrk="1" hangingPunct="1">
              <a:buClr>
                <a:srgbClr val="C00000"/>
              </a:buClr>
              <a:buFont typeface="Wingdings" pitchFamily="2" charset="2"/>
              <a:buNone/>
            </a:pPr>
            <a:r>
              <a:rPr lang="cs-CZ" sz="2400" b="1" dirty="0"/>
              <a:t>§27 –pravidla v členských zemích</a:t>
            </a:r>
          </a:p>
          <a:p>
            <a:pPr marL="44450" indent="0" eaLnBrk="1" hangingPunct="1">
              <a:buClr>
                <a:srgbClr val="C00000"/>
              </a:buClr>
              <a:buFont typeface="Wingdings" pitchFamily="2" charset="2"/>
              <a:buNone/>
            </a:pPr>
            <a:r>
              <a:rPr lang="cs-CZ" sz="2400" b="1" dirty="0"/>
              <a:t>§28 –pravidla v tuzemsku</a:t>
            </a:r>
          </a:p>
          <a:p>
            <a:pPr marL="44450" indent="0" eaLnBrk="1" hangingPunct="1">
              <a:buClr>
                <a:srgbClr val="C00000"/>
              </a:buClr>
              <a:buFont typeface="Wingdings" pitchFamily="2" charset="2"/>
              <a:buNone/>
            </a:pPr>
            <a:r>
              <a:rPr lang="cs-CZ" sz="2400" b="1" dirty="0"/>
              <a:t>Povinnost vystavit daňový doklad (§28):</a:t>
            </a:r>
          </a:p>
          <a:p>
            <a:pPr marL="250825" algn="just">
              <a:buClr>
                <a:srgbClr val="C00000"/>
              </a:buClr>
            </a:pPr>
            <a:r>
              <a:rPr lang="cs-CZ" b="1" dirty="0"/>
              <a:t> v případě dodání zboží, převodu nemovitostí nebo poskytnutí služby v tuzemsku pro osobu povinnou k dani </a:t>
            </a:r>
            <a:r>
              <a:rPr lang="cs-CZ" dirty="0"/>
              <a:t>nebo pro právnickou osobu, která není zřízena za účelem podnikání</a:t>
            </a:r>
          </a:p>
          <a:p>
            <a:pPr marL="250825">
              <a:buClr>
                <a:srgbClr val="C00000"/>
              </a:buClr>
            </a:pPr>
            <a:r>
              <a:rPr lang="cs-CZ" dirty="0"/>
              <a:t>vystavit daňový doklad do 15 dnů po DUZP nebo </a:t>
            </a:r>
            <a:r>
              <a:rPr lang="cs-CZ" b="1" dirty="0"/>
              <a:t>po přijetí úplaty</a:t>
            </a:r>
            <a:r>
              <a:rPr lang="cs-CZ" dirty="0"/>
              <a:t>, která předchází DUZP (§28/3)</a:t>
            </a:r>
          </a:p>
          <a:p>
            <a:pPr marL="250825">
              <a:buClr>
                <a:srgbClr val="C00000"/>
              </a:buClr>
            </a:pPr>
            <a:r>
              <a:rPr lang="cs-CZ" dirty="0"/>
              <a:t>povinnost vynaložit úsilí, které lze rozumně požadovat dostat DD do dispozice příjemce plnění ve lhůtě pro vystavení DD</a:t>
            </a:r>
          </a:p>
          <a:p>
            <a:pPr marL="44450" indent="0" eaLnBrk="1" hangingPunct="1">
              <a:buClr>
                <a:srgbClr val="C00000"/>
              </a:buClr>
              <a:buNone/>
            </a:pPr>
            <a:r>
              <a:rPr lang="cs-CZ" sz="2400" b="1" dirty="0"/>
              <a:t>§29 náležitosti daňových dokladů </a:t>
            </a:r>
            <a:r>
              <a:rPr lang="cs-CZ" sz="2400" dirty="0"/>
              <a:t>(</a:t>
            </a:r>
            <a:r>
              <a:rPr lang="cs-CZ" sz="2400" u="sng" dirty="0"/>
              <a:t>DIČ neplátce ve vazbě na KH)</a:t>
            </a:r>
          </a:p>
        </p:txBody>
      </p:sp>
      <p:sp>
        <p:nvSpPr>
          <p:cNvPr id="3174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AE6E768B-7FAC-4904-96BB-271328BC2AD6}" type="slidenum">
              <a:rPr lang="cs-CZ" smtClean="0"/>
              <a:pPr/>
              <a:t>13</a:t>
            </a:fld>
            <a:endParaRPr lang="cs-CZ"/>
          </a:p>
        </p:txBody>
      </p:sp>
    </p:spTree>
    <p:extLst>
      <p:ext uri="{BB962C8B-B14F-4D97-AF65-F5344CB8AC3E}">
        <p14:creationId xmlns:p14="http://schemas.microsoft.com/office/powerpoint/2010/main" val="1699815618"/>
      </p:ext>
    </p:extLst>
  </p:cSld>
  <p:clrMapOvr>
    <a:masterClrMapping/>
  </p:clrMapOvr>
  <p:transition spd="slow" advTm="97805">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83568" y="188640"/>
            <a:ext cx="7560840" cy="980728"/>
          </a:xfrm>
        </p:spPr>
        <p:txBody>
          <a:bodyPr>
            <a:normAutofit fontScale="90000"/>
          </a:bodyPr>
          <a:lstStyle/>
          <a:p>
            <a:r>
              <a:rPr lang="cs-CZ" dirty="0"/>
              <a:t>Daňové doklady a </a:t>
            </a:r>
            <a:r>
              <a:rPr lang="cs-CZ" dirty="0" err="1"/>
              <a:t>auditní</a:t>
            </a:r>
            <a:r>
              <a:rPr lang="cs-CZ" dirty="0"/>
              <a:t> stopa §34</a:t>
            </a:r>
          </a:p>
        </p:txBody>
      </p:sp>
      <p:sp>
        <p:nvSpPr>
          <p:cNvPr id="3" name="Zástupný symbol pro obsah 2"/>
          <p:cNvSpPr>
            <a:spLocks noGrp="1"/>
          </p:cNvSpPr>
          <p:nvPr>
            <p:ph idx="1"/>
          </p:nvPr>
        </p:nvSpPr>
        <p:spPr>
          <a:xfrm>
            <a:off x="755576" y="1556792"/>
            <a:ext cx="7048872" cy="4320480"/>
          </a:xfrm>
        </p:spPr>
        <p:txBody>
          <a:bodyPr>
            <a:normAutofit fontScale="92500" lnSpcReduction="10000"/>
          </a:bodyPr>
          <a:lstStyle/>
          <a:p>
            <a:pPr>
              <a:buClr>
                <a:srgbClr val="C00000"/>
              </a:buClr>
            </a:pPr>
            <a:r>
              <a:rPr lang="cs-CZ" dirty="0"/>
              <a:t>Po dobu </a:t>
            </a:r>
            <a:r>
              <a:rPr lang="cs-CZ" b="1" dirty="0"/>
              <a:t>10 let od konce zdaňovacího období</a:t>
            </a:r>
            <a:r>
              <a:rPr lang="cs-CZ" dirty="0"/>
              <a:t>, kdy nastalo DUZP je nutno u daňového dokladu zajistit:</a:t>
            </a:r>
          </a:p>
          <a:p>
            <a:pPr lvl="1">
              <a:buClr>
                <a:srgbClr val="C00000"/>
              </a:buClr>
            </a:pPr>
            <a:r>
              <a:rPr lang="cs-CZ" b="1" dirty="0"/>
              <a:t>Věrohodnost jeho původu </a:t>
            </a:r>
            <a:r>
              <a:rPr lang="cs-CZ" dirty="0"/>
              <a:t>= zaručení totožnosti osoby uskutečňující dané plnění nebo vystavující daný DD (u el. dokladů - el. podpis; el. značka; EDI)</a:t>
            </a:r>
            <a:r>
              <a:rPr lang="cs-CZ" dirty="0">
                <a:solidFill>
                  <a:srgbClr val="00B050"/>
                </a:solidFill>
              </a:rPr>
              <a:t> </a:t>
            </a:r>
          </a:p>
          <a:p>
            <a:pPr marL="457200" lvl="1" indent="0" algn="just">
              <a:buClr>
                <a:srgbClr val="C00000"/>
              </a:buClr>
              <a:buNone/>
            </a:pPr>
            <a:r>
              <a:rPr lang="cs-CZ" sz="1600" dirty="0">
                <a:solidFill>
                  <a:srgbClr val="00B050"/>
                </a:solidFill>
              </a:rPr>
              <a:t>neprokázání dodavatele ale nezpochybněné plnění – v úrovni nezpochybněného plnění nelze doměřit (např. NSS 2 </a:t>
            </a:r>
            <a:r>
              <a:rPr lang="cs-CZ" sz="1600" dirty="0" err="1">
                <a:solidFill>
                  <a:srgbClr val="00B050"/>
                </a:solidFill>
              </a:rPr>
              <a:t>Afs</a:t>
            </a:r>
            <a:r>
              <a:rPr lang="cs-CZ" sz="1600" dirty="0">
                <a:solidFill>
                  <a:srgbClr val="00B050"/>
                </a:solidFill>
              </a:rPr>
              <a:t> 97/2018)</a:t>
            </a:r>
            <a:endParaRPr lang="cs-CZ" sz="1600" dirty="0"/>
          </a:p>
          <a:p>
            <a:pPr lvl="1">
              <a:buClr>
                <a:srgbClr val="C00000"/>
              </a:buClr>
            </a:pPr>
            <a:r>
              <a:rPr lang="cs-CZ" b="1" dirty="0"/>
              <a:t>Neporušenost jeho obsahu </a:t>
            </a:r>
            <a:r>
              <a:rPr lang="cs-CZ" dirty="0"/>
              <a:t>=</a:t>
            </a:r>
            <a:r>
              <a:rPr lang="cs-CZ" b="1" dirty="0"/>
              <a:t> </a:t>
            </a:r>
            <a:r>
              <a:rPr lang="cs-CZ" dirty="0"/>
              <a:t>jeho neměnnost</a:t>
            </a:r>
          </a:p>
          <a:p>
            <a:pPr lvl="1">
              <a:buClr>
                <a:srgbClr val="C00000"/>
              </a:buClr>
            </a:pPr>
            <a:r>
              <a:rPr lang="cs-CZ" b="1" dirty="0"/>
              <a:t>Jeho čitelnost </a:t>
            </a:r>
            <a:r>
              <a:rPr lang="cs-CZ" dirty="0"/>
              <a:t>= zjistit údaje na něm uvedené přímo nebo pomocí techniky</a:t>
            </a:r>
          </a:p>
          <a:p>
            <a:pPr algn="just">
              <a:buClr>
                <a:srgbClr val="C00000"/>
              </a:buClr>
              <a:buNone/>
            </a:pPr>
            <a:r>
              <a:rPr lang="cs-CZ" sz="1800" i="1" dirty="0">
                <a:solidFill>
                  <a:schemeClr val="tx1"/>
                </a:solidFill>
              </a:rPr>
              <a:t>        Zajištění věrohodnosti původu daňového dokladu a neporušenosti jeho obsahu lze dosáhnout prostřednictvím kontrolních mechanismů procesů vytvářejících spolehlivou vazbu mezi daňovým dokladem a daným plněním (§ 34 odst. 3)</a:t>
            </a: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14</a:t>
            </a:fld>
            <a:endParaRPr lang="cs-CZ" dirty="0"/>
          </a:p>
        </p:txBody>
      </p:sp>
    </p:spTree>
    <p:extLst>
      <p:ext uri="{BB962C8B-B14F-4D97-AF65-F5344CB8AC3E}">
        <p14:creationId xmlns:p14="http://schemas.microsoft.com/office/powerpoint/2010/main" val="2720714887"/>
      </p:ext>
    </p:extLst>
  </p:cSld>
  <p:clrMapOvr>
    <a:masterClrMapping/>
  </p:clrMapOvr>
  <p:transition spd="slow" advTm="159822">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1"/>
          <p:cNvSpPr>
            <a:spLocks noGrp="1"/>
          </p:cNvSpPr>
          <p:nvPr>
            <p:ph type="title"/>
          </p:nvPr>
        </p:nvSpPr>
        <p:spPr>
          <a:xfrm>
            <a:off x="899592" y="188640"/>
            <a:ext cx="7793037" cy="1079600"/>
          </a:xfrm>
        </p:spPr>
        <p:txBody>
          <a:bodyPr/>
          <a:lstStyle/>
          <a:p>
            <a:pPr eaLnBrk="1" fontAlgn="auto" hangingPunct="1">
              <a:spcAft>
                <a:spcPts val="0"/>
              </a:spcAft>
              <a:buClr>
                <a:schemeClr val="accent6">
                  <a:lumMod val="75000"/>
                </a:schemeClr>
              </a:buClr>
              <a:defRPr/>
            </a:pPr>
            <a:r>
              <a:rPr lang="cs-CZ" dirty="0">
                <a:ea typeface="+mj-ea"/>
              </a:rPr>
              <a:t>Základ daně § 36</a:t>
            </a:r>
          </a:p>
        </p:txBody>
      </p:sp>
      <p:sp>
        <p:nvSpPr>
          <p:cNvPr id="24579" name="Zástupný symbol pro obsah 2"/>
          <p:cNvSpPr>
            <a:spLocks noGrp="1"/>
          </p:cNvSpPr>
          <p:nvPr>
            <p:ph idx="1"/>
          </p:nvPr>
        </p:nvSpPr>
        <p:spPr>
          <a:xfrm>
            <a:off x="755576" y="1412776"/>
            <a:ext cx="7772400" cy="4402683"/>
          </a:xfrm>
        </p:spPr>
        <p:txBody>
          <a:bodyPr>
            <a:normAutofit fontScale="85000" lnSpcReduction="10000"/>
          </a:bodyPr>
          <a:lstStyle/>
          <a:p>
            <a:pPr marL="501650" eaLnBrk="1" hangingPunct="1">
              <a:buClr>
                <a:srgbClr val="C00000"/>
              </a:buClr>
            </a:pPr>
            <a:endParaRPr lang="cs-CZ" sz="2000" dirty="0">
              <a:solidFill>
                <a:schemeClr val="tx1"/>
              </a:solidFill>
            </a:endParaRPr>
          </a:p>
          <a:p>
            <a:pPr marL="501650" eaLnBrk="1" hangingPunct="1">
              <a:buClr>
                <a:srgbClr val="C00000"/>
              </a:buClr>
            </a:pPr>
            <a:r>
              <a:rPr lang="cs-CZ" sz="2000" b="1" dirty="0">
                <a:solidFill>
                  <a:schemeClr val="tx1"/>
                </a:solidFill>
              </a:rPr>
              <a:t>Základ daně - § 36 odst. 1 ZDPH (úplata, kterou obdržel nebo má obdržet</a:t>
            </a:r>
            <a:r>
              <a:rPr lang="cs-CZ" sz="2000" dirty="0">
                <a:solidFill>
                  <a:schemeClr val="tx1"/>
                </a:solidFill>
              </a:rPr>
              <a:t>)</a:t>
            </a:r>
          </a:p>
          <a:p>
            <a:pPr marL="501650" eaLnBrk="1" hangingPunct="1">
              <a:buClr>
                <a:srgbClr val="C00000"/>
              </a:buClr>
            </a:pPr>
            <a:r>
              <a:rPr lang="cs-CZ" dirty="0">
                <a:solidFill>
                  <a:schemeClr val="tx1"/>
                </a:solidFill>
              </a:rPr>
              <a:t>ZD zahrnuje vedlejší výdaje (§36/3/b)</a:t>
            </a:r>
          </a:p>
          <a:p>
            <a:pPr marL="501650" eaLnBrk="1" hangingPunct="1">
              <a:buClr>
                <a:srgbClr val="C00000"/>
              </a:buClr>
            </a:pPr>
            <a:r>
              <a:rPr lang="cs-CZ" dirty="0">
                <a:solidFill>
                  <a:schemeClr val="tx1"/>
                </a:solidFill>
              </a:rPr>
              <a:t>ZD u služeb zahrnuje i materiál (§36/3/c)</a:t>
            </a:r>
          </a:p>
          <a:p>
            <a:pPr marL="501650" eaLnBrk="1" hangingPunct="1">
              <a:buClr>
                <a:srgbClr val="C00000"/>
              </a:buClr>
            </a:pPr>
            <a:r>
              <a:rPr lang="cs-CZ" dirty="0">
                <a:solidFill>
                  <a:schemeClr val="tx1"/>
                </a:solidFill>
              </a:rPr>
              <a:t>ZD zahrnuje (§36/3/d) při poskytnutí stavebních a montážních pracích  </a:t>
            </a:r>
            <a:r>
              <a:rPr lang="cs-CZ" dirty="0">
                <a:solidFill>
                  <a:srgbClr val="FF0000"/>
                </a:solidFill>
              </a:rPr>
              <a:t>provedených na dokončené stavbě nebo spojených s výstavbou</a:t>
            </a:r>
            <a:r>
              <a:rPr lang="cs-CZ" dirty="0">
                <a:solidFill>
                  <a:schemeClr val="tx1"/>
                </a:solidFill>
              </a:rPr>
              <a:t> –konstrukce, materiál, stroje a zařízení, které se zabudují nebo zamontují!! Vazba na PDP!!</a:t>
            </a:r>
          </a:p>
          <a:p>
            <a:pPr marL="501650" eaLnBrk="1" hangingPunct="1">
              <a:buClr>
                <a:srgbClr val="C00000"/>
              </a:buClr>
            </a:pPr>
            <a:r>
              <a:rPr lang="cs-CZ" dirty="0"/>
              <a:t> Rozhodnutí ÚS 3521/12 – </a:t>
            </a:r>
            <a:r>
              <a:rPr lang="cs-CZ" u="sng" dirty="0"/>
              <a:t>součástí ceny je daň! Lze smluvně ujednat navýšení o DPH !!</a:t>
            </a:r>
          </a:p>
          <a:p>
            <a:pPr marL="501650" eaLnBrk="1" hangingPunct="1">
              <a:buClr>
                <a:srgbClr val="C00000"/>
              </a:buClr>
            </a:pPr>
            <a:r>
              <a:rPr lang="cs-CZ" dirty="0"/>
              <a:t>ZD vs. sleva z ceny k DUZP</a:t>
            </a:r>
          </a:p>
          <a:p>
            <a:pPr marL="501650" eaLnBrk="1" hangingPunct="1">
              <a:buClr>
                <a:srgbClr val="C00000"/>
              </a:buClr>
            </a:pPr>
            <a:r>
              <a:rPr lang="cs-CZ" dirty="0"/>
              <a:t>ZD v obvyklé ceně u nepeněžitého plnění ( </a:t>
            </a:r>
            <a:r>
              <a:rPr lang="cs-CZ" b="1" dirty="0"/>
              <a:t>ZD při směně – viz dále)</a:t>
            </a:r>
            <a:endParaRPr lang="cs-CZ" dirty="0"/>
          </a:p>
          <a:p>
            <a:pPr marL="501650" eaLnBrk="1" hangingPunct="1">
              <a:lnSpc>
                <a:spcPct val="150000"/>
              </a:lnSpc>
              <a:buClr>
                <a:srgbClr val="C00000"/>
              </a:buClr>
            </a:pPr>
            <a:endParaRPr lang="cs-CZ" dirty="0"/>
          </a:p>
        </p:txBody>
      </p:sp>
      <p:sp>
        <p:nvSpPr>
          <p:cNvPr id="2458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E1345FF8-94CB-41FD-ABF4-28E641565127}" type="slidenum">
              <a:rPr lang="cs-CZ" smtClean="0"/>
              <a:pPr/>
              <a:t>15</a:t>
            </a:fld>
            <a:endParaRPr lang="cs-CZ"/>
          </a:p>
        </p:txBody>
      </p:sp>
    </p:spTree>
    <p:extLst>
      <p:ext uri="{BB962C8B-B14F-4D97-AF65-F5344CB8AC3E}">
        <p14:creationId xmlns:p14="http://schemas.microsoft.com/office/powerpoint/2010/main" val="2918362333"/>
      </p:ext>
    </p:extLst>
  </p:cSld>
  <p:clrMapOvr>
    <a:masterClrMapping/>
  </p:clrMapOvr>
  <p:transition spd="slow" advTm="334884">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0"/>
            <a:ext cx="6512511" cy="1143000"/>
          </a:xfrm>
        </p:spPr>
        <p:txBody>
          <a:bodyPr>
            <a:normAutofit/>
          </a:bodyPr>
          <a:lstStyle/>
          <a:p>
            <a:r>
              <a:rPr lang="cs-CZ" dirty="0"/>
              <a:t>Výpočet daně §37 </a:t>
            </a:r>
          </a:p>
        </p:txBody>
      </p:sp>
      <p:sp>
        <p:nvSpPr>
          <p:cNvPr id="3" name="Zástupný symbol pro obsah 2"/>
          <p:cNvSpPr>
            <a:spLocks noGrp="1"/>
          </p:cNvSpPr>
          <p:nvPr>
            <p:ph idx="1"/>
          </p:nvPr>
        </p:nvSpPr>
        <p:spPr>
          <a:xfrm>
            <a:off x="1115616" y="1268760"/>
            <a:ext cx="7488832" cy="4194800"/>
          </a:xfrm>
        </p:spPr>
        <p:txBody>
          <a:bodyPr>
            <a:normAutofit/>
          </a:bodyPr>
          <a:lstStyle/>
          <a:p>
            <a:pPr>
              <a:buClr>
                <a:srgbClr val="C00000"/>
              </a:buClr>
            </a:pPr>
            <a:r>
              <a:rPr lang="cs-CZ" dirty="0">
                <a:solidFill>
                  <a:schemeClr val="tx1"/>
                </a:solidFill>
              </a:rPr>
              <a:t>ZD x sazba (metoda nahoru)</a:t>
            </a:r>
          </a:p>
          <a:p>
            <a:pPr>
              <a:buClr>
                <a:srgbClr val="C00000"/>
              </a:buClr>
            </a:pPr>
            <a:r>
              <a:rPr lang="cs-CZ" dirty="0">
                <a:solidFill>
                  <a:schemeClr val="tx1"/>
                </a:solidFill>
              </a:rPr>
              <a:t>Úplata mínus daň( metoda shora)</a:t>
            </a:r>
          </a:p>
          <a:p>
            <a:pPr lvl="1">
              <a:buClr>
                <a:srgbClr val="C00000"/>
              </a:buClr>
            </a:pPr>
            <a:r>
              <a:rPr lang="cs-CZ" dirty="0"/>
              <a:t>Výpočet daně: podíl úplaty a koeficientu</a:t>
            </a:r>
          </a:p>
          <a:p>
            <a:pPr marL="457200" lvl="1" indent="0" algn="ctr">
              <a:buClr>
                <a:srgbClr val="C00000"/>
              </a:buClr>
              <a:buNone/>
            </a:pPr>
            <a:r>
              <a:rPr lang="cs-CZ" dirty="0">
                <a:solidFill>
                  <a:schemeClr val="tx1"/>
                </a:solidFill>
              </a:rPr>
              <a:t>1,21 nebo 1,15 nebo 1,10 a to pod</a:t>
            </a:r>
            <a:r>
              <a:rPr lang="cs-CZ" dirty="0"/>
              <a:t>le výše sazby DPH</a:t>
            </a:r>
            <a:endParaRPr lang="cs-CZ" dirty="0">
              <a:solidFill>
                <a:schemeClr val="tx1"/>
              </a:solidFill>
            </a:endParaRPr>
          </a:p>
          <a:p>
            <a:pPr lvl="1">
              <a:buClr>
                <a:srgbClr val="C00000"/>
              </a:buClr>
            </a:pPr>
            <a:r>
              <a:rPr lang="cs-CZ" sz="2100" dirty="0"/>
              <a:t>Nevzniká rozdíl mezi způsoby výpočtu, tj. nevzniká rozdíl při vyúčtování záloh</a:t>
            </a:r>
          </a:p>
          <a:p>
            <a:pPr marL="457200" lvl="1" indent="0">
              <a:buClr>
                <a:srgbClr val="C00000"/>
              </a:buClr>
              <a:buNone/>
            </a:pPr>
            <a:endParaRPr lang="cs-CZ" sz="2400" b="1" dirty="0">
              <a:solidFill>
                <a:srgbClr val="3333FF"/>
              </a:solidFill>
            </a:endParaRP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16</a:t>
            </a:fld>
            <a:endParaRPr lang="cs-CZ" dirty="0"/>
          </a:p>
        </p:txBody>
      </p:sp>
    </p:spTree>
    <p:extLst>
      <p:ext uri="{BB962C8B-B14F-4D97-AF65-F5344CB8AC3E}">
        <p14:creationId xmlns:p14="http://schemas.microsoft.com/office/powerpoint/2010/main" val="3449494122"/>
      </p:ext>
    </p:extLst>
  </p:cSld>
  <p:clrMapOvr>
    <a:masterClrMapping/>
  </p:clrMapOvr>
  <p:transition spd="slow" advTm="78901">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ea typeface="+mj-ea"/>
              </a:rPr>
              <a:t>Zaokrouhlování vs. základ daně</a:t>
            </a:r>
            <a:endParaRPr dirty="0">
              <a:latin typeface="+mn-lt"/>
              <a:ea typeface="+mj-ea"/>
            </a:endParaRPr>
          </a:p>
        </p:txBody>
      </p:sp>
      <p:sp>
        <p:nvSpPr>
          <p:cNvPr id="11267" name="Zástupný symbol pro obsah 2"/>
          <p:cNvSpPr>
            <a:spLocks noGrp="1"/>
          </p:cNvSpPr>
          <p:nvPr>
            <p:ph idx="1"/>
          </p:nvPr>
        </p:nvSpPr>
        <p:spPr>
          <a:xfrm>
            <a:off x="613643" y="1238928"/>
            <a:ext cx="7916713" cy="4841356"/>
          </a:xfrm>
        </p:spPr>
        <p:txBody>
          <a:bodyPr>
            <a:noAutofit/>
          </a:bodyPr>
          <a:lstStyle/>
          <a:p>
            <a:pPr marL="215900" indent="0">
              <a:spcAft>
                <a:spcPts val="0"/>
              </a:spcAft>
              <a:buClr>
                <a:srgbClr val="C00000"/>
              </a:buClr>
              <a:buNone/>
            </a:pPr>
            <a:r>
              <a:rPr lang="cs-CZ" b="1" dirty="0"/>
              <a:t>§ 36 odst. 5</a:t>
            </a:r>
            <a:endParaRPr lang="cs-CZ" sz="1800" dirty="0">
              <a:solidFill>
                <a:srgbClr val="3333FF"/>
              </a:solidFill>
            </a:endParaRPr>
          </a:p>
          <a:p>
            <a:pPr marL="501650">
              <a:spcAft>
                <a:spcPts val="0"/>
              </a:spcAft>
              <a:buClr>
                <a:srgbClr val="C00000"/>
              </a:buClr>
            </a:pPr>
            <a:r>
              <a:rPr lang="cs-CZ" sz="1800" dirty="0"/>
              <a:t>„… Do základu daně se nezahrnuje částka vzniklá zaokrouhlením celkové úplaty při platbě v hotovosti při dodání zboží nebo poskytnutí služby na celou korunu.“</a:t>
            </a:r>
          </a:p>
          <a:p>
            <a:pPr marL="215900" indent="0">
              <a:spcAft>
                <a:spcPts val="0"/>
              </a:spcAft>
              <a:buClr>
                <a:srgbClr val="C00000"/>
              </a:buClr>
              <a:buNone/>
            </a:pPr>
            <a:r>
              <a:rPr lang="cs-CZ" b="1" dirty="0"/>
              <a:t>Informace GFŘ ze 14.10.2019</a:t>
            </a:r>
          </a:p>
          <a:p>
            <a:pPr marL="501650">
              <a:spcAft>
                <a:spcPts val="0"/>
              </a:spcAft>
              <a:buClr>
                <a:srgbClr val="C00000"/>
              </a:buClr>
            </a:pPr>
            <a:r>
              <a:rPr lang="cs-CZ" sz="1800" dirty="0">
                <a:sym typeface="Wingdings" panose="05000000000000000000" pitchFamily="2" charset="2"/>
              </a:rPr>
              <a:t>„… S</a:t>
            </a:r>
            <a:r>
              <a:rPr lang="cs-CZ" sz="1800" dirty="0"/>
              <a:t>myslem a cílem úpravy novely ZDPH je odstranit doposud možné opakované zaokrouhlování a dále zamezit případům, aby pouze a jen z důvodu zaokrouhlovacího rozdílu docházelo k přepočtení základu daně a výše daně.</a:t>
            </a:r>
          </a:p>
          <a:p>
            <a:pPr marL="501650">
              <a:spcAft>
                <a:spcPts val="0"/>
              </a:spcAft>
              <a:buClr>
                <a:srgbClr val="C00000"/>
              </a:buClr>
            </a:pPr>
            <a:endParaRPr lang="cs-CZ" sz="1800" dirty="0"/>
          </a:p>
          <a:p>
            <a:pPr marL="215900" indent="0">
              <a:spcAft>
                <a:spcPts val="0"/>
              </a:spcAft>
              <a:buClr>
                <a:srgbClr val="C00000"/>
              </a:buClr>
              <a:buNone/>
            </a:pPr>
            <a:r>
              <a:rPr lang="cs-CZ" sz="1800" dirty="0"/>
              <a:t>Pro praxi – úprava umožňuje oba postupy, tj. zahrnovat i nezahrnovat do ZD</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17</a:t>
            </a:fld>
            <a:endParaRPr lang="cs-CZ" dirty="0"/>
          </a:p>
        </p:txBody>
      </p:sp>
    </p:spTree>
    <p:extLst>
      <p:ext uri="{BB962C8B-B14F-4D97-AF65-F5344CB8AC3E}">
        <p14:creationId xmlns:p14="http://schemas.microsoft.com/office/powerpoint/2010/main" val="3822996522"/>
      </p:ext>
    </p:extLst>
  </p:cSld>
  <p:clrMapOvr>
    <a:masterClrMapping/>
  </p:clrMapOvr>
  <p:transition spd="slow" advTm="44382">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Základ daně u směny</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Základ daně v případě barteru (směna plnění při různých hodnotách):</a:t>
            </a: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endParaRPr lang="cs-CZ" sz="1800" b="1" dirty="0">
              <a:solidFill>
                <a:srgbClr val="3333FF"/>
              </a:solidFill>
            </a:endParaRPr>
          </a:p>
          <a:p>
            <a:pPr marL="215900" indent="0">
              <a:spcAft>
                <a:spcPts val="0"/>
              </a:spcAft>
              <a:buClr>
                <a:srgbClr val="C00000"/>
              </a:buClr>
              <a:buNone/>
            </a:pPr>
            <a:r>
              <a:rPr lang="cs-CZ" sz="1800" b="1" dirty="0"/>
              <a:t>Základ daně je cena plnění, kterou plátce daně pozbývá</a:t>
            </a:r>
          </a:p>
          <a:p>
            <a:pPr marL="215900" indent="0">
              <a:spcAft>
                <a:spcPts val="0"/>
              </a:spcAft>
              <a:buClr>
                <a:srgbClr val="C00000"/>
              </a:buClr>
              <a:buNone/>
            </a:pPr>
            <a:r>
              <a:rPr lang="cs-CZ" sz="1800" b="1" dirty="0"/>
              <a:t> </a:t>
            </a:r>
            <a:r>
              <a:rPr lang="cs-CZ" sz="1800" b="1" dirty="0">
                <a:solidFill>
                  <a:srgbClr val="3333FF"/>
                </a:solidFill>
              </a:rPr>
              <a:t>ZD poskytovatele internetu = 1.500 Kč         </a:t>
            </a:r>
            <a:r>
              <a:rPr lang="cs-CZ" sz="1800" b="1" dirty="0"/>
              <a:t>X        </a:t>
            </a:r>
            <a:r>
              <a:rPr lang="cs-CZ" sz="1800" b="1" dirty="0">
                <a:solidFill>
                  <a:srgbClr val="3333FF"/>
                </a:solidFill>
              </a:rPr>
              <a:t>ZD obce (anténa) = 1.000 Kč</a:t>
            </a:r>
            <a:endParaRPr lang="cs-CZ" sz="1800" dirty="0">
              <a:solidFill>
                <a:srgbClr val="3333FF"/>
              </a:solidFill>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18</a:t>
            </a:fld>
            <a:endParaRPr lang="cs-CZ" dirty="0"/>
          </a:p>
        </p:txBody>
      </p:sp>
      <p:sp>
        <p:nvSpPr>
          <p:cNvPr id="7" name="Obdélník: se zakulacenými rohy 6">
            <a:extLst>
              <a:ext uri="{FF2B5EF4-FFF2-40B4-BE49-F238E27FC236}">
                <a16:creationId xmlns:a16="http://schemas.microsoft.com/office/drawing/2014/main" id="{C431C9B3-BE91-4539-A71A-4B8D6127F0D3}"/>
              </a:ext>
            </a:extLst>
          </p:cNvPr>
          <p:cNvSpPr/>
          <p:nvPr/>
        </p:nvSpPr>
        <p:spPr>
          <a:xfrm>
            <a:off x="2046345" y="2906628"/>
            <a:ext cx="1807660" cy="783678"/>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pPr algn="ctr"/>
            <a:r>
              <a:rPr lang="cs-CZ" dirty="0"/>
              <a:t>Právo umístit anténu</a:t>
            </a:r>
          </a:p>
          <a:p>
            <a:pPr algn="ctr"/>
            <a:r>
              <a:rPr lang="cs-CZ" dirty="0"/>
              <a:t>1.000 Kč</a:t>
            </a:r>
          </a:p>
        </p:txBody>
      </p:sp>
      <p:sp>
        <p:nvSpPr>
          <p:cNvPr id="8" name="Obdélník: se zakulacenými rohy 7">
            <a:extLst>
              <a:ext uri="{FF2B5EF4-FFF2-40B4-BE49-F238E27FC236}">
                <a16:creationId xmlns:a16="http://schemas.microsoft.com/office/drawing/2014/main" id="{90C29CD9-4276-4F3C-A012-6860EF783547}"/>
              </a:ext>
            </a:extLst>
          </p:cNvPr>
          <p:cNvSpPr/>
          <p:nvPr/>
        </p:nvSpPr>
        <p:spPr>
          <a:xfrm>
            <a:off x="5076056" y="2916704"/>
            <a:ext cx="1697477" cy="783678"/>
          </a:xfrm>
          <a:prstGeom prst="roundRect">
            <a:avLst/>
          </a:prstGeom>
          <a:solidFill>
            <a:srgbClr val="FFFF00"/>
          </a:solidFill>
        </p:spPr>
        <p:style>
          <a:lnRef idx="2">
            <a:schemeClr val="dk1"/>
          </a:lnRef>
          <a:fillRef idx="1">
            <a:schemeClr val="lt1"/>
          </a:fillRef>
          <a:effectRef idx="0">
            <a:schemeClr val="dk1"/>
          </a:effectRef>
          <a:fontRef idx="minor">
            <a:schemeClr val="dk1"/>
          </a:fontRef>
        </p:style>
        <p:txBody>
          <a:bodyPr rtlCol="0" anchor="ctr"/>
          <a:lstStyle/>
          <a:p>
            <a:pPr algn="ctr"/>
            <a:r>
              <a:rPr lang="cs-CZ" dirty="0"/>
              <a:t>Přístup k</a:t>
            </a:r>
          </a:p>
          <a:p>
            <a:pPr algn="ctr"/>
            <a:r>
              <a:rPr lang="cs-CZ" dirty="0"/>
              <a:t>Internetu</a:t>
            </a:r>
          </a:p>
          <a:p>
            <a:pPr algn="ctr"/>
            <a:r>
              <a:rPr lang="cs-CZ" dirty="0"/>
              <a:t>1.500 Kč</a:t>
            </a:r>
          </a:p>
        </p:txBody>
      </p:sp>
      <p:sp>
        <p:nvSpPr>
          <p:cNvPr id="9" name="Obdélník: se zakulacenými rohy 8">
            <a:extLst>
              <a:ext uri="{FF2B5EF4-FFF2-40B4-BE49-F238E27FC236}">
                <a16:creationId xmlns:a16="http://schemas.microsoft.com/office/drawing/2014/main" id="{0AFEF459-EBFC-40DE-A0BB-34EBF85DD485}"/>
              </a:ext>
            </a:extLst>
          </p:cNvPr>
          <p:cNvSpPr/>
          <p:nvPr/>
        </p:nvSpPr>
        <p:spPr>
          <a:xfrm>
            <a:off x="1043608" y="2933342"/>
            <a:ext cx="1223962" cy="365125"/>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cs-CZ" sz="1400" b="1" dirty="0"/>
              <a:t>OBEC</a:t>
            </a:r>
          </a:p>
        </p:txBody>
      </p:sp>
      <p:sp>
        <p:nvSpPr>
          <p:cNvPr id="10" name="Obdélník: se zakulacenými rohy 9">
            <a:extLst>
              <a:ext uri="{FF2B5EF4-FFF2-40B4-BE49-F238E27FC236}">
                <a16:creationId xmlns:a16="http://schemas.microsoft.com/office/drawing/2014/main" id="{F5D48A7A-13F1-416F-AEB9-1E493F6F8F38}"/>
              </a:ext>
            </a:extLst>
          </p:cNvPr>
          <p:cNvSpPr/>
          <p:nvPr/>
        </p:nvSpPr>
        <p:spPr>
          <a:xfrm>
            <a:off x="6552307" y="2981971"/>
            <a:ext cx="1908125" cy="447029"/>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cs-CZ" sz="1400" b="1" dirty="0"/>
              <a:t>POSKYTOVATEL</a:t>
            </a:r>
          </a:p>
          <a:p>
            <a:pPr algn="ctr"/>
            <a:r>
              <a:rPr lang="cs-CZ" sz="1400" b="1" dirty="0"/>
              <a:t>INTERNETU</a:t>
            </a:r>
          </a:p>
        </p:txBody>
      </p:sp>
      <p:cxnSp>
        <p:nvCxnSpPr>
          <p:cNvPr id="11" name="Přímá spojnice se šipkou 10">
            <a:extLst>
              <a:ext uri="{FF2B5EF4-FFF2-40B4-BE49-F238E27FC236}">
                <a16:creationId xmlns:a16="http://schemas.microsoft.com/office/drawing/2014/main" id="{17DBFAA7-E19B-4A00-A2D4-A4EC9BA95BA4}"/>
              </a:ext>
            </a:extLst>
          </p:cNvPr>
          <p:cNvCxnSpPr>
            <a:cxnSpLocks/>
          </p:cNvCxnSpPr>
          <p:nvPr/>
        </p:nvCxnSpPr>
        <p:spPr>
          <a:xfrm flipH="1">
            <a:off x="3854005" y="3111442"/>
            <a:ext cx="1150044" cy="4462"/>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12" name="Přímá spojnice se šipkou 11">
            <a:extLst>
              <a:ext uri="{FF2B5EF4-FFF2-40B4-BE49-F238E27FC236}">
                <a16:creationId xmlns:a16="http://schemas.microsoft.com/office/drawing/2014/main" id="{E90F6720-722D-4928-A7DE-6D4303503517}"/>
              </a:ext>
            </a:extLst>
          </p:cNvPr>
          <p:cNvCxnSpPr>
            <a:cxnSpLocks/>
          </p:cNvCxnSpPr>
          <p:nvPr/>
        </p:nvCxnSpPr>
        <p:spPr>
          <a:xfrm flipV="1">
            <a:off x="3926012" y="3556046"/>
            <a:ext cx="1114040" cy="14408"/>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15" name="Obdélník: se zakulacenými rohy 14">
            <a:extLst>
              <a:ext uri="{FF2B5EF4-FFF2-40B4-BE49-F238E27FC236}">
                <a16:creationId xmlns:a16="http://schemas.microsoft.com/office/drawing/2014/main" id="{BD0452DA-EF32-45BE-9F05-019A56FD0C3F}"/>
              </a:ext>
            </a:extLst>
          </p:cNvPr>
          <p:cNvSpPr/>
          <p:nvPr/>
        </p:nvSpPr>
        <p:spPr>
          <a:xfrm>
            <a:off x="3835048" y="3529995"/>
            <a:ext cx="1223962" cy="365125"/>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cs-CZ" sz="1400" b="1" dirty="0"/>
              <a:t>ZD anténa</a:t>
            </a:r>
          </a:p>
        </p:txBody>
      </p:sp>
      <p:sp>
        <p:nvSpPr>
          <p:cNvPr id="16" name="Obdélník: se zakulacenými rohy 15">
            <a:extLst>
              <a:ext uri="{FF2B5EF4-FFF2-40B4-BE49-F238E27FC236}">
                <a16:creationId xmlns:a16="http://schemas.microsoft.com/office/drawing/2014/main" id="{56F10295-9DF9-4446-911F-1B831B9157B1}"/>
              </a:ext>
            </a:extLst>
          </p:cNvPr>
          <p:cNvSpPr/>
          <p:nvPr/>
        </p:nvSpPr>
        <p:spPr>
          <a:xfrm>
            <a:off x="3871051" y="2800448"/>
            <a:ext cx="1223962" cy="365125"/>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cs-CZ" sz="1400" b="1" dirty="0"/>
              <a:t>ZD internet</a:t>
            </a:r>
          </a:p>
        </p:txBody>
      </p:sp>
      <p:pic>
        <p:nvPicPr>
          <p:cNvPr id="18" name="Obrázek 17">
            <a:extLst>
              <a:ext uri="{FF2B5EF4-FFF2-40B4-BE49-F238E27FC236}">
                <a16:creationId xmlns:a16="http://schemas.microsoft.com/office/drawing/2014/main" id="{253068FC-3F0C-4E83-AED1-0A6A8540C66F}"/>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272828" y="3125014"/>
            <a:ext cx="420408" cy="420408"/>
          </a:xfrm>
          <a:prstGeom prst="rect">
            <a:avLst/>
          </a:prstGeom>
        </p:spPr>
      </p:pic>
    </p:spTree>
    <p:extLst>
      <p:ext uri="{BB962C8B-B14F-4D97-AF65-F5344CB8AC3E}">
        <p14:creationId xmlns:p14="http://schemas.microsoft.com/office/powerpoint/2010/main" val="201464401"/>
      </p:ext>
    </p:extLst>
  </p:cSld>
  <p:clrMapOvr>
    <a:masterClrMapping/>
  </p:clrMapOvr>
  <p:transition spd="slow" advTm="114354">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dpis 1"/>
          <p:cNvSpPr>
            <a:spLocks noGrp="1"/>
          </p:cNvSpPr>
          <p:nvPr>
            <p:ph type="title"/>
          </p:nvPr>
        </p:nvSpPr>
        <p:spPr>
          <a:xfrm>
            <a:off x="900113" y="260648"/>
            <a:ext cx="7793037" cy="958552"/>
          </a:xfrm>
        </p:spPr>
        <p:txBody>
          <a:bodyPr>
            <a:normAutofit/>
          </a:bodyPr>
          <a:lstStyle/>
          <a:p>
            <a:pPr eaLnBrk="1" fontAlgn="auto" hangingPunct="1">
              <a:spcAft>
                <a:spcPts val="0"/>
              </a:spcAft>
              <a:buClr>
                <a:schemeClr val="accent6">
                  <a:lumMod val="75000"/>
                </a:schemeClr>
              </a:buClr>
              <a:defRPr/>
            </a:pPr>
            <a:r>
              <a:rPr lang="cs-CZ" dirty="0">
                <a:ea typeface="+mj-ea"/>
              </a:rPr>
              <a:t>Oprava základu daně §42</a:t>
            </a:r>
          </a:p>
        </p:txBody>
      </p:sp>
      <p:sp>
        <p:nvSpPr>
          <p:cNvPr id="25603" name="Zástupný symbol pro obsah 2"/>
          <p:cNvSpPr>
            <a:spLocks noGrp="1"/>
          </p:cNvSpPr>
          <p:nvPr>
            <p:ph idx="1"/>
          </p:nvPr>
        </p:nvSpPr>
        <p:spPr>
          <a:xfrm>
            <a:off x="510370" y="1355421"/>
            <a:ext cx="8208963" cy="4752752"/>
          </a:xfrm>
        </p:spPr>
        <p:txBody>
          <a:bodyPr>
            <a:normAutofit/>
          </a:bodyPr>
          <a:lstStyle/>
          <a:p>
            <a:pPr marL="501650">
              <a:lnSpc>
                <a:spcPct val="90000"/>
              </a:lnSpc>
              <a:spcBef>
                <a:spcPts val="500"/>
              </a:spcBef>
              <a:buClr>
                <a:srgbClr val="C00000"/>
              </a:buClr>
              <a:buNone/>
            </a:pPr>
            <a:r>
              <a:rPr lang="cs-CZ" sz="2000" b="1" dirty="0"/>
              <a:t>Vypuštění textu „oprava výše daně“ z nadpisu nemá věcný dopad</a:t>
            </a:r>
          </a:p>
          <a:p>
            <a:pPr marL="501650" eaLnBrk="1" hangingPunct="1">
              <a:lnSpc>
                <a:spcPct val="90000"/>
              </a:lnSpc>
              <a:spcBef>
                <a:spcPts val="500"/>
              </a:spcBef>
              <a:spcAft>
                <a:spcPts val="600"/>
              </a:spcAft>
              <a:buClr>
                <a:srgbClr val="C00000"/>
              </a:buClr>
              <a:buFont typeface="Wingdings" pitchFamily="2" charset="2"/>
              <a:buNone/>
            </a:pPr>
            <a:endParaRPr lang="cs-CZ" sz="2000" u="sng" dirty="0"/>
          </a:p>
          <a:p>
            <a:pPr marL="501650" eaLnBrk="1" hangingPunct="1">
              <a:lnSpc>
                <a:spcPct val="90000"/>
              </a:lnSpc>
              <a:spcBef>
                <a:spcPts val="500"/>
              </a:spcBef>
              <a:spcAft>
                <a:spcPts val="600"/>
              </a:spcAft>
              <a:buClr>
                <a:srgbClr val="C00000"/>
              </a:buClr>
              <a:buFont typeface="Wingdings" pitchFamily="2" charset="2"/>
              <a:buNone/>
            </a:pPr>
            <a:r>
              <a:rPr lang="cs-CZ" sz="2000" u="sng" dirty="0"/>
              <a:t>Plátce opraví ( vždy) základ daně §42/1:</a:t>
            </a:r>
          </a:p>
          <a:p>
            <a:pPr marL="536575" indent="-320675">
              <a:lnSpc>
                <a:spcPct val="90000"/>
              </a:lnSpc>
              <a:spcBef>
                <a:spcPts val="500"/>
              </a:spcBef>
              <a:spcAft>
                <a:spcPct val="0"/>
              </a:spcAft>
              <a:buClr>
                <a:srgbClr val="C00000"/>
              </a:buClr>
            </a:pPr>
            <a:r>
              <a:rPr lang="cs-CZ" sz="2000" dirty="0"/>
              <a:t>Zrušení nebo vrácení celého nebo části </a:t>
            </a:r>
            <a:r>
              <a:rPr lang="cs-CZ" sz="2000" dirty="0" err="1"/>
              <a:t>zd</a:t>
            </a:r>
            <a:r>
              <a:rPr lang="cs-CZ" sz="2000" dirty="0"/>
              <a:t>. plnění</a:t>
            </a:r>
          </a:p>
          <a:p>
            <a:pPr marL="501650" eaLnBrk="1" hangingPunct="1">
              <a:lnSpc>
                <a:spcPct val="90000"/>
              </a:lnSpc>
              <a:spcBef>
                <a:spcPts val="500"/>
              </a:spcBef>
              <a:spcAft>
                <a:spcPct val="0"/>
              </a:spcAft>
              <a:buClr>
                <a:srgbClr val="C00000"/>
              </a:buClr>
            </a:pPr>
            <a:r>
              <a:rPr lang="cs-CZ" sz="2000" dirty="0"/>
              <a:t>Snížení popřípadě zvýšení základu daně ( sjednané podmínky) po DUZP</a:t>
            </a:r>
          </a:p>
          <a:p>
            <a:pPr marL="501650" eaLnBrk="1" hangingPunct="1">
              <a:lnSpc>
                <a:spcPct val="90000"/>
              </a:lnSpc>
              <a:spcBef>
                <a:spcPts val="500"/>
              </a:spcBef>
              <a:spcAft>
                <a:spcPct val="0"/>
              </a:spcAft>
              <a:buClr>
                <a:srgbClr val="C00000"/>
              </a:buClr>
            </a:pPr>
            <a:r>
              <a:rPr lang="cs-CZ" sz="2000" dirty="0"/>
              <a:t>Při vrácení nebo použití přijaté úplaty (zálohy) na jiné plnění s jinou sazbou daně</a:t>
            </a:r>
          </a:p>
          <a:p>
            <a:pPr marL="501650" eaLnBrk="1" hangingPunct="1">
              <a:lnSpc>
                <a:spcPct val="90000"/>
              </a:lnSpc>
              <a:spcBef>
                <a:spcPts val="500"/>
              </a:spcBef>
              <a:spcAft>
                <a:spcPct val="0"/>
              </a:spcAft>
              <a:buClr>
                <a:srgbClr val="C00000"/>
              </a:buClr>
            </a:pPr>
            <a:r>
              <a:rPr lang="cs-CZ" sz="2000" dirty="0"/>
              <a:t>Při reorganizaci</a:t>
            </a:r>
          </a:p>
          <a:p>
            <a:pPr marL="501650" eaLnBrk="1" hangingPunct="1">
              <a:lnSpc>
                <a:spcPct val="90000"/>
              </a:lnSpc>
              <a:spcBef>
                <a:spcPts val="1800"/>
              </a:spcBef>
              <a:spcAft>
                <a:spcPct val="0"/>
              </a:spcAft>
              <a:buClr>
                <a:srgbClr val="C00000"/>
              </a:buClr>
              <a:buFont typeface="Wingdings" pitchFamily="2" charset="2"/>
              <a:buNone/>
            </a:pPr>
            <a:r>
              <a:rPr lang="cs-CZ" sz="2000" b="1" dirty="0"/>
              <a:t>Oprava základu daně-samostatné ZP §42/3 </a:t>
            </a:r>
          </a:p>
          <a:p>
            <a:pPr marL="501650" eaLnBrk="1" hangingPunct="1">
              <a:lnSpc>
                <a:spcPct val="90000"/>
              </a:lnSpc>
              <a:spcBef>
                <a:spcPts val="500"/>
              </a:spcBef>
              <a:spcAft>
                <a:spcPct val="0"/>
              </a:spcAft>
              <a:buClr>
                <a:srgbClr val="C00000"/>
              </a:buClr>
            </a:pPr>
            <a:r>
              <a:rPr lang="cs-CZ" sz="2000" dirty="0"/>
              <a:t>Sazba daně-platná k DUZP původního plnění (§42/4)</a:t>
            </a:r>
          </a:p>
          <a:p>
            <a:pPr marL="501650" eaLnBrk="1" hangingPunct="1">
              <a:lnSpc>
                <a:spcPct val="90000"/>
              </a:lnSpc>
              <a:spcBef>
                <a:spcPts val="500"/>
              </a:spcBef>
              <a:spcAft>
                <a:spcPct val="0"/>
              </a:spcAft>
              <a:buClr>
                <a:srgbClr val="C00000"/>
              </a:buClr>
            </a:pPr>
            <a:endParaRPr lang="cs-CZ" sz="2000" dirty="0"/>
          </a:p>
          <a:p>
            <a:pPr marL="44450" indent="0" eaLnBrk="1" hangingPunct="1">
              <a:lnSpc>
                <a:spcPct val="90000"/>
              </a:lnSpc>
              <a:spcBef>
                <a:spcPts val="500"/>
              </a:spcBef>
              <a:spcAft>
                <a:spcPct val="0"/>
              </a:spcAft>
              <a:buClr>
                <a:srgbClr val="C00000"/>
              </a:buClr>
              <a:buNone/>
            </a:pPr>
            <a:r>
              <a:rPr lang="cs-CZ" sz="2000" b="1" dirty="0">
                <a:solidFill>
                  <a:srgbClr val="000000"/>
                </a:solidFill>
              </a:rPr>
              <a:t>Při </a:t>
            </a:r>
            <a:r>
              <a:rPr lang="cs-CZ" sz="2000" b="1" u="sng" dirty="0">
                <a:solidFill>
                  <a:schemeClr val="tx1"/>
                </a:solidFill>
              </a:rPr>
              <a:t>režimu přenesení daň. povinnosti</a:t>
            </a:r>
            <a:r>
              <a:rPr lang="cs-CZ" sz="2000" b="1" dirty="0">
                <a:solidFill>
                  <a:schemeClr val="tx1"/>
                </a:solidFill>
              </a:rPr>
              <a:t> </a:t>
            </a:r>
            <a:r>
              <a:rPr lang="cs-CZ" sz="2000" dirty="0">
                <a:solidFill>
                  <a:schemeClr val="tx1"/>
                </a:solidFill>
              </a:rPr>
              <a:t>se oprava zákl. daně provede obdobně podle § 42 odst. 1 až 6 (§ 42 odst. 7)</a:t>
            </a:r>
            <a:endParaRPr lang="cs-CZ" sz="2000" dirty="0"/>
          </a:p>
          <a:p>
            <a:pPr marL="501650" eaLnBrk="1" hangingPunct="1">
              <a:lnSpc>
                <a:spcPct val="90000"/>
              </a:lnSpc>
              <a:spcBef>
                <a:spcPts val="500"/>
              </a:spcBef>
              <a:spcAft>
                <a:spcPct val="0"/>
              </a:spcAft>
              <a:buClr>
                <a:srgbClr val="C00000"/>
              </a:buClr>
            </a:pPr>
            <a:endParaRPr lang="cs-CZ" sz="2000" dirty="0"/>
          </a:p>
        </p:txBody>
      </p:sp>
      <p:sp>
        <p:nvSpPr>
          <p:cNvPr id="25604"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DC6D2202-C4C2-4FA8-AEB5-EDE8ADA32126}" type="slidenum">
              <a:rPr lang="cs-CZ" smtClean="0"/>
              <a:pPr/>
              <a:t>19</a:t>
            </a:fld>
            <a:endParaRPr lang="cs-CZ"/>
          </a:p>
        </p:txBody>
      </p:sp>
    </p:spTree>
    <p:extLst>
      <p:ext uri="{BB962C8B-B14F-4D97-AF65-F5344CB8AC3E}">
        <p14:creationId xmlns:p14="http://schemas.microsoft.com/office/powerpoint/2010/main" val="290916666"/>
      </p:ext>
    </p:extLst>
  </p:cSld>
  <p:clrMapOvr>
    <a:masterClrMapping/>
  </p:clrMapOvr>
  <p:transition spd="slow" advTm="193250">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latin typeface="+mn-lt"/>
              </a:rPr>
              <a:t>Obsah semináře</a:t>
            </a:r>
            <a:endParaRPr dirty="0">
              <a:latin typeface="+mn-lt"/>
              <a:ea typeface="+mj-ea"/>
            </a:endParaRPr>
          </a:p>
        </p:txBody>
      </p:sp>
      <p:sp>
        <p:nvSpPr>
          <p:cNvPr id="11267" name="Zástupný symbol pro obsah 2"/>
          <p:cNvSpPr>
            <a:spLocks noGrp="1"/>
          </p:cNvSpPr>
          <p:nvPr>
            <p:ph idx="1"/>
          </p:nvPr>
        </p:nvSpPr>
        <p:spPr>
          <a:xfrm>
            <a:off x="258416" y="1196752"/>
            <a:ext cx="8428383" cy="4824536"/>
          </a:xfrm>
        </p:spPr>
        <p:txBody>
          <a:bodyPr numCol="2">
            <a:noAutofit/>
          </a:bodyPr>
          <a:lstStyle/>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Věcná břemena</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Ekonomická činnost</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Úplata a dotace k ceně</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DUZP</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Daňové doklady </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Základ daně</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Směna</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Oprava základu daně</a:t>
            </a:r>
          </a:p>
          <a:p>
            <a:pPr lvl="1">
              <a:lnSpc>
                <a:spcPct val="107000"/>
              </a:lnSpc>
              <a:buClr>
                <a:srgbClr val="C00000"/>
              </a:buClr>
              <a:buFont typeface="Arial" panose="020B0604020202020204" pitchFamily="34" charset="0"/>
              <a:buChar char="•"/>
            </a:pPr>
            <a:r>
              <a:rPr lang="cs-CZ"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Sazby DPH</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Stavby pro sociální bydlení</a:t>
            </a:r>
            <a:endParaRPr lang="cs-CZ" sz="1800" dirty="0">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Nárok na odpočet DPH </a:t>
            </a:r>
          </a:p>
          <a:p>
            <a:pPr lvl="1">
              <a:lnSpc>
                <a:spcPct val="107000"/>
              </a:lnSpc>
              <a:buClr>
                <a:srgbClr val="C00000"/>
              </a:buClr>
              <a:buFont typeface="Arial" panose="020B0604020202020204" pitchFamily="34" charset="0"/>
              <a:buChar char="•"/>
            </a:pPr>
            <a:r>
              <a:rPr lang="cs-CZ" sz="1800" dirty="0">
                <a:latin typeface="Calibri" panose="020F0502020204030204" pitchFamily="34" charset="0"/>
                <a:ea typeface="Calibri" panose="020F0502020204030204" pitchFamily="34" charset="0"/>
                <a:cs typeface="Times New Roman" panose="02020603050405020304" pitchFamily="18" charset="0"/>
              </a:rPr>
              <a:t>K</a:t>
            </a:r>
            <a:r>
              <a:rPr lang="cs-CZ" sz="1800" dirty="0">
                <a:effectLst/>
                <a:latin typeface="Calibri" panose="020F0502020204030204" pitchFamily="34" charset="0"/>
                <a:ea typeface="Calibri" panose="020F0502020204030204" pitchFamily="34" charset="0"/>
                <a:cs typeface="Times New Roman" panose="02020603050405020304" pitchFamily="18" charset="0"/>
              </a:rPr>
              <a:t>rátící, poměrový koeficient</a:t>
            </a:r>
          </a:p>
          <a:p>
            <a:pPr lvl="1">
              <a:lnSpc>
                <a:spcPct val="107000"/>
              </a:lnSpc>
              <a:buClr>
                <a:srgbClr val="C00000"/>
              </a:buClr>
              <a:buFont typeface="Arial" panose="020B0604020202020204" pitchFamily="34" charset="0"/>
              <a:buChar char="•"/>
            </a:pPr>
            <a:r>
              <a:rPr lang="cs-CZ" sz="1800" dirty="0">
                <a:latin typeface="Calibri" panose="020F0502020204030204" pitchFamily="34" charset="0"/>
                <a:ea typeface="Calibri" panose="020F0502020204030204" pitchFamily="34" charset="0"/>
                <a:cs typeface="Times New Roman" panose="02020603050405020304" pitchFamily="18" charset="0"/>
              </a:rPr>
              <a:t>Vyrovnání a úprava odpočtu</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Režim přenesení daňové povinnosti</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Kontrolní hlášení</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Ručení za nezaplacenou daň</a:t>
            </a:r>
          </a:p>
          <a:p>
            <a:pPr lvl="1">
              <a:lnSpc>
                <a:spcPct val="107000"/>
              </a:lnSpc>
              <a:buClr>
                <a:srgbClr val="C00000"/>
              </a:buClr>
              <a:buFont typeface="Arial" panose="020B0604020202020204" pitchFamily="34" charset="0"/>
              <a:buChar char="•"/>
            </a:pPr>
            <a:r>
              <a:rPr lang="cs-CZ" sz="1800" dirty="0">
                <a:effectLst/>
                <a:latin typeface="Calibri" panose="020F0502020204030204" pitchFamily="34" charset="0"/>
                <a:ea typeface="Calibri" panose="020F0502020204030204" pitchFamily="34" charset="0"/>
                <a:cs typeface="Times New Roman" panose="02020603050405020304" pitchFamily="18" charset="0"/>
              </a:rPr>
              <a:t>Osvobozená plnění</a:t>
            </a:r>
          </a:p>
          <a:p>
            <a:pPr lvl="1">
              <a:lnSpc>
                <a:spcPct val="107000"/>
              </a:lnSpc>
              <a:buClr>
                <a:srgbClr val="C00000"/>
              </a:buClr>
              <a:buFont typeface="Arial" panose="020B0604020202020204" pitchFamily="34" charset="0"/>
              <a:buChar char="•"/>
            </a:pPr>
            <a:r>
              <a:rPr lang="cs-CZ" sz="1800" dirty="0">
                <a:latin typeface="Calibri" panose="020F0502020204030204" pitchFamily="34" charset="0"/>
                <a:ea typeface="Calibri" panose="020F0502020204030204" pitchFamily="34" charset="0"/>
                <a:cs typeface="Times New Roman" panose="02020603050405020304" pitchFamily="18" charset="0"/>
              </a:rPr>
              <a:t>Přijatá plnění ze zahraničí</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Aft>
                <a:spcPts val="800"/>
              </a:spcAft>
              <a:buClr>
                <a:srgbClr val="C00000"/>
              </a:buClr>
              <a:buFont typeface="Arial" panose="020B0604020202020204" pitchFamily="34" charset="0"/>
              <a:buChar char="•"/>
            </a:pPr>
            <a:r>
              <a:rPr lang="cs-CZ" sz="1800" dirty="0">
                <a:solidFill>
                  <a:srgbClr val="0070C0"/>
                </a:solidFill>
                <a:latin typeface="Calibri" panose="020F0502020204030204" pitchFamily="34" charset="0"/>
                <a:ea typeface="Calibri" panose="020F0502020204030204" pitchFamily="34" charset="0"/>
                <a:cs typeface="Times New Roman" panose="02020603050405020304" pitchFamily="18" charset="0"/>
              </a:rPr>
              <a:t>Novela Daňového řádu</a:t>
            </a:r>
          </a:p>
          <a:p>
            <a:pPr lvl="1">
              <a:lnSpc>
                <a:spcPct val="107000"/>
              </a:lnSpc>
              <a:spcAft>
                <a:spcPts val="800"/>
              </a:spcAft>
              <a:buClr>
                <a:srgbClr val="C00000"/>
              </a:buClr>
              <a:buFont typeface="Arial" panose="020B0604020202020204" pitchFamily="34" charset="0"/>
              <a:buChar char="•"/>
            </a:pPr>
            <a:r>
              <a:rPr lang="cs-CZ"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Úplatný převod nemovitostí</a:t>
            </a:r>
          </a:p>
          <a:p>
            <a:pPr lvl="1">
              <a:lnSpc>
                <a:spcPct val="107000"/>
              </a:lnSpc>
              <a:spcAft>
                <a:spcPts val="800"/>
              </a:spcAft>
              <a:buClr>
                <a:srgbClr val="C00000"/>
              </a:buClr>
              <a:buFont typeface="Arial" panose="020B0604020202020204" pitchFamily="34" charset="0"/>
              <a:buChar char="•"/>
            </a:pPr>
            <a:r>
              <a:rPr lang="cs-CZ"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Snížení nájmu z pohledu DPH</a:t>
            </a:r>
          </a:p>
          <a:p>
            <a:pPr marL="215900" indent="0">
              <a:spcAft>
                <a:spcPts val="0"/>
              </a:spcAft>
              <a:buClr>
                <a:srgbClr val="C00000"/>
              </a:buClr>
              <a:buNone/>
            </a:pPr>
            <a:endParaRPr lang="cs-CZ" sz="1400" dirty="0">
              <a:solidFill>
                <a:srgbClr val="3333FF"/>
              </a:solidFill>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a:t>
            </a:fld>
            <a:endParaRPr lang="cs-CZ" dirty="0"/>
          </a:p>
        </p:txBody>
      </p:sp>
    </p:spTree>
    <p:extLst>
      <p:ext uri="{BB962C8B-B14F-4D97-AF65-F5344CB8AC3E}">
        <p14:creationId xmlns:p14="http://schemas.microsoft.com/office/powerpoint/2010/main" val="1699102050"/>
      </p:ext>
    </p:extLst>
  </p:cSld>
  <p:clrMapOvr>
    <a:masterClrMapping/>
  </p:clrMapOvr>
  <p:transition spd="slow" advTm="153386">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Oprava ZD - pokračování</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501650">
              <a:spcAft>
                <a:spcPts val="0"/>
              </a:spcAft>
              <a:buClr>
                <a:srgbClr val="C00000"/>
              </a:buClr>
            </a:pPr>
            <a:r>
              <a:rPr lang="cs-CZ" sz="2000" dirty="0"/>
              <a:t>Stejně jako u daňových dokladů i u opravných DD je nutné, aby plátce vynaložil úsilí, které po něm lze rozumně požadovat, k tomu, aby se tento daňový doklad dostal do dispozice příjemce plnění ve lhůtě 15 dní od uskutečnění zdanitelného plnění při opravě</a:t>
            </a:r>
          </a:p>
          <a:p>
            <a:pPr marL="501650">
              <a:spcAft>
                <a:spcPts val="0"/>
              </a:spcAft>
              <a:buClr>
                <a:srgbClr val="C00000"/>
              </a:buClr>
            </a:pPr>
            <a:r>
              <a:rPr lang="cs-CZ" sz="2000" dirty="0"/>
              <a:t>Princip stanovení DUZP a zahrnutí do DAPDPH</a:t>
            </a:r>
          </a:p>
          <a:p>
            <a:pPr marL="808038" lvl="1" indent="-273050">
              <a:spcAft>
                <a:spcPts val="0"/>
              </a:spcAft>
              <a:buClr>
                <a:srgbClr val="C00000"/>
              </a:buClr>
            </a:pPr>
            <a:r>
              <a:rPr lang="cs-CZ" sz="1800" dirty="0"/>
              <a:t>DUZP = datum, kdy nastaly důvody pro opravu základu daně</a:t>
            </a:r>
          </a:p>
          <a:p>
            <a:pPr marL="808038" lvl="1" indent="-273050">
              <a:spcAft>
                <a:spcPts val="0"/>
              </a:spcAft>
              <a:buClr>
                <a:srgbClr val="C00000"/>
              </a:buClr>
            </a:pPr>
            <a:r>
              <a:rPr lang="cs-CZ" sz="1800" dirty="0"/>
              <a:t>Zahrnutí do DAPDPH</a:t>
            </a:r>
          </a:p>
          <a:p>
            <a:pPr marL="1166813" lvl="2" indent="-358775">
              <a:spcAft>
                <a:spcPts val="0"/>
              </a:spcAft>
              <a:buClr>
                <a:srgbClr val="C00000"/>
              </a:buClr>
            </a:pPr>
            <a:r>
              <a:rPr lang="cs-CZ" dirty="0"/>
              <a:t>Při zvýšení ZD </a:t>
            </a:r>
            <a:r>
              <a:rPr lang="cs-CZ" dirty="0">
                <a:sym typeface="Wingdings" panose="05000000000000000000" pitchFamily="2" charset="2"/>
              </a:rPr>
              <a:t> datem opravy, tedy datem uskutečnění (=DUZP)</a:t>
            </a:r>
          </a:p>
          <a:p>
            <a:pPr marL="1166813" lvl="2" indent="-358775">
              <a:spcAft>
                <a:spcPts val="0"/>
              </a:spcAft>
              <a:buClr>
                <a:srgbClr val="C00000"/>
              </a:buClr>
            </a:pPr>
            <a:r>
              <a:rPr lang="cs-CZ" dirty="0">
                <a:sym typeface="Wingdings" panose="05000000000000000000" pitchFamily="2" charset="2"/>
              </a:rPr>
              <a:t>Při snížení ZD  datem, kdy </a:t>
            </a:r>
            <a:r>
              <a:rPr lang="cs-CZ" dirty="0"/>
              <a:t>plátce vynaložil úsilí, které po něm lze rozumně požadovat, k tomu, aby se tento daňový doklad dostal do dispozice příjemce plnění (</a:t>
            </a:r>
            <a:r>
              <a:rPr lang="cs-CZ" dirty="0">
                <a:solidFill>
                  <a:srgbClr val="FF3300"/>
                </a:solidFill>
              </a:rPr>
              <a:t>to neplatí v případě reorganizace</a:t>
            </a:r>
            <a:r>
              <a:rPr lang="cs-CZ" dirty="0"/>
              <a:t>)</a:t>
            </a:r>
          </a:p>
          <a:p>
            <a:pPr marL="1166813" lvl="3" indent="-358775">
              <a:spcAft>
                <a:spcPts val="0"/>
              </a:spcAft>
              <a:buClr>
                <a:srgbClr val="C00000"/>
              </a:buClr>
              <a:buNone/>
            </a:pPr>
            <a:r>
              <a:rPr lang="cs-CZ" dirty="0">
                <a:solidFill>
                  <a:srgbClr val="3333FF"/>
                </a:solidFill>
              </a:rPr>
              <a:t>     Pozn</a:t>
            </a:r>
            <a:r>
              <a:rPr lang="cs-CZ" sz="1800" dirty="0">
                <a:solidFill>
                  <a:srgbClr val="3333FF"/>
                </a:solidFill>
              </a:rPr>
              <a:t>. </a:t>
            </a:r>
            <a:r>
              <a:rPr lang="cs-CZ" dirty="0">
                <a:solidFill>
                  <a:srgbClr val="3333FF"/>
                </a:solidFill>
              </a:rPr>
              <a:t>Nevyžaduje se prokazovat doručení, avšak v praxi bude bezpečnější doručení dokládat</a:t>
            </a:r>
          </a:p>
          <a:p>
            <a:pPr marL="823913" lvl="2" indent="-358775">
              <a:spcAft>
                <a:spcPts val="0"/>
              </a:spcAft>
              <a:buClr>
                <a:srgbClr val="C00000"/>
              </a:buClr>
            </a:pPr>
            <a:r>
              <a:rPr lang="cs-CZ" dirty="0"/>
              <a:t>Náležitostí opravného daňového dokladu je nově při vystavení i uvedení DUZP</a:t>
            </a:r>
            <a:endParaRPr lang="cs-CZ" sz="1600" dirty="0">
              <a:solidFill>
                <a:srgbClr val="3333FF"/>
              </a:solidFill>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20</a:t>
            </a:fld>
            <a:endParaRPr lang="cs-CZ" dirty="0"/>
          </a:p>
        </p:txBody>
      </p:sp>
    </p:spTree>
    <p:extLst>
      <p:ext uri="{BB962C8B-B14F-4D97-AF65-F5344CB8AC3E}">
        <p14:creationId xmlns:p14="http://schemas.microsoft.com/office/powerpoint/2010/main" val="870826162"/>
      </p:ext>
    </p:extLst>
  </p:cSld>
  <p:clrMapOvr>
    <a:masterClrMapping/>
  </p:clrMapOvr>
  <p:transition spd="slow" advTm="151686">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Oprava ZD - pokračování</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501650" lvl="1">
              <a:spcAft>
                <a:spcPts val="0"/>
              </a:spcAft>
              <a:buClr>
                <a:srgbClr val="C00000"/>
              </a:buClr>
            </a:pPr>
            <a:r>
              <a:rPr lang="cs-CZ" dirty="0"/>
              <a:t>Pozastavení lhůty pro opravu základu daně</a:t>
            </a:r>
          </a:p>
          <a:p>
            <a:pPr marL="958850" lvl="2">
              <a:spcAft>
                <a:spcPts val="0"/>
              </a:spcAft>
              <a:buClr>
                <a:srgbClr val="C00000"/>
              </a:buClr>
            </a:pPr>
            <a:r>
              <a:rPr lang="cs-CZ" dirty="0"/>
              <a:t>po dobu soudního nebo rozhodčího řízení, pokud předmět řízení může ovlivnit výši základu daně</a:t>
            </a:r>
          </a:p>
          <a:p>
            <a:pPr marL="958850" lvl="2">
              <a:spcAft>
                <a:spcPts val="0"/>
              </a:spcAft>
              <a:buClr>
                <a:srgbClr val="C00000"/>
              </a:buClr>
            </a:pPr>
            <a:r>
              <a:rPr lang="cs-CZ" dirty="0"/>
              <a:t>Od zahájení insolvenčního řízení do dne schválení reorganizačního plánu</a:t>
            </a:r>
          </a:p>
          <a:p>
            <a:pPr marL="958850" lvl="2">
              <a:spcAft>
                <a:spcPts val="0"/>
              </a:spcAft>
              <a:buClr>
                <a:srgbClr val="C00000"/>
              </a:buClr>
            </a:pPr>
            <a:r>
              <a:rPr lang="cs-CZ" dirty="0"/>
              <a:t>Vztahuje se i na lhůty, které začaly běžet před účinností novely</a:t>
            </a:r>
          </a:p>
          <a:p>
            <a:pPr marL="215900" indent="0">
              <a:spcAft>
                <a:spcPts val="0"/>
              </a:spcAft>
              <a:buClr>
                <a:srgbClr val="C00000"/>
              </a:buClr>
              <a:buNone/>
            </a:pPr>
            <a:endParaRPr lang="cs-CZ" b="1" dirty="0"/>
          </a:p>
          <a:p>
            <a:pPr marL="534988">
              <a:spcAft>
                <a:spcPts val="0"/>
              </a:spcAft>
              <a:buClr>
                <a:srgbClr val="C00000"/>
              </a:buClr>
            </a:pPr>
            <a:r>
              <a:rPr lang="cs-CZ" sz="2000" dirty="0"/>
              <a:t>Oprava odpočtu daně u záloh</a:t>
            </a:r>
          </a:p>
          <a:p>
            <a:pPr marL="989013">
              <a:spcAft>
                <a:spcPts val="0"/>
              </a:spcAft>
              <a:buClr>
                <a:srgbClr val="C00000"/>
              </a:buClr>
            </a:pPr>
            <a:r>
              <a:rPr lang="cs-CZ" sz="1800" dirty="0"/>
              <a:t>Pokud se přijatá úplata (záloha) s nárokovaným odpočet daně ve lhůtě 3 let nepoužije na uskutečněné plnění, nevrátí se nebo není použita na jiné plnění, je povinnost vrátit dříve uplatněný nárok na odpočet (§ 74 odst. 2 a odst. 4)</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21</a:t>
            </a:fld>
            <a:endParaRPr lang="cs-CZ" dirty="0"/>
          </a:p>
        </p:txBody>
      </p:sp>
    </p:spTree>
    <p:extLst>
      <p:ext uri="{BB962C8B-B14F-4D97-AF65-F5344CB8AC3E}">
        <p14:creationId xmlns:p14="http://schemas.microsoft.com/office/powerpoint/2010/main" val="1804066263"/>
      </p:ext>
    </p:extLst>
  </p:cSld>
  <p:clrMapOvr>
    <a:masterClrMapping/>
  </p:clrMapOvr>
  <p:transition spd="slow" advTm="172075">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Nadpis 1"/>
          <p:cNvSpPr txBox="1">
            <a:spLocks noGrp="1"/>
          </p:cNvSpPr>
          <p:nvPr>
            <p:ph type="title"/>
          </p:nvPr>
        </p:nvSpPr>
        <p:spPr>
          <a:xfrm>
            <a:off x="827584" y="0"/>
            <a:ext cx="7793037" cy="1462088"/>
          </a:xfrm>
        </p:spPr>
        <p:txBody>
          <a:bodyPr>
            <a:normAutofit/>
          </a:bodyPr>
          <a:lstStyle/>
          <a:p>
            <a:pPr eaLnBrk="1" fontAlgn="auto" hangingPunct="1">
              <a:spcAft>
                <a:spcPts val="0"/>
              </a:spcAft>
              <a:buClr>
                <a:schemeClr val="accent6">
                  <a:lumMod val="75000"/>
                </a:schemeClr>
              </a:buClr>
              <a:defRPr/>
            </a:pPr>
            <a:r>
              <a:rPr lang="cs-CZ" sz="3600" dirty="0">
                <a:ea typeface="+mj-ea"/>
              </a:rPr>
              <a:t>Oprava výše daně -§43 Chybové stavy</a:t>
            </a:r>
          </a:p>
        </p:txBody>
      </p:sp>
      <p:sp>
        <p:nvSpPr>
          <p:cNvPr id="30723" name="Zástupný symbol pro obsah 2"/>
          <p:cNvSpPr>
            <a:spLocks noGrp="1"/>
          </p:cNvSpPr>
          <p:nvPr>
            <p:ph idx="1"/>
          </p:nvPr>
        </p:nvSpPr>
        <p:spPr>
          <a:xfrm>
            <a:off x="748739" y="1651424"/>
            <a:ext cx="7920038" cy="4608512"/>
          </a:xfrm>
        </p:spPr>
        <p:txBody>
          <a:bodyPr>
            <a:normAutofit fontScale="92500" lnSpcReduction="10000"/>
          </a:bodyPr>
          <a:lstStyle/>
          <a:p>
            <a:pPr marL="501650" eaLnBrk="1" hangingPunct="1">
              <a:spcBef>
                <a:spcPts val="400"/>
              </a:spcBef>
              <a:spcAft>
                <a:spcPct val="0"/>
              </a:spcAft>
              <a:buClr>
                <a:srgbClr val="C00000"/>
              </a:buClr>
            </a:pPr>
            <a:endParaRPr lang="cs-CZ" sz="2000" dirty="0">
              <a:solidFill>
                <a:schemeClr val="tx1"/>
              </a:solidFill>
            </a:endParaRPr>
          </a:p>
          <a:p>
            <a:pPr marL="501650" eaLnBrk="1" hangingPunct="1">
              <a:spcBef>
                <a:spcPts val="400"/>
              </a:spcBef>
              <a:spcAft>
                <a:spcPct val="0"/>
              </a:spcAft>
              <a:buClr>
                <a:srgbClr val="C00000"/>
              </a:buClr>
            </a:pPr>
            <a:r>
              <a:rPr lang="cs-CZ" sz="2000" dirty="0">
                <a:solidFill>
                  <a:schemeClr val="tx1"/>
                </a:solidFill>
              </a:rPr>
              <a:t>Pokud plátce uplatnil a přiznal daň jinak, než stanoví zákon, a </a:t>
            </a:r>
            <a:r>
              <a:rPr lang="cs-CZ" sz="2000" b="1" dirty="0">
                <a:solidFill>
                  <a:schemeClr val="tx1"/>
                </a:solidFill>
              </a:rPr>
              <a:t>zvýšil daň </a:t>
            </a:r>
            <a:r>
              <a:rPr lang="cs-CZ" sz="2000" dirty="0">
                <a:solidFill>
                  <a:schemeClr val="tx1"/>
                </a:solidFill>
              </a:rPr>
              <a:t>na výstupu nebo svoji daňovou povinnost </a:t>
            </a:r>
            <a:r>
              <a:rPr lang="cs-CZ" sz="2000" i="1" dirty="0">
                <a:solidFill>
                  <a:schemeClr val="tx1"/>
                </a:solidFill>
              </a:rPr>
              <a:t>(jedná se o případy špatně uplatněné sazby daně nebo uplatnění daně u  plnění, s místem plnění mimo CZ)</a:t>
            </a:r>
            <a:r>
              <a:rPr lang="cs-CZ" sz="2000" dirty="0">
                <a:solidFill>
                  <a:schemeClr val="tx1"/>
                </a:solidFill>
              </a:rPr>
              <a:t>, je oprávněn provést opravu v DDAP </a:t>
            </a:r>
            <a:r>
              <a:rPr lang="cs-CZ" sz="2000" b="1" dirty="0">
                <a:solidFill>
                  <a:schemeClr val="tx1"/>
                </a:solidFill>
              </a:rPr>
              <a:t>za zdaňovací období, ve kterém se uskutečnilo původní</a:t>
            </a:r>
            <a:r>
              <a:rPr lang="cs-CZ" sz="2000" dirty="0">
                <a:solidFill>
                  <a:schemeClr val="tx1"/>
                </a:solidFill>
              </a:rPr>
              <a:t> </a:t>
            </a:r>
            <a:r>
              <a:rPr lang="cs-CZ" sz="2000" b="1" dirty="0">
                <a:solidFill>
                  <a:schemeClr val="tx1"/>
                </a:solidFill>
              </a:rPr>
              <a:t>plnění</a:t>
            </a:r>
            <a:r>
              <a:rPr lang="cs-CZ" sz="2000" dirty="0">
                <a:solidFill>
                  <a:schemeClr val="tx1"/>
                </a:solidFill>
              </a:rPr>
              <a:t>, nebo byla přijata úplata a to nejdříve</a:t>
            </a:r>
          </a:p>
          <a:p>
            <a:pPr marL="708025" lvl="1" eaLnBrk="1" hangingPunct="1">
              <a:spcBef>
                <a:spcPts val="400"/>
              </a:spcBef>
              <a:spcAft>
                <a:spcPct val="0"/>
              </a:spcAft>
              <a:buClr>
                <a:srgbClr val="C00000"/>
              </a:buClr>
              <a:buFont typeface="Wingdings" pitchFamily="2" charset="2"/>
              <a:buChar char="§"/>
            </a:pPr>
            <a:r>
              <a:rPr lang="cs-CZ" sz="1800" dirty="0">
                <a:solidFill>
                  <a:schemeClr val="tx1"/>
                </a:solidFill>
              </a:rPr>
              <a:t>ke dni, kdy příjemce původního plnění obdržel opravný daňový doklad</a:t>
            </a:r>
          </a:p>
          <a:p>
            <a:pPr marL="708025" lvl="1" eaLnBrk="1" hangingPunct="1">
              <a:spcBef>
                <a:spcPts val="400"/>
              </a:spcBef>
              <a:spcAft>
                <a:spcPct val="0"/>
              </a:spcAft>
              <a:buClr>
                <a:srgbClr val="C00000"/>
              </a:buClr>
              <a:buFont typeface="Wingdings" pitchFamily="2" charset="2"/>
              <a:buChar char="§"/>
            </a:pPr>
            <a:r>
              <a:rPr lang="cs-CZ" sz="1800" dirty="0">
                <a:solidFill>
                  <a:schemeClr val="tx1"/>
                </a:solidFill>
              </a:rPr>
              <a:t>ke dni, ve kterém byla provedena oprava v evidenci pro daňové účely, (</a:t>
            </a:r>
            <a:r>
              <a:rPr lang="cs-CZ" sz="1600" i="1" dirty="0">
                <a:solidFill>
                  <a:schemeClr val="tx1"/>
                </a:solidFill>
              </a:rPr>
              <a:t>nevznikla plátci povinnost vystavit daňový doklad ani nedošlo k jeho vystavení</a:t>
            </a:r>
            <a:r>
              <a:rPr lang="cs-CZ" sz="1800" dirty="0">
                <a:solidFill>
                  <a:schemeClr val="tx1"/>
                </a:solidFill>
              </a:rPr>
              <a:t>)</a:t>
            </a:r>
          </a:p>
          <a:p>
            <a:pPr marL="501650" eaLnBrk="1" hangingPunct="1">
              <a:spcBef>
                <a:spcPts val="600"/>
              </a:spcBef>
              <a:spcAft>
                <a:spcPct val="0"/>
              </a:spcAft>
              <a:buClr>
                <a:srgbClr val="C00000"/>
              </a:buClr>
            </a:pPr>
            <a:r>
              <a:rPr lang="cs-CZ" sz="2000" dirty="0">
                <a:solidFill>
                  <a:schemeClr val="tx1"/>
                </a:solidFill>
              </a:rPr>
              <a:t>Opravu nelze provést po uplynutí </a:t>
            </a:r>
            <a:r>
              <a:rPr lang="cs-CZ" sz="2000" i="1" dirty="0">
                <a:solidFill>
                  <a:schemeClr val="tx1"/>
                </a:solidFill>
              </a:rPr>
              <a:t>3 let </a:t>
            </a:r>
            <a:r>
              <a:rPr lang="cs-CZ" sz="2000" dirty="0">
                <a:solidFill>
                  <a:schemeClr val="tx1"/>
                </a:solidFill>
              </a:rPr>
              <a:t>od konce zdaň. období, ve kterém vznikla povinnost přiznat daň u původního plnění.</a:t>
            </a:r>
          </a:p>
          <a:p>
            <a:pPr marL="501650" eaLnBrk="1" hangingPunct="1">
              <a:spcBef>
                <a:spcPts val="600"/>
              </a:spcBef>
              <a:spcAft>
                <a:spcPct val="0"/>
              </a:spcAft>
              <a:buClr>
                <a:srgbClr val="C00000"/>
              </a:buClr>
            </a:pPr>
            <a:r>
              <a:rPr lang="cs-CZ" sz="2000" dirty="0">
                <a:solidFill>
                  <a:schemeClr val="tx1"/>
                </a:solidFill>
              </a:rPr>
              <a:t>U oprav se použije </a:t>
            </a:r>
            <a:r>
              <a:rPr lang="cs-CZ" sz="2000" b="1" dirty="0">
                <a:solidFill>
                  <a:schemeClr val="tx1"/>
                </a:solidFill>
              </a:rPr>
              <a:t>sazba daně </a:t>
            </a:r>
            <a:r>
              <a:rPr lang="cs-CZ" sz="2000" dirty="0">
                <a:solidFill>
                  <a:schemeClr val="tx1"/>
                </a:solidFill>
              </a:rPr>
              <a:t>a v případě přepočtu cizí měny kurz devizového trhu platný </a:t>
            </a:r>
            <a:r>
              <a:rPr lang="cs-CZ" sz="2000" b="1" dirty="0">
                <a:solidFill>
                  <a:schemeClr val="tx1"/>
                </a:solidFill>
              </a:rPr>
              <a:t>ke dni povinnosti přiznat daň u původního plnění.</a:t>
            </a:r>
            <a:endParaRPr lang="cs-CZ" sz="2000" b="1" dirty="0">
              <a:solidFill>
                <a:srgbClr val="3333FF"/>
              </a:solidFill>
            </a:endParaRPr>
          </a:p>
          <a:p>
            <a:pPr marL="501650" eaLnBrk="1" hangingPunct="1">
              <a:spcBef>
                <a:spcPts val="500"/>
              </a:spcBef>
              <a:spcAft>
                <a:spcPct val="0"/>
              </a:spcAft>
              <a:buClr>
                <a:srgbClr val="C00000"/>
              </a:buClr>
              <a:buFont typeface="Wingdings" pitchFamily="2" charset="2"/>
              <a:buNone/>
            </a:pPr>
            <a:endParaRPr lang="cs-CZ" sz="2400" dirty="0"/>
          </a:p>
          <a:p>
            <a:pPr marL="501650" eaLnBrk="1" hangingPunct="1">
              <a:spcBef>
                <a:spcPts val="500"/>
              </a:spcBef>
              <a:spcAft>
                <a:spcPct val="0"/>
              </a:spcAft>
              <a:buClr>
                <a:srgbClr val="C00000"/>
              </a:buClr>
              <a:buFont typeface="Wingdings" pitchFamily="2" charset="2"/>
              <a:buNone/>
            </a:pPr>
            <a:endParaRPr lang="cs-CZ" sz="2400" dirty="0"/>
          </a:p>
        </p:txBody>
      </p:sp>
      <p:sp>
        <p:nvSpPr>
          <p:cNvPr id="30724"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2EFD797-07DB-40B8-9331-AE54BB2048EF}" type="slidenum">
              <a:rPr lang="cs-CZ" smtClean="0"/>
              <a:pPr/>
              <a:t>22</a:t>
            </a:fld>
            <a:endParaRPr lang="cs-CZ"/>
          </a:p>
        </p:txBody>
      </p:sp>
    </p:spTree>
    <p:extLst>
      <p:ext uri="{BB962C8B-B14F-4D97-AF65-F5344CB8AC3E}">
        <p14:creationId xmlns:p14="http://schemas.microsoft.com/office/powerpoint/2010/main" val="1293599965"/>
      </p:ext>
    </p:extLst>
  </p:cSld>
  <p:clrMapOvr>
    <a:masterClrMapping/>
  </p:clrMapOvr>
  <p:transition spd="slow" advTm="117907">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25171" y="160020"/>
            <a:ext cx="6512511" cy="1143000"/>
          </a:xfrm>
        </p:spPr>
        <p:txBody>
          <a:bodyPr>
            <a:normAutofit/>
          </a:bodyPr>
          <a:lstStyle/>
          <a:p>
            <a:r>
              <a:rPr lang="cs-CZ" dirty="0"/>
              <a:t>Sazby daně</a:t>
            </a:r>
          </a:p>
        </p:txBody>
      </p:sp>
      <p:sp>
        <p:nvSpPr>
          <p:cNvPr id="3" name="Zástupný symbol pro obsah 2"/>
          <p:cNvSpPr>
            <a:spLocks noGrp="1"/>
          </p:cNvSpPr>
          <p:nvPr>
            <p:ph idx="1"/>
          </p:nvPr>
        </p:nvSpPr>
        <p:spPr>
          <a:xfrm>
            <a:off x="323528" y="1196752"/>
            <a:ext cx="8463482" cy="5040560"/>
          </a:xfrm>
        </p:spPr>
        <p:txBody>
          <a:bodyPr>
            <a:noAutofit/>
          </a:bodyPr>
          <a:lstStyle/>
          <a:p>
            <a:pPr>
              <a:spcBef>
                <a:spcPts val="0"/>
              </a:spcBef>
              <a:spcAft>
                <a:spcPts val="0"/>
              </a:spcAft>
            </a:pPr>
            <a:r>
              <a:rPr lang="cs-CZ" sz="1800" b="1" dirty="0"/>
              <a:t>Základní 21%</a:t>
            </a:r>
          </a:p>
          <a:p>
            <a:pPr>
              <a:spcBef>
                <a:spcPts val="0"/>
              </a:spcBef>
              <a:spcAft>
                <a:spcPts val="0"/>
              </a:spcAft>
            </a:pPr>
            <a:r>
              <a:rPr lang="cs-CZ" sz="1800" b="1" dirty="0"/>
              <a:t>První snížená 15% - příloha č. 2 a 3, stavby pro bydlení (§48) </a:t>
            </a:r>
          </a:p>
          <a:p>
            <a:pPr>
              <a:spcBef>
                <a:spcPts val="0"/>
              </a:spcBef>
              <a:spcAft>
                <a:spcPts val="0"/>
              </a:spcAft>
            </a:pPr>
            <a:r>
              <a:rPr lang="cs-CZ" altLang="cs-CZ" sz="1800" b="1" dirty="0"/>
              <a:t>Od 1. 12. 2016 - </a:t>
            </a:r>
            <a:r>
              <a:rPr lang="cs-CZ" altLang="cs-CZ" sz="1800" dirty="0"/>
              <a:t>novela ZDPH (113/2016 Sb.) – </a:t>
            </a:r>
            <a:r>
              <a:rPr lang="cs-CZ" altLang="cs-CZ" sz="1800" dirty="0">
                <a:solidFill>
                  <a:srgbClr val="FF0000"/>
                </a:solidFill>
              </a:rPr>
              <a:t>první snížená sazba DPH (15 %) stravovací služby s výjimkou alkoholických nápojů </a:t>
            </a:r>
          </a:p>
          <a:p>
            <a:pPr marL="45720" indent="0">
              <a:spcBef>
                <a:spcPts val="0"/>
              </a:spcBef>
              <a:spcAft>
                <a:spcPts val="0"/>
              </a:spcAft>
              <a:buNone/>
            </a:pPr>
            <a:endParaRPr lang="cs-CZ" sz="1400" b="1" dirty="0">
              <a:solidFill>
                <a:srgbClr val="3333FF"/>
              </a:solidFill>
              <a:latin typeface="Corbel (Základní text)"/>
            </a:endParaRPr>
          </a:p>
          <a:p>
            <a:pPr>
              <a:spcBef>
                <a:spcPts val="0"/>
              </a:spcBef>
              <a:spcAft>
                <a:spcPts val="0"/>
              </a:spcAft>
            </a:pPr>
            <a:endParaRPr lang="cs-CZ" sz="1800" dirty="0"/>
          </a:p>
          <a:p>
            <a:pPr>
              <a:spcBef>
                <a:spcPts val="0"/>
              </a:spcBef>
              <a:spcAft>
                <a:spcPts val="0"/>
              </a:spcAft>
            </a:pPr>
            <a:r>
              <a:rPr lang="cs-CZ" sz="1800" b="1" dirty="0"/>
              <a:t>§48 sociální bydlení- </a:t>
            </a:r>
            <a:r>
              <a:rPr lang="cs-CZ" sz="1800" dirty="0"/>
              <a:t>15 % sazba  daně u </a:t>
            </a:r>
            <a:r>
              <a:rPr lang="cs-CZ" sz="1800" u="sng" dirty="0"/>
              <a:t>dokončené stavby</a:t>
            </a:r>
            <a:r>
              <a:rPr lang="cs-CZ" sz="1800" dirty="0"/>
              <a:t> pro bydlení a dokončené stavby pro sociální bydlení, řešení zdanění dosavadního </a:t>
            </a:r>
            <a:r>
              <a:rPr lang="cs-CZ" sz="1800" u="sng" dirty="0"/>
              <a:t>příslušenství, definice pozemku jako funkční celek se stavbou, inženýrské sítě jiného vlastníka netvoří funkční celek!!</a:t>
            </a:r>
          </a:p>
          <a:p>
            <a:pPr>
              <a:spcBef>
                <a:spcPts val="0"/>
              </a:spcBef>
              <a:spcAft>
                <a:spcPts val="0"/>
              </a:spcAft>
            </a:pPr>
            <a:r>
              <a:rPr lang="cs-CZ" sz="1800" dirty="0"/>
              <a:t>V § 49 je řešena sazba daně </a:t>
            </a:r>
            <a:r>
              <a:rPr lang="cs-CZ" sz="1800" u="sng" dirty="0"/>
              <a:t>u výstavby nebo dodání stavby </a:t>
            </a:r>
            <a:r>
              <a:rPr lang="cs-CZ" sz="1800" dirty="0"/>
              <a:t>pro sociální bydleni</a:t>
            </a:r>
          </a:p>
          <a:p>
            <a:pPr marL="45720" indent="0">
              <a:spcBef>
                <a:spcPts val="0"/>
              </a:spcBef>
              <a:spcAft>
                <a:spcPts val="0"/>
              </a:spcAft>
              <a:buNone/>
            </a:pPr>
            <a:br>
              <a:rPr lang="cs-CZ" sz="1600" dirty="0">
                <a:solidFill>
                  <a:srgbClr val="FF0000"/>
                </a:solidFill>
              </a:rPr>
            </a:br>
            <a:endParaRPr lang="cs-CZ" sz="1600" dirty="0">
              <a:solidFill>
                <a:srgbClr val="FF0000"/>
              </a:solidFill>
            </a:endParaRP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23</a:t>
            </a:fld>
            <a:endParaRPr lang="cs-CZ" dirty="0"/>
          </a:p>
        </p:txBody>
      </p:sp>
    </p:spTree>
    <p:extLst>
      <p:ext uri="{BB962C8B-B14F-4D97-AF65-F5344CB8AC3E}">
        <p14:creationId xmlns:p14="http://schemas.microsoft.com/office/powerpoint/2010/main" val="46915710"/>
      </p:ext>
    </p:extLst>
  </p:cSld>
  <p:clrMapOvr>
    <a:masterClrMapping/>
  </p:clrMapOvr>
  <p:transition spd="slow" advTm="109950">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Sazby daně - pokračování</a:t>
            </a:r>
            <a:endParaRPr dirty="0">
              <a:latin typeface="+mn-lt"/>
              <a:ea typeface="+mj-ea"/>
            </a:endParaRPr>
          </a:p>
        </p:txBody>
      </p:sp>
      <p:sp>
        <p:nvSpPr>
          <p:cNvPr id="11267" name="Zástupný symbol pro obsah 2"/>
          <p:cNvSpPr>
            <a:spLocks noGrp="1"/>
          </p:cNvSpPr>
          <p:nvPr>
            <p:ph idx="1"/>
          </p:nvPr>
        </p:nvSpPr>
        <p:spPr>
          <a:xfrm>
            <a:off x="756550" y="1472935"/>
            <a:ext cx="7916713" cy="4841356"/>
          </a:xfrm>
        </p:spPr>
        <p:txBody>
          <a:bodyPr>
            <a:noAutofit/>
          </a:bodyPr>
          <a:lstStyle/>
          <a:p>
            <a:pPr marL="215900" indent="0">
              <a:spcAft>
                <a:spcPts val="0"/>
              </a:spcAft>
              <a:buClr>
                <a:srgbClr val="C00000"/>
              </a:buClr>
              <a:buNone/>
            </a:pPr>
            <a:endParaRPr lang="cs-CZ" b="1" dirty="0"/>
          </a:p>
          <a:p>
            <a:pPr lvl="0"/>
            <a:endParaRPr lang="cs-CZ" sz="2000" dirty="0"/>
          </a:p>
          <a:p>
            <a:pPr marL="0" indent="0">
              <a:buNone/>
            </a:pPr>
            <a:r>
              <a:rPr lang="cs-CZ" sz="2000" b="1" dirty="0"/>
              <a:t>Druhá snížená 10% - příloha č. 2a</a:t>
            </a:r>
            <a:r>
              <a:rPr lang="en-GB" sz="2000" b="1" dirty="0"/>
              <a:t>;</a:t>
            </a:r>
            <a:r>
              <a:rPr lang="cs-CZ" sz="2000" b="1" dirty="0"/>
              <a:t> 3a</a:t>
            </a:r>
          </a:p>
          <a:p>
            <a:pPr lvl="0"/>
            <a:r>
              <a:rPr lang="cs-CZ" sz="2000" dirty="0"/>
              <a:t>léky, knihy, dětská výživy, vybrané mlýnské výrobky pro bezlepkovou dietu, noviny a časopisy</a:t>
            </a:r>
          </a:p>
          <a:p>
            <a:pPr marL="45720" indent="0">
              <a:spcBef>
                <a:spcPts val="0"/>
              </a:spcBef>
              <a:spcAft>
                <a:spcPts val="0"/>
              </a:spcAft>
              <a:buNone/>
            </a:pPr>
            <a:r>
              <a:rPr lang="cs-CZ" sz="1400" b="1" dirty="0">
                <a:solidFill>
                  <a:srgbClr val="FF0000"/>
                </a:solidFill>
                <a:latin typeface="Corbel (Základní text)"/>
              </a:rPr>
              <a:t>Noviny – definice – příloha č.3a, jde o periodika a zpravodajské tiskoviny ( nejméně 2x ročně), bez pevného spojení listů</a:t>
            </a:r>
          </a:p>
          <a:p>
            <a:pPr marL="45720" indent="0">
              <a:spcBef>
                <a:spcPts val="0"/>
              </a:spcBef>
              <a:spcAft>
                <a:spcPts val="0"/>
              </a:spcAft>
              <a:buNone/>
            </a:pPr>
            <a:r>
              <a:rPr lang="cs-CZ" sz="1400" b="1" dirty="0">
                <a:solidFill>
                  <a:srgbClr val="FF0000"/>
                </a:solidFill>
                <a:latin typeface="Corbel (Základní text)"/>
              </a:rPr>
              <a:t>Časopisy – definice chybí, obecně platí, že časopis je periodická publikace ( např. i kulturní zpravodaj – jeli periodikum), občasníky?!</a:t>
            </a:r>
            <a:endParaRPr lang="cs-CZ" sz="1400" dirty="0"/>
          </a:p>
          <a:p>
            <a:pPr lvl="0"/>
            <a:r>
              <a:rPr lang="cs-CZ" sz="2000" dirty="0"/>
              <a:t>Dodání tepla a ohřev vody</a:t>
            </a:r>
          </a:p>
          <a:p>
            <a:pPr lvl="0"/>
            <a:r>
              <a:rPr lang="cs-CZ" sz="2000" dirty="0"/>
              <a:t>odvádění a čištění vod včetně souvisejících činností (stočné)</a:t>
            </a:r>
          </a:p>
          <a:p>
            <a:r>
              <a:rPr lang="cs-CZ" sz="2000" dirty="0"/>
              <a:t>Úprava a rozvod vody prostřednictvím sítí (vodné) a pitná voda dodávaná vodovodem (nikoli v obalech) vč. teplé užitkové vody</a:t>
            </a:r>
          </a:p>
          <a:p>
            <a:pPr lvl="0"/>
            <a:r>
              <a:rPr lang="cs-CZ" sz="2000" dirty="0"/>
              <a:t>stravovací služba kromě podávání alkoholických nápojů s výjimkou sudového piva (pivo čepované ze sudů větších než 10 litrů bude podléhat také druhé snížené sazbě DPH).</a:t>
            </a:r>
          </a:p>
          <a:p>
            <a:pPr marL="0" lvl="0" indent="0">
              <a:buNone/>
            </a:pPr>
            <a:endParaRPr lang="cs-CZ" sz="2000" dirty="0"/>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24</a:t>
            </a:fld>
            <a:endParaRPr lang="cs-CZ" dirty="0"/>
          </a:p>
        </p:txBody>
      </p:sp>
    </p:spTree>
    <p:extLst>
      <p:ext uri="{BB962C8B-B14F-4D97-AF65-F5344CB8AC3E}">
        <p14:creationId xmlns:p14="http://schemas.microsoft.com/office/powerpoint/2010/main" val="683939282"/>
      </p:ext>
    </p:extLst>
  </p:cSld>
  <p:clrMapOvr>
    <a:masterClrMapping/>
  </p:clrMapOvr>
  <p:transition spd="slow" advTm="191637">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Sazby daně - pokračování</a:t>
            </a:r>
            <a:endParaRPr dirty="0">
              <a:latin typeface="+mn-lt"/>
              <a:ea typeface="+mj-ea"/>
            </a:endParaRPr>
          </a:p>
        </p:txBody>
      </p:sp>
      <p:sp>
        <p:nvSpPr>
          <p:cNvPr id="11267" name="Zástupný symbol pro obsah 2"/>
          <p:cNvSpPr>
            <a:spLocks noGrp="1"/>
          </p:cNvSpPr>
          <p:nvPr>
            <p:ph idx="1"/>
          </p:nvPr>
        </p:nvSpPr>
        <p:spPr>
          <a:xfrm>
            <a:off x="756550" y="1472935"/>
            <a:ext cx="7916713" cy="4841356"/>
          </a:xfrm>
        </p:spPr>
        <p:txBody>
          <a:bodyPr>
            <a:noAutofit/>
          </a:bodyPr>
          <a:lstStyle/>
          <a:p>
            <a:pPr marL="215900" indent="0">
              <a:spcAft>
                <a:spcPts val="0"/>
              </a:spcAft>
              <a:buClr>
                <a:srgbClr val="C00000"/>
              </a:buClr>
              <a:buNone/>
            </a:pPr>
            <a:endParaRPr lang="cs-CZ" b="1" dirty="0"/>
          </a:p>
          <a:p>
            <a:pPr lvl="0"/>
            <a:r>
              <a:rPr lang="cs-CZ" sz="2000" dirty="0"/>
              <a:t>úklidy a mytí oken v domácnostech</a:t>
            </a:r>
          </a:p>
          <a:p>
            <a:pPr lvl="0"/>
            <a:r>
              <a:rPr lang="cs-CZ" sz="2000" dirty="0"/>
              <a:t>domácí péče o děti, staré, nemocné a zdravotně postižené</a:t>
            </a:r>
          </a:p>
          <a:p>
            <a:pPr lvl="0"/>
            <a:r>
              <a:rPr lang="cs-CZ" sz="2000" dirty="0"/>
              <a:t>opravy jízdních kol, obuvi, kožených výrobků, oděvů a textilních výrobků</a:t>
            </a:r>
          </a:p>
          <a:p>
            <a:pPr lvl="0"/>
            <a:r>
              <a:rPr lang="cs-CZ" sz="2000" dirty="0"/>
              <a:t>kadeřnické a holičské služby</a:t>
            </a:r>
          </a:p>
          <a:p>
            <a:pPr lvl="0"/>
            <a:r>
              <a:rPr lang="cs-CZ" sz="2000" dirty="0">
                <a:solidFill>
                  <a:srgbClr val="3333FF"/>
                </a:solidFill>
              </a:rPr>
              <a:t>Ubytovací služby</a:t>
            </a:r>
          </a:p>
          <a:p>
            <a:pPr lvl="0"/>
            <a:r>
              <a:rPr lang="cs-CZ" sz="2000" dirty="0">
                <a:solidFill>
                  <a:srgbClr val="3333FF"/>
                </a:solidFill>
              </a:rPr>
              <a:t>Vstupy na akce kultury, sportu apod. (podnikatelské subjekty)</a:t>
            </a:r>
          </a:p>
          <a:p>
            <a:pPr marL="0" lvl="0" indent="0">
              <a:buNone/>
            </a:pPr>
            <a:endParaRPr lang="cs-CZ" sz="2000" dirty="0"/>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25</a:t>
            </a:fld>
            <a:endParaRPr lang="cs-CZ" dirty="0"/>
          </a:p>
        </p:txBody>
      </p:sp>
    </p:spTree>
    <p:extLst>
      <p:ext uri="{BB962C8B-B14F-4D97-AF65-F5344CB8AC3E}">
        <p14:creationId xmlns:p14="http://schemas.microsoft.com/office/powerpoint/2010/main" val="1782051643"/>
      </p:ext>
    </p:extLst>
  </p:cSld>
  <p:clrMapOvr>
    <a:masterClrMapping/>
  </p:clrMapOvr>
  <p:transition spd="slow" advTm="113447">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Sazby daně - pokračování</a:t>
            </a:r>
            <a:endParaRPr dirty="0">
              <a:latin typeface="+mn-lt"/>
              <a:ea typeface="+mj-ea"/>
            </a:endParaRPr>
          </a:p>
        </p:txBody>
      </p:sp>
      <p:sp>
        <p:nvSpPr>
          <p:cNvPr id="11267" name="Zástupný symbol pro obsah 2"/>
          <p:cNvSpPr>
            <a:spLocks noGrp="1"/>
          </p:cNvSpPr>
          <p:nvPr>
            <p:ph idx="1"/>
          </p:nvPr>
        </p:nvSpPr>
        <p:spPr>
          <a:xfrm>
            <a:off x="756550" y="1472935"/>
            <a:ext cx="7916713" cy="4841356"/>
          </a:xfrm>
        </p:spPr>
        <p:txBody>
          <a:bodyPr>
            <a:noAutofit/>
          </a:bodyPr>
          <a:lstStyle/>
          <a:p>
            <a:pPr marL="215900" indent="0">
              <a:spcAft>
                <a:spcPts val="0"/>
              </a:spcAft>
              <a:buClr>
                <a:srgbClr val="C00000"/>
              </a:buClr>
              <a:buNone/>
            </a:pPr>
            <a:endParaRPr lang="cs-CZ" b="1" dirty="0"/>
          </a:p>
          <a:p>
            <a:pPr marL="0" lvl="0" indent="0" algn="just">
              <a:buNone/>
            </a:pPr>
            <a:r>
              <a:rPr lang="cs-CZ" sz="2000" dirty="0"/>
              <a:t>Změna sazby vs. vyúčtování v příkladech</a:t>
            </a:r>
          </a:p>
          <a:p>
            <a:pPr lvl="0" algn="just"/>
            <a:r>
              <a:rPr lang="cs-CZ" sz="2000" dirty="0"/>
              <a:t> </a:t>
            </a:r>
            <a:r>
              <a:rPr lang="cs-CZ" sz="1800" b="1" i="0" u="none" strike="noStrike" baseline="0" dirty="0">
                <a:latin typeface="Arial-BoldMT"/>
              </a:rPr>
              <a:t>Informace GFŘ k uplatňování sazeb DPH u tepla a chladu od 1. 1. 2020, </a:t>
            </a:r>
            <a:r>
              <a:rPr lang="cs-CZ" sz="1800" dirty="0">
                <a:latin typeface="ArialMT"/>
              </a:rPr>
              <a:t>č</a:t>
            </a:r>
            <a:r>
              <a:rPr lang="cs-CZ" sz="1800" b="0" i="0" u="none" strike="noStrike" baseline="0" dirty="0">
                <a:latin typeface="ArialMT"/>
              </a:rPr>
              <a:t>. j. 100087/19/7100-20116-050822 (platí jak pro uvedené teplo a chlad tak pro vodné a stočné (vč. TUV)</a:t>
            </a:r>
          </a:p>
          <a:p>
            <a:pPr lvl="0" algn="just"/>
            <a:r>
              <a:rPr lang="cs-CZ" sz="1800" b="1" i="0" u="none" strike="noStrike" baseline="0" dirty="0">
                <a:latin typeface="Arial-BoldMT"/>
              </a:rPr>
              <a:t>Informace GFŘ ke změnám sazeb DPH od 1. 5. 2020</a:t>
            </a:r>
            <a:r>
              <a:rPr lang="cs-CZ" sz="1800" dirty="0">
                <a:latin typeface="ArialMT"/>
              </a:rPr>
              <a:t>, č</a:t>
            </a:r>
            <a:r>
              <a:rPr lang="cs-CZ" sz="1800" b="0" i="0" u="none" strike="noStrike" baseline="0" dirty="0">
                <a:latin typeface="ArialMT"/>
              </a:rPr>
              <a:t>. j. 2735/20/7100-20116-050822</a:t>
            </a:r>
          </a:p>
          <a:p>
            <a:pPr lvl="0" algn="just"/>
            <a:endParaRPr lang="cs-CZ" sz="2000" dirty="0">
              <a:solidFill>
                <a:srgbClr val="3333FF"/>
              </a:solidFill>
            </a:endParaRPr>
          </a:p>
          <a:p>
            <a:pPr marL="0" lvl="0" indent="0">
              <a:buNone/>
            </a:pPr>
            <a:endParaRPr lang="cs-CZ" sz="2000" dirty="0"/>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26</a:t>
            </a:fld>
            <a:endParaRPr lang="cs-CZ" dirty="0"/>
          </a:p>
        </p:txBody>
      </p:sp>
    </p:spTree>
    <p:extLst>
      <p:ext uri="{BB962C8B-B14F-4D97-AF65-F5344CB8AC3E}">
        <p14:creationId xmlns:p14="http://schemas.microsoft.com/office/powerpoint/2010/main" val="1466546737"/>
      </p:ext>
    </p:extLst>
  </p:cSld>
  <p:clrMapOvr>
    <a:masterClrMapping/>
  </p:clrMapOvr>
  <p:transition spd="slow" advTm="72137">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Sazby daně - příklady</a:t>
            </a:r>
            <a:endParaRPr dirty="0">
              <a:latin typeface="+mn-lt"/>
              <a:ea typeface="+mj-ea"/>
            </a:endParaRPr>
          </a:p>
        </p:txBody>
      </p:sp>
      <p:sp>
        <p:nvSpPr>
          <p:cNvPr id="11267" name="Zástupný symbol pro obsah 2"/>
          <p:cNvSpPr>
            <a:spLocks noGrp="1"/>
          </p:cNvSpPr>
          <p:nvPr>
            <p:ph idx="1"/>
          </p:nvPr>
        </p:nvSpPr>
        <p:spPr>
          <a:xfrm>
            <a:off x="756550" y="1472935"/>
            <a:ext cx="7916713" cy="4841356"/>
          </a:xfrm>
        </p:spPr>
        <p:txBody>
          <a:bodyPr>
            <a:noAutofit/>
          </a:bodyPr>
          <a:lstStyle/>
          <a:p>
            <a:pPr marL="215900" indent="0">
              <a:spcAft>
                <a:spcPts val="0"/>
              </a:spcAft>
              <a:buClr>
                <a:srgbClr val="C00000"/>
              </a:buClr>
              <a:buNone/>
            </a:pPr>
            <a:endParaRPr lang="cs-CZ" b="1" dirty="0"/>
          </a:p>
          <a:p>
            <a:pPr marL="0" indent="0">
              <a:spcBef>
                <a:spcPts val="0"/>
              </a:spcBef>
              <a:spcAft>
                <a:spcPts val="0"/>
              </a:spcAft>
              <a:buNone/>
            </a:pPr>
            <a:r>
              <a:rPr lang="cs-CZ" sz="2000" b="1" dirty="0">
                <a:latin typeface="Arial" panose="020B0604020202020204" pitchFamily="34" charset="0"/>
                <a:cs typeface="Arial" panose="020B0604020202020204" pitchFamily="34" charset="0"/>
              </a:rPr>
              <a:t>Příklad:</a:t>
            </a:r>
          </a:p>
          <a:p>
            <a:pPr marL="0" indent="0">
              <a:spcBef>
                <a:spcPts val="0"/>
              </a:spcBef>
              <a:spcAft>
                <a:spcPts val="0"/>
              </a:spcAft>
              <a:buNone/>
            </a:pPr>
            <a:r>
              <a:rPr lang="cs-CZ" sz="1600" dirty="0">
                <a:latin typeface="Arial" panose="020B0604020202020204" pitchFamily="34" charset="0"/>
                <a:cs typeface="Arial" panose="020B0604020202020204" pitchFamily="34" charset="0"/>
              </a:rPr>
              <a:t>Na dodávku tepla za období 8/2019 – 1/2020 byly přijaty měsíční zálohy ve výši 3.000 Kč vč. DPH. Vyúčtování dodávky tepla s DUZP 31.1.2020 v celkové výši 22.000 Kč vč. DPH.</a:t>
            </a:r>
          </a:p>
          <a:p>
            <a:pPr marL="0" indent="0">
              <a:spcBef>
                <a:spcPts val="0"/>
              </a:spcBef>
              <a:spcAft>
                <a:spcPts val="0"/>
              </a:spcAft>
              <a:buNone/>
            </a:pPr>
            <a:endParaRPr lang="cs-CZ" sz="2000" dirty="0">
              <a:latin typeface="Arial" panose="020B0604020202020204" pitchFamily="34" charset="0"/>
              <a:cs typeface="Arial" panose="020B0604020202020204" pitchFamily="34" charset="0"/>
            </a:endParaRPr>
          </a:p>
          <a:p>
            <a:pPr marL="0" indent="0">
              <a:spcBef>
                <a:spcPts val="0"/>
              </a:spcBef>
              <a:spcAft>
                <a:spcPts val="0"/>
              </a:spcAft>
              <a:buNone/>
            </a:pPr>
            <a:r>
              <a:rPr lang="cs-CZ" sz="1600" dirty="0">
                <a:latin typeface="Arial" panose="020B0604020202020204" pitchFamily="34" charset="0"/>
                <a:cs typeface="Arial" panose="020B0604020202020204" pitchFamily="34" charset="0"/>
              </a:rPr>
              <a:t>Přijaté zálohy (5x)        ZD = 2.608,70       DPH = 391,30       [sazba 15%]</a:t>
            </a:r>
          </a:p>
          <a:p>
            <a:pPr marL="0" indent="0">
              <a:spcBef>
                <a:spcPts val="0"/>
              </a:spcBef>
              <a:spcAft>
                <a:spcPts val="0"/>
              </a:spcAft>
              <a:buNone/>
            </a:pPr>
            <a:r>
              <a:rPr lang="cs-CZ" sz="1600" dirty="0">
                <a:latin typeface="Arial" panose="020B0604020202020204" pitchFamily="34" charset="0"/>
                <a:cs typeface="Arial" panose="020B0604020202020204" pitchFamily="34" charset="0"/>
              </a:rPr>
              <a:t>Přijatá záloha (1x)        ZD = 2.727,27       DPH = 272,73       [sazba 10%]   </a:t>
            </a:r>
          </a:p>
          <a:p>
            <a:pPr marL="0" indent="0">
              <a:spcBef>
                <a:spcPts val="0"/>
              </a:spcBef>
              <a:spcAft>
                <a:spcPts val="0"/>
              </a:spcAft>
              <a:buNone/>
            </a:pPr>
            <a:r>
              <a:rPr lang="cs-CZ" sz="1800" dirty="0">
                <a:latin typeface="Arial" panose="020B0604020202020204" pitchFamily="34" charset="0"/>
                <a:cs typeface="Arial" panose="020B0604020202020204" pitchFamily="34" charset="0"/>
              </a:rPr>
              <a:t>Přijaté zálohy celkem   ZD = 15.770,77     DPH = 2.229,23</a:t>
            </a:r>
          </a:p>
          <a:p>
            <a:pPr marL="0" indent="0">
              <a:spcBef>
                <a:spcPts val="0"/>
              </a:spcBef>
              <a:spcAft>
                <a:spcPts val="0"/>
              </a:spcAft>
              <a:buNone/>
            </a:pPr>
            <a:endParaRPr lang="cs-CZ" sz="1600" dirty="0">
              <a:latin typeface="Arial" panose="020B0604020202020204" pitchFamily="34" charset="0"/>
              <a:cs typeface="Arial" panose="020B0604020202020204" pitchFamily="34" charset="0"/>
            </a:endParaRPr>
          </a:p>
          <a:p>
            <a:pPr marL="0" indent="0">
              <a:spcBef>
                <a:spcPts val="0"/>
              </a:spcBef>
              <a:spcAft>
                <a:spcPts val="0"/>
              </a:spcAft>
              <a:buNone/>
            </a:pPr>
            <a:r>
              <a:rPr lang="cs-CZ" sz="2000" dirty="0">
                <a:latin typeface="Arial" panose="020B0604020202020204" pitchFamily="34" charset="0"/>
                <a:cs typeface="Arial" panose="020B0604020202020204" pitchFamily="34" charset="0"/>
              </a:rPr>
              <a:t>Nedoplatek    </a:t>
            </a:r>
            <a:r>
              <a:rPr lang="cs-CZ" sz="1600" dirty="0">
                <a:latin typeface="Arial" panose="020B0604020202020204" pitchFamily="34" charset="0"/>
                <a:cs typeface="Arial" panose="020B0604020202020204" pitchFamily="34" charset="0"/>
              </a:rPr>
              <a:t>4</a:t>
            </a:r>
            <a:r>
              <a:rPr lang="cs-CZ" sz="2000" dirty="0">
                <a:latin typeface="Arial" panose="020B0604020202020204" pitchFamily="34" charset="0"/>
                <a:cs typeface="Arial" panose="020B0604020202020204" pitchFamily="34" charset="0"/>
              </a:rPr>
              <a:t>.000 Kč (=22.000 – 18.000) </a:t>
            </a:r>
          </a:p>
          <a:p>
            <a:pPr>
              <a:spcBef>
                <a:spcPts val="0"/>
              </a:spcBef>
            </a:pPr>
            <a:r>
              <a:rPr lang="cs-CZ" sz="1600" dirty="0">
                <a:latin typeface="Arial" panose="020B0604020202020204" pitchFamily="34" charset="0"/>
                <a:cs typeface="Arial" panose="020B0604020202020204" pitchFamily="34" charset="0"/>
              </a:rPr>
              <a:t>Nedoplatek CELKEM = 4.000 Kč     ZD = 3.636,36  DPH = 363,64 </a:t>
            </a:r>
            <a:r>
              <a:rPr lang="cs-CZ" sz="1200" dirty="0">
                <a:latin typeface="Arial" panose="020B0604020202020204" pitchFamily="34" charset="0"/>
                <a:cs typeface="Arial" panose="020B0604020202020204" pitchFamily="34" charset="0"/>
              </a:rPr>
              <a:t>[sazba 10%] </a:t>
            </a:r>
            <a:endParaRPr lang="cs-CZ" sz="1600" dirty="0">
              <a:latin typeface="Arial" panose="020B0604020202020204" pitchFamily="34" charset="0"/>
              <a:cs typeface="Arial" panose="020B0604020202020204" pitchFamily="34" charset="0"/>
            </a:endParaRPr>
          </a:p>
          <a:p>
            <a:pPr marL="0" indent="0">
              <a:spcBef>
                <a:spcPts val="0"/>
              </a:spcBef>
              <a:spcAft>
                <a:spcPts val="0"/>
              </a:spcAft>
              <a:buNone/>
            </a:pPr>
            <a:endParaRPr lang="cs-CZ" sz="2000" dirty="0"/>
          </a:p>
          <a:p>
            <a:pPr marL="45720" indent="0">
              <a:spcBef>
                <a:spcPts val="0"/>
              </a:spcBef>
              <a:spcAft>
                <a:spcPts val="0"/>
              </a:spcAft>
              <a:buNone/>
            </a:pPr>
            <a:r>
              <a:rPr lang="cs-CZ" sz="1600" dirty="0">
                <a:solidFill>
                  <a:srgbClr val="FF0000"/>
                </a:solidFill>
              </a:rPr>
              <a:t>Stejně se bude postupovat u vody a stočného!!!</a:t>
            </a:r>
            <a:endParaRPr lang="cs-CZ" sz="2000" dirty="0">
              <a:solidFill>
                <a:srgbClr val="3333FF"/>
              </a:solidFill>
            </a:endParaRPr>
          </a:p>
          <a:p>
            <a:pPr marL="0" lvl="0" indent="0">
              <a:buNone/>
            </a:pPr>
            <a:endParaRPr lang="cs-CZ" sz="2000" dirty="0"/>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27</a:t>
            </a:fld>
            <a:endParaRPr lang="cs-CZ" dirty="0"/>
          </a:p>
        </p:txBody>
      </p:sp>
    </p:spTree>
    <p:extLst>
      <p:ext uri="{BB962C8B-B14F-4D97-AF65-F5344CB8AC3E}">
        <p14:creationId xmlns:p14="http://schemas.microsoft.com/office/powerpoint/2010/main" val="2586343680"/>
      </p:ext>
    </p:extLst>
  </p:cSld>
  <p:clrMapOvr>
    <a:masterClrMapping/>
  </p:clrMapOvr>
  <p:transition spd="slow" advTm="117751">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Sazby daně - příklady</a:t>
            </a:r>
            <a:endParaRPr dirty="0">
              <a:latin typeface="+mn-lt"/>
              <a:ea typeface="+mj-ea"/>
            </a:endParaRPr>
          </a:p>
        </p:txBody>
      </p:sp>
      <p:sp>
        <p:nvSpPr>
          <p:cNvPr id="11267" name="Zástupný symbol pro obsah 2"/>
          <p:cNvSpPr>
            <a:spLocks noGrp="1"/>
          </p:cNvSpPr>
          <p:nvPr>
            <p:ph idx="1"/>
          </p:nvPr>
        </p:nvSpPr>
        <p:spPr>
          <a:xfrm>
            <a:off x="569857" y="1124744"/>
            <a:ext cx="7916713" cy="4841356"/>
          </a:xfrm>
        </p:spPr>
        <p:txBody>
          <a:bodyPr>
            <a:noAutofit/>
          </a:bodyPr>
          <a:lstStyle/>
          <a:p>
            <a:pPr marL="215900" indent="0">
              <a:spcAft>
                <a:spcPts val="0"/>
              </a:spcAft>
              <a:buClr>
                <a:srgbClr val="C00000"/>
              </a:buClr>
              <a:buNone/>
            </a:pPr>
            <a:endParaRPr lang="cs-CZ" b="1" dirty="0"/>
          </a:p>
          <a:p>
            <a:pPr marL="0" indent="0">
              <a:spcBef>
                <a:spcPts val="0"/>
              </a:spcBef>
              <a:spcAft>
                <a:spcPts val="0"/>
              </a:spcAft>
              <a:buNone/>
            </a:pPr>
            <a:r>
              <a:rPr lang="cs-CZ" sz="2000" b="1" dirty="0">
                <a:latin typeface="Arial" panose="020B0604020202020204" pitchFamily="34" charset="0"/>
                <a:cs typeface="Arial" panose="020B0604020202020204" pitchFamily="34" charset="0"/>
              </a:rPr>
              <a:t>Příklad:</a:t>
            </a:r>
          </a:p>
          <a:p>
            <a:pPr marL="0" indent="0">
              <a:spcBef>
                <a:spcPts val="0"/>
              </a:spcBef>
              <a:spcAft>
                <a:spcPts val="0"/>
              </a:spcAft>
              <a:buNone/>
            </a:pPr>
            <a:r>
              <a:rPr lang="cs-CZ" sz="1600" dirty="0">
                <a:latin typeface="Arial" panose="020B0604020202020204" pitchFamily="34" charset="0"/>
                <a:cs typeface="Arial" panose="020B0604020202020204" pitchFamily="34" charset="0"/>
              </a:rPr>
              <a:t>Na dodávku tepla za období 8/2019 – 1/2020 byly přijaty měsíční zálohy ve výši 3.000 Kč vč. DPH. Vyúčtování dodávky tepla s DUZP 31.1.2020 v celkové výši 11.000 Kč vč. DPH.</a:t>
            </a:r>
          </a:p>
          <a:p>
            <a:pPr marL="0" indent="0">
              <a:spcBef>
                <a:spcPts val="0"/>
              </a:spcBef>
              <a:spcAft>
                <a:spcPts val="0"/>
              </a:spcAft>
              <a:buNone/>
            </a:pPr>
            <a:endParaRPr lang="cs-CZ" sz="2000" dirty="0">
              <a:latin typeface="Arial" panose="020B0604020202020204" pitchFamily="34" charset="0"/>
              <a:cs typeface="Arial" panose="020B0604020202020204" pitchFamily="34" charset="0"/>
            </a:endParaRPr>
          </a:p>
          <a:p>
            <a:pPr marL="0" indent="0">
              <a:spcBef>
                <a:spcPts val="0"/>
              </a:spcBef>
              <a:spcAft>
                <a:spcPts val="0"/>
              </a:spcAft>
              <a:buNone/>
            </a:pPr>
            <a:r>
              <a:rPr lang="cs-CZ" sz="1600" dirty="0">
                <a:latin typeface="Arial" panose="020B0604020202020204" pitchFamily="34" charset="0"/>
                <a:cs typeface="Arial" panose="020B0604020202020204" pitchFamily="34" charset="0"/>
              </a:rPr>
              <a:t>Přijaté zálohy (5x)        ZD = 2.608,70       DPH = 391,30       [sazba 15%]</a:t>
            </a:r>
          </a:p>
          <a:p>
            <a:pPr marL="0" indent="0">
              <a:spcBef>
                <a:spcPts val="0"/>
              </a:spcBef>
              <a:spcAft>
                <a:spcPts val="0"/>
              </a:spcAft>
              <a:buNone/>
            </a:pPr>
            <a:r>
              <a:rPr lang="cs-CZ" sz="1600" dirty="0">
                <a:latin typeface="Arial" panose="020B0604020202020204" pitchFamily="34" charset="0"/>
                <a:cs typeface="Arial" panose="020B0604020202020204" pitchFamily="34" charset="0"/>
              </a:rPr>
              <a:t>Přijatá záloha (1x)        ZD = 2.727,27       DPH = 272,73       [sazba 10%]   </a:t>
            </a:r>
          </a:p>
          <a:p>
            <a:pPr marL="0" indent="0">
              <a:spcBef>
                <a:spcPts val="0"/>
              </a:spcBef>
              <a:spcAft>
                <a:spcPts val="0"/>
              </a:spcAft>
              <a:buNone/>
            </a:pPr>
            <a:r>
              <a:rPr lang="cs-CZ" sz="2000" dirty="0">
                <a:latin typeface="Arial" panose="020B0604020202020204" pitchFamily="34" charset="0"/>
                <a:cs typeface="Arial" panose="020B0604020202020204" pitchFamily="34" charset="0"/>
              </a:rPr>
              <a:t>Přijaté zálohy celkem   ZD = 15.770,77     DPH = 2.229,23</a:t>
            </a:r>
          </a:p>
          <a:p>
            <a:pPr marL="0" indent="0">
              <a:spcBef>
                <a:spcPts val="0"/>
              </a:spcBef>
              <a:spcAft>
                <a:spcPts val="0"/>
              </a:spcAft>
              <a:buNone/>
            </a:pPr>
            <a:endParaRPr lang="cs-CZ" sz="1600" dirty="0">
              <a:latin typeface="Arial" panose="020B0604020202020204" pitchFamily="34" charset="0"/>
              <a:cs typeface="Arial" panose="020B0604020202020204" pitchFamily="34" charset="0"/>
            </a:endParaRPr>
          </a:p>
          <a:p>
            <a:pPr marL="0" indent="0">
              <a:spcBef>
                <a:spcPts val="0"/>
              </a:spcBef>
              <a:spcAft>
                <a:spcPts val="0"/>
              </a:spcAft>
              <a:buNone/>
            </a:pPr>
            <a:r>
              <a:rPr lang="cs-CZ" sz="1600" dirty="0">
                <a:latin typeface="Arial" panose="020B0604020202020204" pitchFamily="34" charset="0"/>
                <a:cs typeface="Arial" panose="020B0604020202020204" pitchFamily="34" charset="0"/>
              </a:rPr>
              <a:t>Přeplatek      7.000 Kč (=11.000 – 18.000)  [rozložení zdanění – od poslední zálohy]</a:t>
            </a:r>
          </a:p>
          <a:p>
            <a:pPr>
              <a:spcBef>
                <a:spcPts val="0"/>
              </a:spcBef>
            </a:pPr>
            <a:r>
              <a:rPr lang="cs-CZ" sz="1600" dirty="0">
                <a:latin typeface="Arial" panose="020B0604020202020204" pitchFamily="34" charset="0"/>
                <a:cs typeface="Arial" panose="020B0604020202020204" pitchFamily="34" charset="0"/>
              </a:rPr>
              <a:t>1. část přeplatku (lednová záloha)       ZD = -2.727,27  DPH = -272,73  [10%]</a:t>
            </a:r>
            <a:r>
              <a:rPr lang="cs-CZ" sz="2000" dirty="0">
                <a:latin typeface="Arial" panose="020B0604020202020204" pitchFamily="34" charset="0"/>
                <a:cs typeface="Arial" panose="020B0604020202020204" pitchFamily="34" charset="0"/>
              </a:rPr>
              <a:t> </a:t>
            </a:r>
          </a:p>
          <a:p>
            <a:pPr>
              <a:spcBef>
                <a:spcPts val="0"/>
              </a:spcBef>
            </a:pPr>
            <a:r>
              <a:rPr lang="cs-CZ" sz="1600" dirty="0">
                <a:latin typeface="Arial" panose="020B0604020202020204" pitchFamily="34" charset="0"/>
                <a:cs typeface="Arial" panose="020B0604020202020204" pitchFamily="34" charset="0"/>
              </a:rPr>
              <a:t>2. část přeplatku (prosincová záloha)   ZD = -2-608,70  DPH = -391,30  [15%]</a:t>
            </a:r>
          </a:p>
          <a:p>
            <a:pPr>
              <a:spcBef>
                <a:spcPts val="0"/>
              </a:spcBef>
            </a:pPr>
            <a:r>
              <a:rPr lang="cs-CZ" sz="1600" dirty="0">
                <a:latin typeface="Arial" panose="020B0604020202020204" pitchFamily="34" charset="0"/>
                <a:cs typeface="Arial" panose="020B0604020202020204" pitchFamily="34" charset="0"/>
              </a:rPr>
              <a:t>3. část přeplatku (část listopadové z.)  ZD = -  869,57   DPH = -130,43  [15%]</a:t>
            </a:r>
          </a:p>
          <a:p>
            <a:pPr>
              <a:spcBef>
                <a:spcPts val="0"/>
              </a:spcBef>
            </a:pPr>
            <a:r>
              <a:rPr lang="cs-CZ" sz="2000" dirty="0">
                <a:latin typeface="Arial" panose="020B0604020202020204" pitchFamily="34" charset="0"/>
                <a:cs typeface="Arial" panose="020B0604020202020204" pitchFamily="34" charset="0"/>
              </a:rPr>
              <a:t>Přeplatek CELKEM = 7.000 Kč      ZD = -6.205,54  DPH = -794,46</a:t>
            </a:r>
          </a:p>
          <a:p>
            <a:pPr marL="0" indent="0">
              <a:spcBef>
                <a:spcPts val="0"/>
              </a:spcBef>
              <a:spcAft>
                <a:spcPts val="0"/>
              </a:spcAft>
              <a:buNone/>
            </a:pPr>
            <a:endParaRPr lang="cs-CZ" sz="2000" dirty="0"/>
          </a:p>
          <a:p>
            <a:pPr marL="45720" indent="0">
              <a:spcBef>
                <a:spcPts val="0"/>
              </a:spcBef>
              <a:spcAft>
                <a:spcPts val="0"/>
              </a:spcAft>
              <a:buNone/>
            </a:pPr>
            <a:r>
              <a:rPr lang="cs-CZ" sz="1600" dirty="0">
                <a:solidFill>
                  <a:srgbClr val="FF0000"/>
                </a:solidFill>
              </a:rPr>
              <a:t>Stejně se bude postupovat u vody a stočného!!!</a:t>
            </a:r>
            <a:endParaRPr lang="cs-CZ" sz="2000" dirty="0"/>
          </a:p>
          <a:p>
            <a:pPr marL="501650">
              <a:spcAft>
                <a:spcPts val="0"/>
              </a:spcAft>
              <a:buClr>
                <a:srgbClr val="C00000"/>
              </a:buClr>
            </a:pPr>
            <a:endParaRPr lang="cs-CZ" sz="20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28</a:t>
            </a:fld>
            <a:endParaRPr lang="cs-CZ" dirty="0"/>
          </a:p>
        </p:txBody>
      </p:sp>
    </p:spTree>
    <p:extLst>
      <p:ext uri="{BB962C8B-B14F-4D97-AF65-F5344CB8AC3E}">
        <p14:creationId xmlns:p14="http://schemas.microsoft.com/office/powerpoint/2010/main" val="1115363441"/>
      </p:ext>
    </p:extLst>
  </p:cSld>
  <p:clrMapOvr>
    <a:masterClrMapping/>
  </p:clrMapOvr>
  <p:transition spd="slow" advTm="222640">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467544" y="0"/>
            <a:ext cx="7533965" cy="1105050"/>
          </a:xfrm>
        </p:spPr>
        <p:txBody>
          <a:bodyPr>
            <a:normAutofit fontScale="90000"/>
          </a:bodyPr>
          <a:lstStyle/>
          <a:p>
            <a:pPr marL="342900" indent="-342900">
              <a:lnSpc>
                <a:spcPct val="80000"/>
              </a:lnSpc>
              <a:buFont typeface="Arial" panose="020B0604020202020204" pitchFamily="34" charset="0"/>
              <a:buChar char="•"/>
              <a:defRPr/>
            </a:pPr>
            <a:br>
              <a:rPr lang="cs-CZ" altLang="cs-CZ" sz="2400" b="1" dirty="0">
                <a:solidFill>
                  <a:schemeClr val="folHlink"/>
                </a:solidFill>
              </a:rPr>
            </a:br>
            <a:r>
              <a:rPr lang="cs-CZ" altLang="cs-CZ" sz="4400" dirty="0"/>
              <a:t>Stavby pro bydlení</a:t>
            </a:r>
            <a:br>
              <a:rPr lang="cs-CZ" altLang="cs-CZ" sz="4400" dirty="0">
                <a:solidFill>
                  <a:srgbClr val="0000FF"/>
                </a:solidFill>
              </a:rPr>
            </a:br>
            <a:endParaRPr lang="cs-CZ" altLang="cs-CZ" sz="4400" dirty="0">
              <a:solidFill>
                <a:srgbClr val="0000FF"/>
              </a:solidFill>
            </a:endParaRPr>
          </a:p>
        </p:txBody>
      </p:sp>
      <p:sp>
        <p:nvSpPr>
          <p:cNvPr id="2598915" name="Rectangle 3"/>
          <p:cNvSpPr>
            <a:spLocks noGrp="1" noRot="1" noChangeArrowheads="1"/>
          </p:cNvSpPr>
          <p:nvPr>
            <p:ph idx="4294967295"/>
          </p:nvPr>
        </p:nvSpPr>
        <p:spPr>
          <a:xfrm>
            <a:off x="611560" y="908720"/>
            <a:ext cx="8532440" cy="6048672"/>
          </a:xfrm>
        </p:spPr>
        <p:txBody>
          <a:bodyPr>
            <a:normAutofit fontScale="85000" lnSpcReduction="20000"/>
          </a:bodyPr>
          <a:lstStyle/>
          <a:p>
            <a:pPr>
              <a:buFont typeface="Wingdings" panose="05000000000000000000" pitchFamily="2" charset="2"/>
              <a:buNone/>
              <a:defRPr/>
            </a:pPr>
            <a:endParaRPr lang="cs-CZ" sz="600" dirty="0">
              <a:solidFill>
                <a:srgbClr val="000000"/>
              </a:solidFill>
            </a:endParaRPr>
          </a:p>
          <a:p>
            <a:pPr>
              <a:buFont typeface="Wingdings" panose="05000000000000000000" pitchFamily="2" charset="2"/>
              <a:buNone/>
              <a:defRPr/>
            </a:pPr>
            <a:r>
              <a:rPr lang="cs-CZ" sz="1900" b="1" dirty="0">
                <a:solidFill>
                  <a:srgbClr val="000000"/>
                </a:solidFill>
              </a:rPr>
              <a:t>Stavbou pro bydlení se rozumí (§ 48 odst. 2)</a:t>
            </a:r>
            <a:endParaRPr lang="cs-CZ" sz="1900" b="1" dirty="0">
              <a:solidFill>
                <a:srgbClr val="FF0000"/>
              </a:solidFill>
            </a:endParaRPr>
          </a:p>
          <a:p>
            <a:pPr>
              <a:buClr>
                <a:srgbClr val="000000"/>
              </a:buClr>
              <a:defRPr/>
            </a:pPr>
            <a:r>
              <a:rPr lang="cs-CZ" sz="1900" dirty="0"/>
              <a:t>Stavba </a:t>
            </a:r>
            <a:r>
              <a:rPr lang="cs-CZ" sz="1900" b="1" dirty="0"/>
              <a:t>byt. domu </a:t>
            </a:r>
            <a:r>
              <a:rPr lang="cs-CZ" sz="1900" dirty="0"/>
              <a:t>nebo stavba </a:t>
            </a:r>
            <a:r>
              <a:rPr lang="cs-CZ" sz="1900" b="1" dirty="0"/>
              <a:t>rodin. domu</a:t>
            </a:r>
            <a:r>
              <a:rPr lang="cs-CZ" sz="1900" dirty="0"/>
              <a:t> podle právních předpisů KN , tj. zákon č. 256/2013 Sb. ( katastrální zákon) a vyhláška 357/2013, bod 4 způsob využití stavby. </a:t>
            </a:r>
            <a:r>
              <a:rPr lang="cs-CZ" sz="1900" b="1" dirty="0"/>
              <a:t>Rozhodující je zápis na KN.</a:t>
            </a:r>
          </a:p>
          <a:p>
            <a:pPr marL="756047">
              <a:buClr>
                <a:srgbClr val="000000"/>
              </a:buClr>
              <a:buFont typeface="Wingdings" panose="05000000000000000000" pitchFamily="2" charset="2"/>
              <a:buChar char="ü"/>
              <a:tabLst>
                <a:tab pos="1747838" algn="l"/>
              </a:tabLst>
              <a:defRPr/>
            </a:pPr>
            <a:r>
              <a:rPr lang="cs-CZ" sz="1900" dirty="0"/>
              <a:t>BD – víc jak polovina podlahové plochy odpovídá požadavkům na trvalé bydlení a je k tomu účelu určena</a:t>
            </a:r>
          </a:p>
          <a:p>
            <a:pPr marL="756047">
              <a:buClr>
                <a:srgbClr val="000000"/>
              </a:buClr>
              <a:buFont typeface="Wingdings" panose="05000000000000000000" pitchFamily="2" charset="2"/>
              <a:buChar char="ü"/>
              <a:tabLst>
                <a:tab pos="1747838" algn="l"/>
              </a:tabLst>
              <a:defRPr/>
            </a:pPr>
            <a:r>
              <a:rPr lang="cs-CZ" sz="1900" dirty="0"/>
              <a:t> RD- víc jak polovina podlahové plochy odpovídá požadavkům na trvalé bydlení a je k tomu účelu určena, nejvýše tři samostatné byty.</a:t>
            </a:r>
          </a:p>
          <a:p>
            <a:pPr>
              <a:buClr>
                <a:srgbClr val="000000"/>
              </a:buClr>
              <a:defRPr/>
            </a:pPr>
            <a:r>
              <a:rPr lang="cs-CZ" sz="1900" dirty="0"/>
              <a:t>a </a:t>
            </a:r>
            <a:r>
              <a:rPr lang="cs-CZ" sz="1900" b="1" dirty="0"/>
              <a:t>stavba</a:t>
            </a:r>
            <a:r>
              <a:rPr lang="cs-CZ" sz="1900" dirty="0"/>
              <a:t>, která</a:t>
            </a:r>
          </a:p>
          <a:p>
            <a:pPr marL="756047">
              <a:buClr>
                <a:srgbClr val="000000"/>
              </a:buClr>
              <a:buFont typeface="Wingdings" panose="05000000000000000000" pitchFamily="2" charset="2"/>
              <a:buChar char="ü"/>
              <a:defRPr/>
            </a:pPr>
            <a:r>
              <a:rPr lang="cs-CZ" sz="1900" dirty="0"/>
              <a:t> </a:t>
            </a:r>
            <a:r>
              <a:rPr lang="cs-CZ" sz="1900" u="sng" dirty="0"/>
              <a:t>slouží k využití stavby BD a nebo RD</a:t>
            </a:r>
            <a:r>
              <a:rPr lang="cs-CZ" sz="1900" dirty="0"/>
              <a:t>,</a:t>
            </a:r>
          </a:p>
          <a:p>
            <a:pPr marL="756047">
              <a:buClr>
                <a:srgbClr val="000000"/>
              </a:buClr>
              <a:buFont typeface="Wingdings" panose="05000000000000000000" pitchFamily="2" charset="2"/>
              <a:buChar char="ü"/>
              <a:defRPr/>
            </a:pPr>
            <a:r>
              <a:rPr lang="cs-CZ" sz="1900" dirty="0"/>
              <a:t> je zřízena na </a:t>
            </a:r>
            <a:r>
              <a:rPr lang="cs-CZ" sz="1900" u="sng" dirty="0"/>
              <a:t>pozemku, který tvoří funkční celek s touto stavbou byt. domu nebo rodinného domu</a:t>
            </a:r>
            <a:r>
              <a:rPr lang="cs-CZ" sz="1900" dirty="0"/>
              <a:t> … (pozemek, který slouží k provozu stavby pevně spojené se zemí nebo plní její funkce nebo který je využíván spolu s takovou stavbou. Touto stavbou není inženýrská síť ve vlastnictví jiné osoby než vlastníka pozemku        – § 48 odst. 3 ZDPH) …</a:t>
            </a:r>
            <a:r>
              <a:rPr lang="cs-CZ" sz="1900" i="1" dirty="0"/>
              <a:t>vymezuje dříve používaný pojem </a:t>
            </a:r>
            <a:r>
              <a:rPr lang="cs-CZ" sz="1900" b="1" i="1" dirty="0"/>
              <a:t>příslušenství</a:t>
            </a:r>
            <a:r>
              <a:rPr lang="cs-CZ" sz="1900" i="1" dirty="0"/>
              <a:t> - např. pozemek u RD s oplocením, garáží a studnou</a:t>
            </a:r>
          </a:p>
          <a:p>
            <a:pPr>
              <a:buClr>
                <a:srgbClr val="000000"/>
              </a:buClr>
              <a:defRPr/>
            </a:pPr>
            <a:r>
              <a:rPr lang="cs-CZ" sz="1900" b="1" dirty="0"/>
              <a:t>obytný prostor </a:t>
            </a:r>
            <a:r>
              <a:rPr lang="cs-CZ" sz="1900" dirty="0"/>
              <a:t>… (soubor místností, popřípadě jednotlivá obytná místnost, který svým stavebně technickým uspořádáním a vybavením odpovídá požadavkům na trvalé bydlení </a:t>
            </a:r>
            <a:r>
              <a:rPr lang="cs-CZ" sz="1900" dirty="0">
                <a:solidFill>
                  <a:srgbClr val="3333FF"/>
                </a:solidFill>
              </a:rPr>
              <a:t>a jsou k tomu účelu určeny</a:t>
            </a:r>
            <a:r>
              <a:rPr lang="cs-CZ" sz="1900" dirty="0"/>
              <a:t>- § 48 odst. 4 ZDPH) … </a:t>
            </a:r>
            <a:r>
              <a:rPr lang="cs-CZ" sz="1900" b="1" dirty="0">
                <a:solidFill>
                  <a:schemeClr val="accent6">
                    <a:lumMod val="50000"/>
                  </a:schemeClr>
                </a:solidFill>
              </a:rPr>
              <a:t>15% sazba </a:t>
            </a:r>
            <a:r>
              <a:rPr lang="cs-CZ" sz="1900" dirty="0">
                <a:solidFill>
                  <a:schemeClr val="accent6">
                    <a:lumMod val="50000"/>
                  </a:schemeClr>
                </a:solidFill>
              </a:rPr>
              <a:t>se nepoužije u rekreačních objektu!! </a:t>
            </a:r>
          </a:p>
          <a:p>
            <a:pPr lvl="1">
              <a:buClr>
                <a:srgbClr val="000000"/>
              </a:buClr>
              <a:buFont typeface="Wingdings" panose="05000000000000000000" pitchFamily="2" charset="2"/>
              <a:buChar char="ü"/>
              <a:defRPr/>
            </a:pPr>
            <a:r>
              <a:rPr lang="cs-CZ" sz="1900" i="1" dirty="0"/>
              <a:t>i obytné prostory v jiných stavbách, pokud odpovídají požadavkům na trvalé bydlení</a:t>
            </a:r>
          </a:p>
          <a:p>
            <a:pPr>
              <a:buClr>
                <a:srgbClr val="000000"/>
              </a:buClr>
              <a:defRPr/>
            </a:pPr>
            <a:r>
              <a:rPr lang="cs-CZ" sz="1900" b="1" dirty="0"/>
              <a:t>místnost užívaná spolu s obytným prostorem</a:t>
            </a:r>
            <a:r>
              <a:rPr lang="cs-CZ" sz="1900" dirty="0"/>
              <a:t>, která se nachází ve stejné stavbě pevně spojené se zemí (§ 48 odst. odst. 2 písm. e) ZDPH… </a:t>
            </a:r>
            <a:r>
              <a:rPr lang="cs-CZ" sz="1900" i="1" dirty="0"/>
              <a:t>např. sklep, komora, sušárna</a:t>
            </a:r>
          </a:p>
          <a:p>
            <a:pPr>
              <a:buClr>
                <a:srgbClr val="000000"/>
              </a:buClr>
              <a:defRPr/>
            </a:pPr>
            <a:endParaRPr lang="cs-CZ" sz="1500" i="1" dirty="0">
              <a:solidFill>
                <a:srgbClr val="000000"/>
              </a:solidFill>
            </a:endParaRPr>
          </a:p>
          <a:p>
            <a:pPr>
              <a:buClr>
                <a:srgbClr val="000000"/>
              </a:buClr>
              <a:defRPr/>
            </a:pPr>
            <a:endParaRPr lang="cs-CZ" altLang="cs-CZ" sz="1500" i="1" dirty="0">
              <a:solidFill>
                <a:srgbClr val="000000"/>
              </a:solidFill>
            </a:endParaRPr>
          </a:p>
        </p:txBody>
      </p:sp>
      <p:sp>
        <p:nvSpPr>
          <p:cNvPr id="4" name="Zástupný symbol pro číslo snímku 5"/>
          <p:cNvSpPr txBox="1">
            <a:spLocks noGrp="1"/>
          </p:cNvSpPr>
          <p:nvPr/>
        </p:nvSpPr>
        <p:spPr bwMode="auto">
          <a:xfrm>
            <a:off x="6057900" y="5541169"/>
            <a:ext cx="1714500" cy="357188"/>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cs typeface="Arial" panose="020B0604020202020204" pitchFamily="34" charset="0"/>
              </a:defRPr>
            </a:lvl1pPr>
            <a:lvl2pPr marL="742950" indent="-285750" eaLnBrk="0" hangingPunct="0">
              <a:defRPr sz="2200">
                <a:solidFill>
                  <a:srgbClr val="000000"/>
                </a:solidFill>
                <a:latin typeface="Arial" panose="020B0604020202020204" pitchFamily="34" charset="0"/>
                <a:cs typeface="Arial" panose="020B0604020202020204" pitchFamily="34" charset="0"/>
              </a:defRPr>
            </a:lvl2pPr>
            <a:lvl3pPr marL="1143000" indent="-228600" eaLnBrk="0" hangingPunct="0">
              <a:defRPr sz="2200">
                <a:solidFill>
                  <a:srgbClr val="000000"/>
                </a:solidFill>
                <a:latin typeface="Arial" panose="020B0604020202020204" pitchFamily="34" charset="0"/>
                <a:cs typeface="Arial" panose="020B0604020202020204" pitchFamily="34" charset="0"/>
              </a:defRPr>
            </a:lvl3pPr>
            <a:lvl4pPr marL="1600200" indent="-228600" eaLnBrk="0" hangingPunct="0">
              <a:defRPr sz="2200">
                <a:solidFill>
                  <a:srgbClr val="000000"/>
                </a:solidFill>
                <a:latin typeface="Arial" panose="020B0604020202020204" pitchFamily="34" charset="0"/>
                <a:cs typeface="Arial" panose="020B0604020202020204" pitchFamily="34" charset="0"/>
              </a:defRPr>
            </a:lvl4pPr>
            <a:lvl5pPr marL="2057400" indent="-228600" eaLnBrk="0" hangingPunct="0">
              <a:defRPr sz="22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9pPr>
          </a:lstStyle>
          <a:p>
            <a:pPr algn="r" eaLnBrk="1" hangingPunct="1">
              <a:defRPr/>
            </a:pPr>
            <a:endParaRPr lang="cs-CZ" altLang="cs-CZ" sz="1050" dirty="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29</a:t>
            </a:fld>
            <a:endParaRPr lang="cs-CZ" dirty="0"/>
          </a:p>
        </p:txBody>
      </p:sp>
    </p:spTree>
    <p:extLst>
      <p:ext uri="{BB962C8B-B14F-4D97-AF65-F5344CB8AC3E}">
        <p14:creationId xmlns:p14="http://schemas.microsoft.com/office/powerpoint/2010/main" val="1096515755"/>
      </p:ext>
    </p:extLst>
  </p:cSld>
  <p:clrMapOvr>
    <a:masterClrMapping/>
  </p:clrMapOvr>
  <p:transition spd="slow" advTm="184462">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latin typeface="+mn-lt"/>
                <a:ea typeface="+mj-ea"/>
              </a:rPr>
              <a:t>Věcná břemena</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Dvojí pohled na věcná břemena</a:t>
            </a:r>
          </a:p>
          <a:p>
            <a:pPr marL="501650">
              <a:spcAft>
                <a:spcPts val="0"/>
              </a:spcAft>
              <a:buClr>
                <a:srgbClr val="C00000"/>
              </a:buClr>
            </a:pPr>
            <a:r>
              <a:rPr lang="cs-CZ" sz="1800" dirty="0"/>
              <a:t>Pokud nesou znaky nájmu, považují se za nájem</a:t>
            </a:r>
          </a:p>
          <a:p>
            <a:pPr marL="958850" lvl="1">
              <a:spcAft>
                <a:spcPts val="0"/>
              </a:spcAft>
              <a:buClr>
                <a:srgbClr val="C00000"/>
              </a:buClr>
            </a:pPr>
            <a:r>
              <a:rPr lang="cs-CZ" sz="1400" dirty="0"/>
              <a:t>Možné je uplatnit osvobození od daně bez nároku na odpočet daně</a:t>
            </a:r>
          </a:p>
          <a:p>
            <a:pPr marL="958850" lvl="1">
              <a:spcAft>
                <a:spcPts val="0"/>
              </a:spcAft>
              <a:buClr>
                <a:srgbClr val="C00000"/>
              </a:buClr>
            </a:pPr>
            <a:r>
              <a:rPr lang="cs-CZ" sz="1400" dirty="0"/>
              <a:t>Datum uskutečnění může být i jako dílčí plnění a platí pravidlo „DUZP 1x za rok“</a:t>
            </a:r>
          </a:p>
          <a:p>
            <a:pPr marL="958850" lvl="1">
              <a:spcAft>
                <a:spcPts val="0"/>
              </a:spcAft>
              <a:buClr>
                <a:srgbClr val="C00000"/>
              </a:buClr>
            </a:pPr>
            <a:r>
              <a:rPr lang="cs-CZ" sz="1400" dirty="0">
                <a:solidFill>
                  <a:srgbClr val="3333FF"/>
                </a:solidFill>
              </a:rPr>
              <a:t>Zachycuje případy, kdy se věcným břemenem obcházelo nájemné (nebo naopak).</a:t>
            </a:r>
          </a:p>
          <a:p>
            <a:pPr marL="501650">
              <a:spcAft>
                <a:spcPts val="0"/>
              </a:spcAft>
              <a:buClr>
                <a:srgbClr val="C00000"/>
              </a:buClr>
            </a:pPr>
            <a:r>
              <a:rPr lang="cs-CZ" sz="1800" dirty="0"/>
              <a:t>Znaky nájmu (např. NSS 9 </a:t>
            </a:r>
            <a:r>
              <a:rPr lang="cs-CZ" sz="1800" dirty="0" err="1"/>
              <a:t>Afs</a:t>
            </a:r>
            <a:r>
              <a:rPr lang="cs-CZ" sz="1800" dirty="0"/>
              <a:t> 95/2008 ve vazbě na SDEU C-284/03):</a:t>
            </a:r>
          </a:p>
          <a:p>
            <a:pPr marL="989013" lvl="1">
              <a:spcAft>
                <a:spcPts val="0"/>
              </a:spcAft>
              <a:buClr>
                <a:srgbClr val="C00000"/>
              </a:buClr>
            </a:pPr>
            <a:r>
              <a:rPr lang="cs-CZ" sz="1400" dirty="0"/>
              <a:t>„… vlastník nemovitosti převádí na jinou osobu </a:t>
            </a:r>
            <a:r>
              <a:rPr lang="cs-CZ" sz="1400" u="sng" dirty="0"/>
              <a:t>s vyloučením jakékoliv jiné osoby </a:t>
            </a:r>
            <a:r>
              <a:rPr lang="cs-CZ" sz="1400" dirty="0"/>
              <a:t>užívací a požívací právo na sjednanou dobu a za nájemné…“</a:t>
            </a:r>
          </a:p>
          <a:p>
            <a:pPr marL="246063" indent="0">
              <a:spcAft>
                <a:spcPts val="0"/>
              </a:spcAft>
              <a:buClr>
                <a:srgbClr val="C00000"/>
              </a:buClr>
              <a:buNone/>
            </a:pPr>
            <a:r>
              <a:rPr lang="cs-CZ" sz="1800" i="1" dirty="0"/>
              <a:t>Příklad</a:t>
            </a:r>
            <a:r>
              <a:rPr lang="cs-CZ" sz="1800" dirty="0"/>
              <a:t>:</a:t>
            </a:r>
          </a:p>
          <a:p>
            <a:pPr marL="531813">
              <a:spcAft>
                <a:spcPts val="0"/>
              </a:spcAft>
              <a:buClr>
                <a:srgbClr val="C00000"/>
              </a:buClr>
            </a:pPr>
            <a:r>
              <a:rPr lang="cs-CZ" sz="1400" dirty="0">
                <a:solidFill>
                  <a:srgbClr val="3333FF"/>
                </a:solidFill>
              </a:rPr>
              <a:t>Věcné břemeno na výlučné užití pozemku, na kterém je pouze příjezdová cesta k pozemku příjemce plnění = posouzení jako nájem</a:t>
            </a:r>
          </a:p>
          <a:p>
            <a:pPr marL="531813">
              <a:spcAft>
                <a:spcPts val="0"/>
              </a:spcAft>
              <a:buClr>
                <a:srgbClr val="C00000"/>
              </a:buClr>
            </a:pPr>
            <a:r>
              <a:rPr lang="cs-CZ" sz="1400" dirty="0">
                <a:solidFill>
                  <a:srgbClr val="3333FF"/>
                </a:solidFill>
              </a:rPr>
              <a:t>Věcné břemeno na uložení vodovodního řadu = nelze posoudit jako nájem, protože může být pozemek užit i pro uložení dalších sítí.</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3</a:t>
            </a:fld>
            <a:endParaRPr lang="cs-CZ" dirty="0"/>
          </a:p>
        </p:txBody>
      </p:sp>
    </p:spTree>
    <p:extLst>
      <p:ext uri="{BB962C8B-B14F-4D97-AF65-F5344CB8AC3E}">
        <p14:creationId xmlns:p14="http://schemas.microsoft.com/office/powerpoint/2010/main" val="3055300018"/>
      </p:ext>
    </p:extLst>
  </p:cSld>
  <p:clrMapOvr>
    <a:masterClrMapping/>
  </p:clrMapOvr>
  <p:transition spd="slow" advTm="247383">
    <p:wip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667012" y="620688"/>
            <a:ext cx="7947764" cy="576064"/>
          </a:xfrm>
        </p:spPr>
        <p:txBody>
          <a:bodyPr>
            <a:normAutofit fontScale="90000"/>
          </a:bodyPr>
          <a:lstStyle/>
          <a:p>
            <a:pPr eaLnBrk="1" hangingPunct="1">
              <a:lnSpc>
                <a:spcPct val="80000"/>
              </a:lnSpc>
              <a:defRPr/>
            </a:pPr>
            <a:br>
              <a:rPr lang="cs-CZ" altLang="cs-CZ" sz="2400" b="1" dirty="0">
                <a:solidFill>
                  <a:schemeClr val="folHlink"/>
                </a:solidFill>
              </a:rPr>
            </a:br>
            <a:r>
              <a:rPr lang="cs-CZ" altLang="cs-CZ" sz="4400" dirty="0"/>
              <a:t>Stavby pro sociální bydlení</a:t>
            </a:r>
            <a:br>
              <a:rPr lang="cs-CZ" altLang="cs-CZ" sz="4400" b="1" dirty="0">
                <a:solidFill>
                  <a:srgbClr val="0000FF"/>
                </a:solidFill>
              </a:rPr>
            </a:br>
            <a:endParaRPr lang="cs-CZ" altLang="cs-CZ" sz="4400" b="1" dirty="0">
              <a:solidFill>
                <a:srgbClr val="0000FF"/>
              </a:solidFill>
            </a:endParaRPr>
          </a:p>
        </p:txBody>
      </p:sp>
      <p:sp>
        <p:nvSpPr>
          <p:cNvPr id="2598915" name="Rectangle 3"/>
          <p:cNvSpPr>
            <a:spLocks noGrp="1" noRot="1" noChangeArrowheads="1"/>
          </p:cNvSpPr>
          <p:nvPr>
            <p:ph idx="4294967295"/>
          </p:nvPr>
        </p:nvSpPr>
        <p:spPr>
          <a:xfrm>
            <a:off x="667011" y="1196752"/>
            <a:ext cx="8476989" cy="4968552"/>
          </a:xfrm>
        </p:spPr>
        <p:txBody>
          <a:bodyPr>
            <a:normAutofit fontScale="92500" lnSpcReduction="10000"/>
          </a:bodyPr>
          <a:lstStyle/>
          <a:p>
            <a:pPr>
              <a:buFont typeface="Wingdings" panose="05000000000000000000" pitchFamily="2" charset="2"/>
              <a:buNone/>
              <a:defRPr/>
            </a:pPr>
            <a:r>
              <a:rPr lang="cs-CZ" sz="1500" b="1" dirty="0"/>
              <a:t>Stavbami pro sociální bydlení </a:t>
            </a:r>
            <a:r>
              <a:rPr lang="cs-CZ" sz="1500" dirty="0">
                <a:solidFill>
                  <a:srgbClr val="000000"/>
                </a:solidFill>
              </a:rPr>
              <a:t>se rozumí </a:t>
            </a:r>
            <a:r>
              <a:rPr lang="cs-CZ" sz="1500" dirty="0"/>
              <a:t>(§ 48 odst. 5) ZDPH)</a:t>
            </a:r>
            <a:endParaRPr lang="cs-CZ" sz="1500" b="1" dirty="0"/>
          </a:p>
          <a:p>
            <a:pPr>
              <a:spcBef>
                <a:spcPts val="0"/>
              </a:spcBef>
              <a:buClr>
                <a:srgbClr val="000000"/>
              </a:buClr>
              <a:defRPr/>
            </a:pPr>
            <a:r>
              <a:rPr lang="cs-CZ" sz="1500" b="1" dirty="0"/>
              <a:t>stavba byt. domu </a:t>
            </a:r>
            <a:r>
              <a:rPr lang="cs-CZ" sz="1500" dirty="0">
                <a:solidFill>
                  <a:srgbClr val="000000"/>
                </a:solidFill>
              </a:rPr>
              <a:t>podle právních předpisů upravujících katastr nemovitostí, v němž není obytný prostor s podlahovou plochou přesahující 120 m</a:t>
            </a:r>
            <a:r>
              <a:rPr lang="cs-CZ" sz="1500" baseline="30000" dirty="0">
                <a:solidFill>
                  <a:srgbClr val="000000"/>
                </a:solidFill>
              </a:rPr>
              <a:t>2</a:t>
            </a:r>
            <a:r>
              <a:rPr lang="cs-CZ" sz="1500" dirty="0">
                <a:solidFill>
                  <a:srgbClr val="000000"/>
                </a:solidFill>
              </a:rPr>
              <a:t>,</a:t>
            </a:r>
          </a:p>
          <a:p>
            <a:pPr>
              <a:spcBef>
                <a:spcPts val="0"/>
              </a:spcBef>
              <a:buClr>
                <a:srgbClr val="000000"/>
              </a:buClr>
              <a:defRPr/>
            </a:pPr>
            <a:r>
              <a:rPr lang="cs-CZ" sz="1500" b="1" dirty="0"/>
              <a:t>stavba rodinného domu</a:t>
            </a:r>
            <a:r>
              <a:rPr lang="cs-CZ" sz="1500" dirty="0">
                <a:solidFill>
                  <a:srgbClr val="000000"/>
                </a:solidFill>
              </a:rPr>
              <a:t> podle právních předpisů upravujících katastr nemovitostí, jehož podlahová plocha nepřesahuje 350 m</a:t>
            </a:r>
            <a:r>
              <a:rPr lang="cs-CZ" sz="1500" baseline="30000" dirty="0">
                <a:solidFill>
                  <a:srgbClr val="000000"/>
                </a:solidFill>
              </a:rPr>
              <a:t>2</a:t>
            </a:r>
          </a:p>
          <a:p>
            <a:pPr>
              <a:spcBef>
                <a:spcPts val="0"/>
              </a:spcBef>
              <a:buClr>
                <a:srgbClr val="000000"/>
              </a:buClr>
              <a:defRPr/>
            </a:pPr>
            <a:r>
              <a:rPr lang="cs-CZ" sz="1500" b="1" dirty="0">
                <a:solidFill>
                  <a:srgbClr val="000000"/>
                </a:solidFill>
              </a:rPr>
              <a:t>Obytný prostor pro sociální </a:t>
            </a:r>
            <a:r>
              <a:rPr lang="cs-CZ" sz="1500" dirty="0">
                <a:solidFill>
                  <a:srgbClr val="000000"/>
                </a:solidFill>
              </a:rPr>
              <a:t>bydlení jehož podlahová plocha nepřesáhne 120 m2.</a:t>
            </a:r>
          </a:p>
          <a:p>
            <a:pPr>
              <a:spcBef>
                <a:spcPts val="0"/>
              </a:spcBef>
              <a:buClr>
                <a:srgbClr val="000000"/>
              </a:buClr>
              <a:defRPr/>
            </a:pPr>
            <a:r>
              <a:rPr lang="cs-CZ" sz="1500" dirty="0">
                <a:solidFill>
                  <a:srgbClr val="000000"/>
                </a:solidFill>
              </a:rPr>
              <a:t>ubytovací zařízení pro ubytování příslušníků bezpečnostních sborů …</a:t>
            </a:r>
          </a:p>
          <a:p>
            <a:pPr>
              <a:spcBef>
                <a:spcPts val="0"/>
              </a:spcBef>
              <a:buClr>
                <a:srgbClr val="000000"/>
              </a:buClr>
              <a:defRPr/>
            </a:pPr>
            <a:r>
              <a:rPr lang="cs-CZ" sz="1500" b="1" dirty="0"/>
              <a:t>Stavba určená pro použití zařízením soc. služeb poskytující pobytové služby podle zákona o </a:t>
            </a:r>
            <a:r>
              <a:rPr lang="cs-CZ" sz="1500" b="1" dirty="0" err="1"/>
              <a:t>soc</a:t>
            </a:r>
            <a:r>
              <a:rPr lang="cs-CZ" sz="1500" b="1" dirty="0"/>
              <a:t>. službách</a:t>
            </a:r>
          </a:p>
          <a:p>
            <a:pPr>
              <a:spcBef>
                <a:spcPts val="0"/>
              </a:spcBef>
              <a:buClr>
                <a:srgbClr val="000000"/>
              </a:buClr>
              <a:defRPr/>
            </a:pPr>
            <a:r>
              <a:rPr lang="cs-CZ" sz="1500" dirty="0"/>
              <a:t>školská zařízení pro výkon ústavní výchovy nebo ochranné výchovy …</a:t>
            </a:r>
          </a:p>
          <a:p>
            <a:pPr>
              <a:spcBef>
                <a:spcPts val="0"/>
              </a:spcBef>
              <a:buClr>
                <a:srgbClr val="000000"/>
              </a:buClr>
              <a:defRPr/>
            </a:pPr>
            <a:r>
              <a:rPr lang="cs-CZ" sz="1500" dirty="0"/>
              <a:t>internáty škol samostatně zřízených pro žáky se zdrav. postižením …</a:t>
            </a:r>
          </a:p>
          <a:p>
            <a:pPr>
              <a:spcBef>
                <a:spcPts val="0"/>
              </a:spcBef>
              <a:buClr>
                <a:srgbClr val="000000"/>
              </a:buClr>
              <a:defRPr/>
            </a:pPr>
            <a:r>
              <a:rPr lang="cs-CZ" sz="1500" dirty="0"/>
              <a:t>dětské domovy pro děti do 3 let věku</a:t>
            </a:r>
          </a:p>
          <a:p>
            <a:pPr>
              <a:spcBef>
                <a:spcPts val="0"/>
              </a:spcBef>
              <a:buClr>
                <a:srgbClr val="000000"/>
              </a:buClr>
              <a:defRPr/>
            </a:pPr>
            <a:r>
              <a:rPr lang="cs-CZ" sz="1500" dirty="0"/>
              <a:t>zařízení pro děti vyžadující okamžitou pomoc a zařízení pro výkon pěstounské péče poskytující péči podle zákona upravujícího sociálně-právní ochranu dětí</a:t>
            </a:r>
          </a:p>
          <a:p>
            <a:pPr>
              <a:spcBef>
                <a:spcPts val="0"/>
              </a:spcBef>
              <a:buClr>
                <a:srgbClr val="000000"/>
              </a:buClr>
              <a:defRPr/>
            </a:pPr>
            <a:r>
              <a:rPr lang="cs-CZ" sz="1500" dirty="0"/>
              <a:t>speciální lůžková zařízení hospicového typu, domovy péče o válečné veterány,</a:t>
            </a:r>
          </a:p>
          <a:p>
            <a:pPr>
              <a:spcBef>
                <a:spcPts val="0"/>
              </a:spcBef>
              <a:buClr>
                <a:srgbClr val="000000"/>
              </a:buClr>
              <a:defRPr/>
            </a:pPr>
            <a:r>
              <a:rPr lang="cs-CZ" sz="1500" b="1" dirty="0"/>
              <a:t>jiná stavba, která slouží k využití výše uvedených staveb a je zřízena na pozemku, který tvoří s těmito stavbami funkční celek </a:t>
            </a:r>
            <a:r>
              <a:rPr lang="cs-CZ" sz="1500" dirty="0"/>
              <a:t>(</a:t>
            </a:r>
            <a:r>
              <a:rPr lang="cs-CZ" sz="1500" i="1" dirty="0"/>
              <a:t>např. garáže, zahradní altány, kůlny, jímky, čističky odpadních vod sloužící domu, stavby pro tepel. čerpadla, přípojky na veřejné </a:t>
            </a:r>
            <a:r>
              <a:rPr lang="cs-CZ" sz="1500" i="1" dirty="0" err="1"/>
              <a:t>rozv</a:t>
            </a:r>
            <a:r>
              <a:rPr lang="cs-CZ" sz="1500" i="1" dirty="0"/>
              <a:t>. sítě a kanalizace, které jsou ve vlastnictví majitele domu, studny, bazény, přístupové chodníky, zpevněná plocha k parkování) </a:t>
            </a:r>
          </a:p>
          <a:p>
            <a:pPr>
              <a:spcBef>
                <a:spcPts val="0"/>
              </a:spcBef>
              <a:buClr>
                <a:srgbClr val="000000"/>
              </a:buClr>
              <a:defRPr/>
            </a:pPr>
            <a:r>
              <a:rPr lang="cs-CZ" sz="1500" u="sng" dirty="0"/>
              <a:t>obytný prostor pro sociální bydlení</a:t>
            </a:r>
            <a:r>
              <a:rPr lang="cs-CZ" sz="1500" dirty="0"/>
              <a:t> … jehož podlahová plocha nepřesahuje 120 m</a:t>
            </a:r>
            <a:r>
              <a:rPr lang="cs-CZ" sz="1500" baseline="30000" dirty="0"/>
              <a:t>2 </a:t>
            </a:r>
            <a:r>
              <a:rPr lang="cs-CZ" sz="1500" dirty="0"/>
              <a:t>a místnost užívaná spolu s obytným prostorem, která se nachází ve stejné stavbě pevně spojené se zemí - § 48 odst. 6) ZDPH</a:t>
            </a:r>
            <a:endParaRPr lang="cs-CZ" altLang="cs-CZ" sz="1500" dirty="0">
              <a:effectLst>
                <a:outerShdw blurRad="38100" dist="38100" dir="2700000" algn="tl">
                  <a:srgbClr val="FFFFFF"/>
                </a:outerShdw>
              </a:effectLst>
            </a:endParaRPr>
          </a:p>
        </p:txBody>
      </p:sp>
      <p:sp>
        <p:nvSpPr>
          <p:cNvPr id="4" name="Zástupný symbol pro číslo snímku 5"/>
          <p:cNvSpPr txBox="1">
            <a:spLocks noGrp="1"/>
          </p:cNvSpPr>
          <p:nvPr/>
        </p:nvSpPr>
        <p:spPr bwMode="auto">
          <a:xfrm>
            <a:off x="6030516" y="5535216"/>
            <a:ext cx="1714500" cy="357188"/>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cs typeface="Arial" panose="020B0604020202020204" pitchFamily="34" charset="0"/>
              </a:defRPr>
            </a:lvl1pPr>
            <a:lvl2pPr marL="742950" indent="-285750" eaLnBrk="0" hangingPunct="0">
              <a:defRPr sz="2200">
                <a:solidFill>
                  <a:srgbClr val="000000"/>
                </a:solidFill>
                <a:latin typeface="Arial" panose="020B0604020202020204" pitchFamily="34" charset="0"/>
                <a:cs typeface="Arial" panose="020B0604020202020204" pitchFamily="34" charset="0"/>
              </a:defRPr>
            </a:lvl2pPr>
            <a:lvl3pPr marL="1143000" indent="-228600" eaLnBrk="0" hangingPunct="0">
              <a:defRPr sz="2200">
                <a:solidFill>
                  <a:srgbClr val="000000"/>
                </a:solidFill>
                <a:latin typeface="Arial" panose="020B0604020202020204" pitchFamily="34" charset="0"/>
                <a:cs typeface="Arial" panose="020B0604020202020204" pitchFamily="34" charset="0"/>
              </a:defRPr>
            </a:lvl3pPr>
            <a:lvl4pPr marL="1600200" indent="-228600" eaLnBrk="0" hangingPunct="0">
              <a:defRPr sz="2200">
                <a:solidFill>
                  <a:srgbClr val="000000"/>
                </a:solidFill>
                <a:latin typeface="Arial" panose="020B0604020202020204" pitchFamily="34" charset="0"/>
                <a:cs typeface="Arial" panose="020B0604020202020204" pitchFamily="34" charset="0"/>
              </a:defRPr>
            </a:lvl4pPr>
            <a:lvl5pPr marL="2057400" indent="-228600" eaLnBrk="0" hangingPunct="0">
              <a:defRPr sz="22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9pPr>
          </a:lstStyle>
          <a:p>
            <a:pPr algn="r" eaLnBrk="1" hangingPunct="1">
              <a:defRPr/>
            </a:pPr>
            <a:endParaRPr lang="cs-CZ" altLang="cs-CZ" sz="1050" dirty="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30</a:t>
            </a:fld>
            <a:endParaRPr lang="cs-CZ" dirty="0"/>
          </a:p>
        </p:txBody>
      </p:sp>
    </p:spTree>
    <p:extLst>
      <p:ext uri="{BB962C8B-B14F-4D97-AF65-F5344CB8AC3E}">
        <p14:creationId xmlns:p14="http://schemas.microsoft.com/office/powerpoint/2010/main" val="1464588370"/>
      </p:ext>
    </p:extLst>
  </p:cSld>
  <p:clrMapOvr>
    <a:masterClrMapping/>
  </p:clrMapOvr>
  <p:transition spd="slow" advTm="151721">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1115616" y="22900"/>
            <a:ext cx="6382941" cy="720080"/>
          </a:xfrm>
        </p:spPr>
        <p:txBody>
          <a:bodyPr>
            <a:normAutofit fontScale="90000"/>
          </a:bodyPr>
          <a:lstStyle/>
          <a:p>
            <a:pPr eaLnBrk="1" hangingPunct="1">
              <a:lnSpc>
                <a:spcPct val="80000"/>
              </a:lnSpc>
              <a:defRPr/>
            </a:pPr>
            <a:br>
              <a:rPr lang="cs-CZ" altLang="cs-CZ" sz="2400" b="1" dirty="0">
                <a:solidFill>
                  <a:schemeClr val="folHlink"/>
                </a:solidFill>
              </a:rPr>
            </a:br>
            <a:br>
              <a:rPr lang="cs-CZ" altLang="cs-CZ" sz="2400" b="1" dirty="0">
                <a:solidFill>
                  <a:schemeClr val="folHlink"/>
                </a:solidFill>
              </a:rPr>
            </a:br>
            <a:r>
              <a:rPr lang="cs-CZ" altLang="cs-CZ" sz="4400" dirty="0"/>
              <a:t>Stavby pro bydlení - sazby </a:t>
            </a:r>
            <a:br>
              <a:rPr lang="cs-CZ" altLang="cs-CZ" sz="4400" dirty="0"/>
            </a:br>
            <a:r>
              <a:rPr lang="cs-CZ" altLang="cs-CZ" sz="2400" b="1" dirty="0">
                <a:solidFill>
                  <a:schemeClr val="folHlink"/>
                </a:solidFill>
              </a:rPr>
              <a:t> </a:t>
            </a:r>
            <a:br>
              <a:rPr lang="cs-CZ" altLang="cs-CZ" sz="2400" b="1" dirty="0">
                <a:solidFill>
                  <a:schemeClr val="folHlink"/>
                </a:solidFill>
              </a:rPr>
            </a:br>
            <a:endParaRPr lang="cs-CZ" altLang="cs-CZ" sz="2400" b="1" dirty="0">
              <a:solidFill>
                <a:schemeClr val="folHlink"/>
              </a:solidFill>
            </a:endParaRPr>
          </a:p>
        </p:txBody>
      </p:sp>
      <p:sp>
        <p:nvSpPr>
          <p:cNvPr id="2598915" name="Rectangle 3"/>
          <p:cNvSpPr>
            <a:spLocks noGrp="1" noRot="1" noChangeArrowheads="1"/>
          </p:cNvSpPr>
          <p:nvPr>
            <p:ph idx="4294967295"/>
          </p:nvPr>
        </p:nvSpPr>
        <p:spPr>
          <a:xfrm>
            <a:off x="467544" y="692696"/>
            <a:ext cx="7891397" cy="5733256"/>
          </a:xfrm>
        </p:spPr>
        <p:txBody>
          <a:bodyPr>
            <a:normAutofit/>
          </a:bodyPr>
          <a:lstStyle/>
          <a:p>
            <a:pPr>
              <a:spcBef>
                <a:spcPts val="600"/>
              </a:spcBef>
              <a:buClr>
                <a:srgbClr val="000000"/>
              </a:buClr>
              <a:buFont typeface="Wingdings" charset="2"/>
              <a:buChar char="§"/>
              <a:defRPr/>
            </a:pPr>
            <a:r>
              <a:rPr lang="cs-CZ" sz="1500" dirty="0">
                <a:solidFill>
                  <a:srgbClr val="000000"/>
                </a:solidFill>
              </a:rPr>
              <a:t>U </a:t>
            </a:r>
            <a:r>
              <a:rPr lang="cs-CZ" sz="1800" dirty="0">
                <a:solidFill>
                  <a:srgbClr val="000000"/>
                </a:solidFill>
              </a:rPr>
              <a:t>stavebně montážních prací u </a:t>
            </a:r>
            <a:r>
              <a:rPr lang="cs-CZ" sz="1800" dirty="0"/>
              <a:t>dokončených staveb se použije vždy snížená sazba daně ( u RD a BD nemusí být splněna podmínka sociálního bydlení!!) </a:t>
            </a:r>
          </a:p>
          <a:p>
            <a:pPr>
              <a:spcBef>
                <a:spcPts val="600"/>
              </a:spcBef>
              <a:buClr>
                <a:srgbClr val="000000"/>
              </a:buClr>
              <a:buFont typeface="Wingdings" charset="2"/>
              <a:buChar char="§"/>
              <a:defRPr/>
            </a:pPr>
            <a:r>
              <a:rPr lang="cs-CZ" sz="1800" dirty="0"/>
              <a:t>U výstavby nebo dodání stavby pro sociální bydlení je uplatněna 15% sazba daně,  např.:</a:t>
            </a:r>
          </a:p>
          <a:p>
            <a:pPr marL="444500" indent="-176213">
              <a:spcBef>
                <a:spcPts val="600"/>
              </a:spcBef>
              <a:buClr>
                <a:srgbClr val="000000"/>
              </a:buClr>
              <a:buFont typeface="Arial" panose="020B0604020202020204" pitchFamily="34" charset="0"/>
              <a:buChar char="•"/>
              <a:defRPr/>
            </a:pPr>
            <a:r>
              <a:rPr lang="cs-CZ" sz="1800" dirty="0"/>
              <a:t>U obytného prostoru s podlahovou plochou do 120 m</a:t>
            </a:r>
            <a:r>
              <a:rPr lang="cs-CZ" sz="1800" baseline="30000" dirty="0"/>
              <a:t>2</a:t>
            </a:r>
            <a:r>
              <a:rPr lang="cs-CZ" sz="1800" dirty="0"/>
              <a:t> a místnosti užívané s tímto obytným prostorem, která se nachází ve stavbě jako tento obytný prostor (sklep, komora) se uplatní stejná 15% sazba daně </a:t>
            </a:r>
          </a:p>
          <a:p>
            <a:pPr marL="444500" indent="-176213">
              <a:spcBef>
                <a:spcPts val="600"/>
              </a:spcBef>
              <a:buClr>
                <a:srgbClr val="000000"/>
              </a:buClr>
              <a:buFont typeface="Arial" panose="020B0604020202020204" pitchFamily="34" charset="0"/>
              <a:buChar char="•"/>
              <a:defRPr/>
            </a:pPr>
            <a:r>
              <a:rPr lang="cs-CZ" altLang="cs-CZ" sz="1800" dirty="0">
                <a:effectLst>
                  <a:outerShdw blurRad="38100" dist="38100" dir="2700000" algn="tl">
                    <a:srgbClr val="FFFFFF"/>
                  </a:outerShdw>
                </a:effectLst>
              </a:rPr>
              <a:t>U BD, který nemá byt nad 120 M2 a staveb na pozemku, které tvoří funkční celek se uplatní snížená sazba daně.</a:t>
            </a:r>
          </a:p>
          <a:p>
            <a:pPr marL="444500" indent="-176213">
              <a:spcBef>
                <a:spcPts val="600"/>
              </a:spcBef>
              <a:buClr>
                <a:srgbClr val="000000"/>
              </a:buClr>
              <a:buFont typeface="Arial" panose="020B0604020202020204" pitchFamily="34" charset="0"/>
              <a:buChar char="•"/>
              <a:defRPr/>
            </a:pPr>
            <a:r>
              <a:rPr lang="cs-CZ" altLang="cs-CZ" sz="1800" dirty="0">
                <a:effectLst>
                  <a:outerShdw blurRad="38100" dist="38100" dir="2700000" algn="tl">
                    <a:srgbClr val="FFFFFF"/>
                  </a:outerShdw>
                </a:effectLst>
              </a:rPr>
              <a:t>U staveb plnící doplňkovou funkci ke stavbě RD a BD – garáže, zahradní altány, skladové prostory, podzemní stavby ( jímky, čističky, rozvodné sítě, kanalizační přípojky), </a:t>
            </a:r>
            <a:r>
              <a:rPr lang="cs-CZ" altLang="cs-CZ" sz="1800" b="1" dirty="0">
                <a:effectLst>
                  <a:outerShdw blurRad="38100" dist="38100" dir="2700000" algn="tl">
                    <a:srgbClr val="FFFFFF"/>
                  </a:outerShdw>
                </a:effectLst>
              </a:rPr>
              <a:t>plošné stavby na funkčním celku</a:t>
            </a:r>
            <a:r>
              <a:rPr lang="cs-CZ" altLang="cs-CZ" sz="1800" dirty="0">
                <a:effectLst>
                  <a:outerShdw blurRad="38100" dist="38100" dir="2700000" algn="tl">
                    <a:srgbClr val="FFFFFF"/>
                  </a:outerShdw>
                </a:effectLst>
              </a:rPr>
              <a:t> (přístupové chodníky, plocha k parkování ). </a:t>
            </a:r>
          </a:p>
          <a:p>
            <a:pPr>
              <a:spcBef>
                <a:spcPts val="600"/>
              </a:spcBef>
              <a:buClr>
                <a:srgbClr val="000000"/>
              </a:buClr>
              <a:buFont typeface="Wingdings" charset="2"/>
              <a:buChar char="§"/>
              <a:defRPr/>
            </a:pPr>
            <a:r>
              <a:rPr lang="cs-CZ" altLang="cs-CZ" sz="1800" dirty="0">
                <a:effectLst>
                  <a:outerShdw blurRad="38100" dist="38100" dir="2700000" algn="tl">
                    <a:srgbClr val="FFFFFF"/>
                  </a:outerShdw>
                </a:effectLst>
              </a:rPr>
              <a:t>Posouzení sazby DPH u rekonstrukce pobytových zařízení sociálních služeb!! Vazba na čerpání dotace.</a:t>
            </a:r>
          </a:p>
        </p:txBody>
      </p:sp>
      <p:sp>
        <p:nvSpPr>
          <p:cNvPr id="4" name="Zástupný symbol pro číslo snímku 5"/>
          <p:cNvSpPr txBox="1">
            <a:spLocks noGrp="1"/>
          </p:cNvSpPr>
          <p:nvPr/>
        </p:nvSpPr>
        <p:spPr bwMode="auto">
          <a:xfrm>
            <a:off x="6057900" y="5541169"/>
            <a:ext cx="1714500" cy="357188"/>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cs typeface="Arial" panose="020B0604020202020204" pitchFamily="34" charset="0"/>
              </a:defRPr>
            </a:lvl1pPr>
            <a:lvl2pPr marL="742950" indent="-285750" eaLnBrk="0" hangingPunct="0">
              <a:defRPr sz="2200">
                <a:solidFill>
                  <a:srgbClr val="000000"/>
                </a:solidFill>
                <a:latin typeface="Arial" panose="020B0604020202020204" pitchFamily="34" charset="0"/>
                <a:cs typeface="Arial" panose="020B0604020202020204" pitchFamily="34" charset="0"/>
              </a:defRPr>
            </a:lvl2pPr>
            <a:lvl3pPr marL="1143000" indent="-228600" eaLnBrk="0" hangingPunct="0">
              <a:defRPr sz="2200">
                <a:solidFill>
                  <a:srgbClr val="000000"/>
                </a:solidFill>
                <a:latin typeface="Arial" panose="020B0604020202020204" pitchFamily="34" charset="0"/>
                <a:cs typeface="Arial" panose="020B0604020202020204" pitchFamily="34" charset="0"/>
              </a:defRPr>
            </a:lvl3pPr>
            <a:lvl4pPr marL="1600200" indent="-228600" eaLnBrk="0" hangingPunct="0">
              <a:defRPr sz="2200">
                <a:solidFill>
                  <a:srgbClr val="000000"/>
                </a:solidFill>
                <a:latin typeface="Arial" panose="020B0604020202020204" pitchFamily="34" charset="0"/>
                <a:cs typeface="Arial" panose="020B0604020202020204" pitchFamily="34" charset="0"/>
              </a:defRPr>
            </a:lvl4pPr>
            <a:lvl5pPr marL="2057400" indent="-228600" eaLnBrk="0" hangingPunct="0">
              <a:defRPr sz="22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9pPr>
          </a:lstStyle>
          <a:p>
            <a:pPr algn="r" eaLnBrk="1" hangingPunct="1">
              <a:defRPr/>
            </a:pPr>
            <a:endParaRPr lang="cs-CZ" altLang="cs-CZ" sz="1050" dirty="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31</a:t>
            </a:fld>
            <a:endParaRPr lang="cs-CZ" dirty="0"/>
          </a:p>
        </p:txBody>
      </p:sp>
    </p:spTree>
    <p:extLst>
      <p:ext uri="{BB962C8B-B14F-4D97-AF65-F5344CB8AC3E}">
        <p14:creationId xmlns:p14="http://schemas.microsoft.com/office/powerpoint/2010/main" val="3438012465"/>
      </p:ext>
    </p:extLst>
  </p:cSld>
  <p:clrMapOvr>
    <a:masterClrMapping/>
  </p:clrMapOvr>
  <p:transition spd="slow" advTm="142866">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Nadpis 1"/>
          <p:cNvSpPr>
            <a:spLocks noGrp="1"/>
          </p:cNvSpPr>
          <p:nvPr>
            <p:ph type="title"/>
          </p:nvPr>
        </p:nvSpPr>
        <p:spPr>
          <a:xfrm>
            <a:off x="755576" y="188640"/>
            <a:ext cx="7793037" cy="936104"/>
          </a:xfrm>
        </p:spPr>
        <p:txBody>
          <a:bodyPr>
            <a:normAutofit/>
          </a:bodyPr>
          <a:lstStyle/>
          <a:p>
            <a:pPr eaLnBrk="1" fontAlgn="auto" hangingPunct="1">
              <a:spcAft>
                <a:spcPts val="0"/>
              </a:spcAft>
              <a:buClr>
                <a:schemeClr val="accent6">
                  <a:lumMod val="75000"/>
                </a:schemeClr>
              </a:buClr>
              <a:defRPr/>
            </a:pPr>
            <a:r>
              <a:rPr lang="cs-CZ" dirty="0">
                <a:ea typeface="+mj-ea"/>
              </a:rPr>
              <a:t>Nárok na odpočet</a:t>
            </a:r>
          </a:p>
        </p:txBody>
      </p:sp>
      <p:sp>
        <p:nvSpPr>
          <p:cNvPr id="26627" name="Zástupný symbol pro obsah 2"/>
          <p:cNvSpPr>
            <a:spLocks noGrp="1"/>
          </p:cNvSpPr>
          <p:nvPr>
            <p:ph idx="1"/>
          </p:nvPr>
        </p:nvSpPr>
        <p:spPr>
          <a:xfrm>
            <a:off x="539750" y="1628775"/>
            <a:ext cx="7772400" cy="4114800"/>
          </a:xfrm>
        </p:spPr>
        <p:txBody>
          <a:bodyPr>
            <a:noAutofit/>
          </a:bodyPr>
          <a:lstStyle/>
          <a:p>
            <a:pPr eaLnBrk="1" hangingPunct="1">
              <a:lnSpc>
                <a:spcPct val="80000"/>
              </a:lnSpc>
              <a:buClr>
                <a:srgbClr val="C00000"/>
              </a:buClr>
            </a:pPr>
            <a:r>
              <a:rPr lang="cs-CZ" sz="2200" b="1" dirty="0"/>
              <a:t>Odpočet DPH a jeho prokazování  </a:t>
            </a:r>
          </a:p>
          <a:p>
            <a:pPr lvl="1">
              <a:lnSpc>
                <a:spcPct val="80000"/>
              </a:lnSpc>
              <a:buClr>
                <a:srgbClr val="C00000"/>
              </a:buClr>
              <a:buFont typeface="Arial" panose="020B0604020202020204" pitchFamily="34" charset="0"/>
              <a:buChar char="•"/>
            </a:pPr>
            <a:r>
              <a:rPr lang="cs-CZ" sz="1800" dirty="0">
                <a:solidFill>
                  <a:schemeClr val="tx1"/>
                </a:solidFill>
              </a:rPr>
              <a:t>Nárok na odpočet daně </a:t>
            </a:r>
            <a:r>
              <a:rPr lang="cs-CZ" sz="1800" b="1" dirty="0">
                <a:solidFill>
                  <a:schemeClr val="tx1"/>
                </a:solidFill>
              </a:rPr>
              <a:t>v plné výši </a:t>
            </a:r>
            <a:r>
              <a:rPr lang="cs-CZ" sz="1800" dirty="0">
                <a:solidFill>
                  <a:schemeClr val="tx1"/>
                </a:solidFill>
              </a:rPr>
              <a:t>(§ 72 odst. 5) – u plnění vymezených v § 72 odst. 1, </a:t>
            </a:r>
          </a:p>
          <a:p>
            <a:pPr lvl="1">
              <a:lnSpc>
                <a:spcPct val="80000"/>
              </a:lnSpc>
              <a:buClr>
                <a:srgbClr val="C00000"/>
              </a:buClr>
              <a:buFont typeface="Arial" panose="020B0604020202020204" pitchFamily="34" charset="0"/>
              <a:buChar char="•"/>
            </a:pPr>
            <a:r>
              <a:rPr lang="cs-CZ" sz="1800" dirty="0">
                <a:solidFill>
                  <a:schemeClr val="tx1"/>
                </a:solidFill>
              </a:rPr>
              <a:t>Nárok  na odpočet daně </a:t>
            </a:r>
            <a:r>
              <a:rPr lang="cs-CZ" sz="1800" b="1" dirty="0">
                <a:solidFill>
                  <a:schemeClr val="tx1"/>
                </a:solidFill>
              </a:rPr>
              <a:t>v částečné výši</a:t>
            </a:r>
            <a:r>
              <a:rPr lang="cs-CZ" sz="1800" dirty="0">
                <a:solidFill>
                  <a:schemeClr val="tx1"/>
                </a:solidFill>
              </a:rPr>
              <a:t> (§ 72 odst. 6) – poměrný nárok (§ 75) nebo zkrácený nárok (§ 76) </a:t>
            </a:r>
          </a:p>
          <a:p>
            <a:pPr lvl="1">
              <a:lnSpc>
                <a:spcPct val="80000"/>
              </a:lnSpc>
              <a:buClr>
                <a:srgbClr val="C00000"/>
              </a:buClr>
              <a:buFont typeface="Arial" panose="020B0604020202020204" pitchFamily="34" charset="0"/>
              <a:buChar char="•"/>
            </a:pPr>
            <a:r>
              <a:rPr lang="cs-CZ" sz="1800" dirty="0">
                <a:solidFill>
                  <a:schemeClr val="tx1"/>
                </a:solidFill>
              </a:rPr>
              <a:t>Zákaz odpočtu (§ 72 odst. 4) – plnění použitá pro reprezentaci s výjimkou plnění podle § 13 odst. 9 písm. c) </a:t>
            </a:r>
          </a:p>
          <a:p>
            <a:pPr lvl="1">
              <a:lnSpc>
                <a:spcPct val="80000"/>
              </a:lnSpc>
              <a:buClr>
                <a:srgbClr val="C00000"/>
              </a:buClr>
              <a:buFont typeface="Arial" panose="020B0604020202020204" pitchFamily="34" charset="0"/>
              <a:buChar char="•"/>
            </a:pPr>
            <a:r>
              <a:rPr lang="cs-CZ" sz="1800" dirty="0">
                <a:solidFill>
                  <a:schemeClr val="tx1"/>
                </a:solidFill>
              </a:rPr>
              <a:t>Lhůta pro uplatnění nároku (§ 73 odst. 3) – činí 3 roky od měsíce, ve kterém nárok na odpočet daně vznikl  </a:t>
            </a:r>
            <a:r>
              <a:rPr lang="cs-CZ" sz="1800" b="1" dirty="0">
                <a:solidFill>
                  <a:schemeClr val="tx1"/>
                </a:solidFill>
              </a:rPr>
              <a:t> </a:t>
            </a:r>
          </a:p>
        </p:txBody>
      </p:sp>
      <p:sp>
        <p:nvSpPr>
          <p:cNvPr id="33796"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96C4F871-F44C-4586-89C9-FE241DC5F597}" type="slidenum">
              <a:rPr lang="cs-CZ" smtClean="0"/>
              <a:pPr/>
              <a:t>32</a:t>
            </a:fld>
            <a:endParaRPr lang="cs-CZ"/>
          </a:p>
        </p:txBody>
      </p:sp>
    </p:spTree>
    <p:extLst>
      <p:ext uri="{BB962C8B-B14F-4D97-AF65-F5344CB8AC3E}">
        <p14:creationId xmlns:p14="http://schemas.microsoft.com/office/powerpoint/2010/main" val="3753853064"/>
      </p:ext>
    </p:extLst>
  </p:cSld>
  <p:clrMapOvr>
    <a:masterClrMapping/>
  </p:clrMapOvr>
  <p:transition spd="slow" advTm="168756">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Nadpis 1"/>
          <p:cNvSpPr>
            <a:spLocks noGrp="1"/>
          </p:cNvSpPr>
          <p:nvPr>
            <p:ph type="title"/>
          </p:nvPr>
        </p:nvSpPr>
        <p:spPr>
          <a:xfrm>
            <a:off x="323528" y="265584"/>
            <a:ext cx="8820472" cy="1219200"/>
          </a:xfrm>
        </p:spPr>
        <p:txBody>
          <a:bodyPr>
            <a:normAutofit/>
          </a:bodyPr>
          <a:lstStyle/>
          <a:p>
            <a:pPr eaLnBrk="1" fontAlgn="auto" hangingPunct="1">
              <a:spcAft>
                <a:spcPts val="0"/>
              </a:spcAft>
              <a:buClr>
                <a:schemeClr val="accent6">
                  <a:lumMod val="75000"/>
                </a:schemeClr>
              </a:buClr>
              <a:defRPr/>
            </a:pPr>
            <a:r>
              <a:rPr lang="cs-CZ" dirty="0">
                <a:ea typeface="+mj-ea"/>
              </a:rPr>
              <a:t>Podmínky uplatnění odpočtu</a:t>
            </a:r>
          </a:p>
        </p:txBody>
      </p:sp>
      <p:sp>
        <p:nvSpPr>
          <p:cNvPr id="36867" name="Zástupný symbol pro obsah 2"/>
          <p:cNvSpPr>
            <a:spLocks noGrp="1"/>
          </p:cNvSpPr>
          <p:nvPr>
            <p:ph idx="1"/>
          </p:nvPr>
        </p:nvSpPr>
        <p:spPr>
          <a:xfrm>
            <a:off x="755576" y="1124744"/>
            <a:ext cx="7931224" cy="4464496"/>
          </a:xfrm>
        </p:spPr>
        <p:txBody>
          <a:bodyPr>
            <a:noAutofit/>
          </a:bodyPr>
          <a:lstStyle/>
          <a:p>
            <a:pPr marL="501650" eaLnBrk="1" hangingPunct="1">
              <a:spcBef>
                <a:spcPts val="500"/>
              </a:spcBef>
              <a:buClr>
                <a:srgbClr val="C00000"/>
              </a:buClr>
            </a:pPr>
            <a:endParaRPr lang="cs-CZ" dirty="0"/>
          </a:p>
          <a:p>
            <a:pPr marL="501650" eaLnBrk="1" hangingPunct="1">
              <a:spcBef>
                <a:spcPts val="500"/>
              </a:spcBef>
              <a:buClr>
                <a:srgbClr val="C00000"/>
              </a:buClr>
            </a:pPr>
            <a:endParaRPr lang="cs-CZ" dirty="0"/>
          </a:p>
          <a:p>
            <a:pPr marL="501650" eaLnBrk="1" hangingPunct="1">
              <a:spcBef>
                <a:spcPts val="500"/>
              </a:spcBef>
              <a:buClr>
                <a:srgbClr val="C00000"/>
              </a:buClr>
            </a:pPr>
            <a:endParaRPr lang="cs-CZ" sz="1800" dirty="0"/>
          </a:p>
          <a:p>
            <a:pPr marL="501650" eaLnBrk="1" hangingPunct="1">
              <a:spcBef>
                <a:spcPts val="500"/>
              </a:spcBef>
              <a:buClr>
                <a:srgbClr val="C00000"/>
              </a:buClr>
            </a:pPr>
            <a:endParaRPr lang="cs-CZ" sz="1800" dirty="0"/>
          </a:p>
          <a:p>
            <a:pPr marL="501650" eaLnBrk="1" hangingPunct="1">
              <a:spcBef>
                <a:spcPts val="500"/>
              </a:spcBef>
              <a:buClr>
                <a:srgbClr val="C00000"/>
              </a:buClr>
            </a:pPr>
            <a:endParaRPr lang="cs-CZ" sz="1800" dirty="0"/>
          </a:p>
          <a:p>
            <a:pPr marL="501650" eaLnBrk="1" hangingPunct="1">
              <a:spcBef>
                <a:spcPts val="0"/>
              </a:spcBef>
              <a:spcAft>
                <a:spcPts val="0"/>
              </a:spcAft>
              <a:buClr>
                <a:srgbClr val="C00000"/>
              </a:buClr>
            </a:pPr>
            <a:endParaRPr lang="cs-CZ" sz="1800" dirty="0"/>
          </a:p>
          <a:p>
            <a:pPr marL="501650" eaLnBrk="1" hangingPunct="1">
              <a:spcBef>
                <a:spcPts val="0"/>
              </a:spcBef>
              <a:spcAft>
                <a:spcPts val="0"/>
              </a:spcAft>
              <a:buClr>
                <a:srgbClr val="C00000"/>
              </a:buClr>
            </a:pPr>
            <a:r>
              <a:rPr lang="cs-CZ" sz="1800" dirty="0">
                <a:latin typeface="Arial" panose="020B0604020202020204" pitchFamily="34" charset="0"/>
                <a:cs typeface="Arial" panose="020B0604020202020204" pitchFamily="34" charset="0"/>
              </a:rPr>
              <a:t>Při uplatnění odpočtu daně, </a:t>
            </a:r>
            <a:r>
              <a:rPr lang="cs-CZ" sz="1800" b="1" dirty="0">
                <a:latin typeface="Arial" panose="020B0604020202020204" pitchFamily="34" charset="0"/>
                <a:cs typeface="Arial" panose="020B0604020202020204" pitchFamily="34" charset="0"/>
              </a:rPr>
              <a:t>musí plátce mít daňový doklad </a:t>
            </a:r>
            <a:r>
              <a:rPr lang="cs-CZ" sz="1800" dirty="0">
                <a:latin typeface="Arial" panose="020B0604020202020204" pitchFamily="34" charset="0"/>
                <a:cs typeface="Arial" panose="020B0604020202020204" pitchFamily="34" charset="0"/>
              </a:rPr>
              <a:t>(§73/1/a)</a:t>
            </a:r>
          </a:p>
          <a:p>
            <a:pPr marL="501650" algn="just" eaLnBrk="1" hangingPunct="1">
              <a:spcBef>
                <a:spcPts val="0"/>
              </a:spcBef>
              <a:spcAft>
                <a:spcPts val="0"/>
              </a:spcAft>
              <a:buClr>
                <a:srgbClr val="C00000"/>
              </a:buClr>
            </a:pPr>
            <a:r>
              <a:rPr lang="cs-CZ" sz="1800" dirty="0">
                <a:latin typeface="Arial" panose="020B0604020202020204" pitchFamily="34" charset="0"/>
                <a:cs typeface="Arial" panose="020B0604020202020204" pitchFamily="34" charset="0"/>
              </a:rPr>
              <a:t>Při uplatnění odpočtu daně, kterou plátce uplatnil při poskytnutí zdanitelného plnění osobou povinnou k dani neusazenou v tuzemsku nebo jiným plátcem </a:t>
            </a:r>
            <a:r>
              <a:rPr lang="cs-CZ" sz="1800" i="1" dirty="0">
                <a:latin typeface="Arial" panose="020B0604020202020204" pitchFamily="34" charset="0"/>
                <a:cs typeface="Arial" panose="020B0604020202020204" pitchFamily="34" charset="0"/>
              </a:rPr>
              <a:t>(</a:t>
            </a:r>
            <a:r>
              <a:rPr lang="cs-CZ" sz="1800" b="1" i="1" dirty="0">
                <a:solidFill>
                  <a:schemeClr val="tx1"/>
                </a:solidFill>
                <a:latin typeface="Arial" panose="020B0604020202020204" pitchFamily="34" charset="0"/>
                <a:cs typeface="Arial" panose="020B0604020202020204" pitchFamily="34" charset="0"/>
              </a:rPr>
              <a:t>u režimu PDP</a:t>
            </a:r>
            <a:r>
              <a:rPr lang="cs-CZ" sz="1800" i="1" dirty="0">
                <a:solidFill>
                  <a:schemeClr val="tx1"/>
                </a:solidFill>
                <a:latin typeface="Arial" panose="020B0604020202020204" pitchFamily="34" charset="0"/>
                <a:cs typeface="Arial" panose="020B0604020202020204" pitchFamily="34" charset="0"/>
              </a:rPr>
              <a:t>)</a:t>
            </a:r>
            <a:r>
              <a:rPr lang="cs-CZ" sz="1800" dirty="0">
                <a:solidFill>
                  <a:schemeClr val="tx1"/>
                </a:solidFill>
                <a:latin typeface="Arial" panose="020B0604020202020204" pitchFamily="34" charset="0"/>
                <a:cs typeface="Arial" panose="020B0604020202020204" pitchFamily="34" charset="0"/>
              </a:rPr>
              <a:t>, anebo kterou plátce uplatnil při pořízení zboží z jiného členského státu musí plátce mít daňový doklad, ale pokud jej nemá, </a:t>
            </a:r>
            <a:r>
              <a:rPr lang="cs-CZ" sz="1800" b="1" dirty="0">
                <a:solidFill>
                  <a:schemeClr val="tx1"/>
                </a:solidFill>
                <a:latin typeface="Arial" panose="020B0604020202020204" pitchFamily="34" charset="0"/>
                <a:cs typeface="Arial" panose="020B0604020202020204" pitchFamily="34" charset="0"/>
              </a:rPr>
              <a:t>lze nárok prokázat jiným způsobem </a:t>
            </a:r>
            <a:r>
              <a:rPr lang="cs-CZ" sz="1800" dirty="0">
                <a:solidFill>
                  <a:schemeClr val="tx1"/>
                </a:solidFill>
                <a:latin typeface="Arial" panose="020B0604020202020204" pitchFamily="34" charset="0"/>
                <a:cs typeface="Arial" panose="020B0604020202020204" pitchFamily="34" charset="0"/>
              </a:rPr>
              <a:t>(§73/1/b)</a:t>
            </a:r>
          </a:p>
          <a:p>
            <a:pPr marL="501650" eaLnBrk="1" hangingPunct="1">
              <a:spcBef>
                <a:spcPts val="0"/>
              </a:spcBef>
              <a:spcAft>
                <a:spcPts val="0"/>
              </a:spcAft>
              <a:buClr>
                <a:srgbClr val="C00000"/>
              </a:buClr>
            </a:pPr>
            <a:r>
              <a:rPr lang="cs-CZ" sz="1800" dirty="0">
                <a:solidFill>
                  <a:schemeClr val="tx1"/>
                </a:solidFill>
                <a:latin typeface="Arial" panose="020B0604020202020204" pitchFamily="34" charset="0"/>
                <a:cs typeface="Arial" panose="020B0604020202020204" pitchFamily="34" charset="0"/>
              </a:rPr>
              <a:t>Plátce je oprávněn uplatnit nárok na odpočet daně </a:t>
            </a:r>
            <a:r>
              <a:rPr lang="cs-CZ" sz="1800" b="1" dirty="0">
                <a:solidFill>
                  <a:schemeClr val="tx1"/>
                </a:solidFill>
                <a:latin typeface="Arial" panose="020B0604020202020204" pitchFamily="34" charset="0"/>
                <a:cs typeface="Arial" panose="020B0604020202020204" pitchFamily="34" charset="0"/>
              </a:rPr>
              <a:t>nejdříve za zdaňovací období, ve kterém jsou splněny podmínky podle odst. 1</a:t>
            </a:r>
            <a:r>
              <a:rPr lang="cs-CZ" sz="1800" dirty="0">
                <a:solidFill>
                  <a:schemeClr val="tx1"/>
                </a:solidFill>
                <a:latin typeface="Arial" panose="020B0604020202020204" pitchFamily="34" charset="0"/>
                <a:cs typeface="Arial" panose="020B0604020202020204" pitchFamily="34" charset="0"/>
              </a:rPr>
              <a:t>(§73/2)  ( </a:t>
            </a:r>
            <a:r>
              <a:rPr lang="cs-CZ" sz="1800" b="1" dirty="0">
                <a:solidFill>
                  <a:schemeClr val="tx1"/>
                </a:solidFill>
                <a:latin typeface="Arial" panose="020B0604020202020204" pitchFamily="34" charset="0"/>
                <a:cs typeface="Arial" panose="020B0604020202020204" pitchFamily="34" charset="0"/>
              </a:rPr>
              <a:t>má daňový doklad !!! </a:t>
            </a:r>
            <a:r>
              <a:rPr lang="cs-CZ" sz="1800" dirty="0">
                <a:solidFill>
                  <a:schemeClr val="tx1"/>
                </a:solidFill>
                <a:latin typeface="Arial" panose="020B0604020202020204" pitchFamily="34" charset="0"/>
                <a:cs typeface="Arial" panose="020B0604020202020204" pitchFamily="34" charset="0"/>
              </a:rPr>
              <a:t>)</a:t>
            </a:r>
          </a:p>
          <a:p>
            <a:pPr marL="501650" eaLnBrk="1" hangingPunct="1">
              <a:spcBef>
                <a:spcPts val="0"/>
              </a:spcBef>
              <a:spcAft>
                <a:spcPts val="0"/>
              </a:spcAft>
              <a:buClr>
                <a:srgbClr val="C00000"/>
              </a:buClr>
            </a:pPr>
            <a:r>
              <a:rPr lang="cs-CZ" sz="1800" dirty="0">
                <a:solidFill>
                  <a:schemeClr val="tx1"/>
                </a:solidFill>
                <a:latin typeface="Arial" panose="020B0604020202020204" pitchFamily="34" charset="0"/>
                <a:cs typeface="Arial" panose="020B0604020202020204" pitchFamily="34" charset="0"/>
              </a:rPr>
              <a:t>Odpočet musí být ve </a:t>
            </a:r>
            <a:r>
              <a:rPr lang="cs-CZ" sz="1800" b="1" dirty="0">
                <a:solidFill>
                  <a:schemeClr val="tx1"/>
                </a:solidFill>
                <a:latin typeface="Arial" panose="020B0604020202020204" pitchFamily="34" charset="0"/>
                <a:cs typeface="Arial" panose="020B0604020202020204" pitchFamily="34" charset="0"/>
              </a:rPr>
              <a:t>správné sazbě </a:t>
            </a:r>
            <a:r>
              <a:rPr lang="cs-CZ" sz="1800" dirty="0">
                <a:solidFill>
                  <a:schemeClr val="tx1"/>
                </a:solidFill>
                <a:latin typeface="Arial" panose="020B0604020202020204" pitchFamily="34" charset="0"/>
                <a:cs typeface="Arial" panose="020B0604020202020204" pitchFamily="34" charset="0"/>
              </a:rPr>
              <a:t>(§73/6)</a:t>
            </a:r>
          </a:p>
          <a:p>
            <a:pPr marL="501650">
              <a:spcBef>
                <a:spcPts val="0"/>
              </a:spcBef>
              <a:spcAft>
                <a:spcPts val="0"/>
              </a:spcAft>
              <a:buClr>
                <a:srgbClr val="C00000"/>
              </a:buClr>
            </a:pPr>
            <a:r>
              <a:rPr lang="cs-CZ" sz="1800" b="1" dirty="0">
                <a:latin typeface="Arial" panose="020B0604020202020204" pitchFamily="34" charset="0"/>
                <a:cs typeface="Arial" panose="020B0604020202020204" pitchFamily="34" charset="0"/>
              </a:rPr>
              <a:t>v částečné výši</a:t>
            </a:r>
            <a:r>
              <a:rPr lang="cs-CZ" sz="1800" dirty="0">
                <a:latin typeface="Arial" panose="020B0604020202020204" pitchFamily="34" charset="0"/>
                <a:cs typeface="Arial" panose="020B0604020202020204" pitchFamily="34" charset="0"/>
              </a:rPr>
              <a:t>, je oprávněn uplatnit nárok na odpočet daně u tohoto plnění </a:t>
            </a:r>
            <a:r>
              <a:rPr lang="cs-CZ" sz="1800" b="1" dirty="0">
                <a:latin typeface="Arial" panose="020B0604020202020204" pitchFamily="34" charset="0"/>
                <a:cs typeface="Arial" panose="020B0604020202020204" pitchFamily="34" charset="0"/>
              </a:rPr>
              <a:t>nejpozději za poslední zdaňovací období kalendářního roku, </a:t>
            </a:r>
            <a:r>
              <a:rPr lang="cs-CZ" sz="1800" b="1" dirty="0">
                <a:solidFill>
                  <a:srgbClr val="00B050"/>
                </a:solidFill>
                <a:latin typeface="Arial" panose="020B0604020202020204" pitchFamily="34" charset="0"/>
                <a:cs typeface="Arial" panose="020B0604020202020204" pitchFamily="34" charset="0"/>
              </a:rPr>
              <a:t>tato lhůta se neuplatní pokud vypořádací koeficient je vyšší než 95%</a:t>
            </a:r>
          </a:p>
          <a:p>
            <a:pPr marL="501650">
              <a:spcBef>
                <a:spcPts val="0"/>
              </a:spcBef>
              <a:spcAft>
                <a:spcPts val="0"/>
              </a:spcAft>
              <a:buClr>
                <a:srgbClr val="C00000"/>
              </a:buClr>
            </a:pPr>
            <a:r>
              <a:rPr lang="cs-CZ" sz="1800" b="1" dirty="0">
                <a:solidFill>
                  <a:schemeClr val="tx1"/>
                </a:solidFill>
                <a:latin typeface="Arial" panose="020B0604020202020204" pitchFamily="34" charset="0"/>
                <a:cs typeface="Arial" panose="020B0604020202020204" pitchFamily="34" charset="0"/>
              </a:rPr>
              <a:t>Tříletá lhůta na uplatnění odpočtu. </a:t>
            </a:r>
            <a:r>
              <a:rPr lang="cs-CZ" sz="1800" b="1" dirty="0">
                <a:solidFill>
                  <a:srgbClr val="3333FF"/>
                </a:solidFill>
                <a:latin typeface="Arial" panose="020B0604020202020204" pitchFamily="34" charset="0"/>
                <a:cs typeface="Arial" panose="020B0604020202020204" pitchFamily="34" charset="0"/>
              </a:rPr>
              <a:t>Beze změn.</a:t>
            </a:r>
          </a:p>
          <a:p>
            <a:pPr marL="501650" eaLnBrk="1" hangingPunct="1">
              <a:spcBef>
                <a:spcPts val="500"/>
              </a:spcBef>
              <a:buClr>
                <a:srgbClr val="C00000"/>
              </a:buClr>
            </a:pPr>
            <a:endParaRPr lang="cs-CZ" sz="2000" dirty="0">
              <a:solidFill>
                <a:schemeClr val="tx1"/>
              </a:solidFill>
            </a:endParaRPr>
          </a:p>
          <a:p>
            <a:pPr marL="501650" eaLnBrk="1" hangingPunct="1">
              <a:spcBef>
                <a:spcPts val="500"/>
              </a:spcBef>
              <a:buClr>
                <a:srgbClr val="C00000"/>
              </a:buClr>
            </a:pPr>
            <a:endParaRPr lang="cs-CZ" sz="2000" dirty="0">
              <a:solidFill>
                <a:schemeClr val="tx1"/>
              </a:solidFill>
            </a:endParaRPr>
          </a:p>
          <a:p>
            <a:pPr marL="501650" eaLnBrk="1" hangingPunct="1">
              <a:spcBef>
                <a:spcPts val="500"/>
              </a:spcBef>
              <a:buClr>
                <a:srgbClr val="C00000"/>
              </a:buClr>
            </a:pPr>
            <a:endParaRPr lang="cs-CZ" sz="2000" dirty="0">
              <a:solidFill>
                <a:schemeClr val="tx1"/>
              </a:solidFill>
            </a:endParaRPr>
          </a:p>
          <a:p>
            <a:pPr marL="44450" indent="0" eaLnBrk="1" hangingPunct="1">
              <a:spcBef>
                <a:spcPts val="500"/>
              </a:spcBef>
              <a:buClr>
                <a:srgbClr val="C00000"/>
              </a:buClr>
              <a:buNone/>
            </a:pPr>
            <a:endParaRPr lang="cs-CZ" sz="2000" dirty="0">
              <a:solidFill>
                <a:schemeClr val="tx1"/>
              </a:solidFill>
            </a:endParaRPr>
          </a:p>
        </p:txBody>
      </p:sp>
      <p:sp>
        <p:nvSpPr>
          <p:cNvPr id="3686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7131F846-DF8B-412C-AD04-517D68412A0B}" type="slidenum">
              <a:rPr lang="cs-CZ" smtClean="0"/>
              <a:pPr/>
              <a:t>33</a:t>
            </a:fld>
            <a:endParaRPr lang="cs-CZ"/>
          </a:p>
        </p:txBody>
      </p:sp>
    </p:spTree>
    <p:extLst>
      <p:ext uri="{BB962C8B-B14F-4D97-AF65-F5344CB8AC3E}">
        <p14:creationId xmlns:p14="http://schemas.microsoft.com/office/powerpoint/2010/main" val="178179992"/>
      </p:ext>
    </p:extLst>
  </p:cSld>
  <p:clrMapOvr>
    <a:masterClrMapping/>
  </p:clrMapOvr>
  <p:transition spd="slow" advTm="245859">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adpis 1"/>
          <p:cNvSpPr>
            <a:spLocks noGrp="1"/>
          </p:cNvSpPr>
          <p:nvPr>
            <p:ph type="title"/>
          </p:nvPr>
        </p:nvSpPr>
        <p:spPr>
          <a:xfrm>
            <a:off x="899592" y="-4257"/>
            <a:ext cx="7793037" cy="1462088"/>
          </a:xfrm>
        </p:spPr>
        <p:txBody>
          <a:bodyPr>
            <a:normAutofit/>
          </a:bodyPr>
          <a:lstStyle/>
          <a:p>
            <a:pPr eaLnBrk="1" fontAlgn="auto" hangingPunct="1">
              <a:spcAft>
                <a:spcPts val="0"/>
              </a:spcAft>
              <a:buClr>
                <a:schemeClr val="accent6">
                  <a:lumMod val="75000"/>
                </a:schemeClr>
              </a:buClr>
              <a:defRPr/>
            </a:pPr>
            <a:r>
              <a:rPr lang="cs-CZ" dirty="0">
                <a:ea typeface="+mj-ea"/>
              </a:rPr>
              <a:t>Nárok na odpočet </a:t>
            </a:r>
            <a:br>
              <a:rPr lang="cs-CZ" dirty="0">
                <a:ea typeface="+mj-ea"/>
              </a:rPr>
            </a:br>
            <a:r>
              <a:rPr lang="cs-CZ" dirty="0">
                <a:ea typeface="+mj-ea"/>
              </a:rPr>
              <a:t>– krácený koeficientem §76</a:t>
            </a:r>
          </a:p>
        </p:txBody>
      </p:sp>
      <p:sp>
        <p:nvSpPr>
          <p:cNvPr id="24579" name="Zástupný symbol pro obsah 2"/>
          <p:cNvSpPr txBox="1">
            <a:spLocks noGrp="1"/>
          </p:cNvSpPr>
          <p:nvPr>
            <p:ph idx="1"/>
          </p:nvPr>
        </p:nvSpPr>
        <p:spPr>
          <a:xfrm>
            <a:off x="755650" y="1700213"/>
            <a:ext cx="7993063" cy="4114800"/>
          </a:xfrm>
        </p:spPr>
        <p:txBody>
          <a:bodyPr>
            <a:normAutofit/>
          </a:bodyPr>
          <a:lstStyle/>
          <a:p>
            <a:pPr marL="501650" eaLnBrk="1" hangingPunct="1">
              <a:spcBef>
                <a:spcPts val="500"/>
              </a:spcBef>
              <a:spcAft>
                <a:spcPct val="0"/>
              </a:spcAft>
              <a:buClr>
                <a:srgbClr val="C00000"/>
              </a:buClr>
            </a:pPr>
            <a:r>
              <a:rPr lang="cs-CZ" sz="2000" dirty="0"/>
              <a:t>Při použití přijatého zdanitelného plnění k ekonom. činnosti s nárokem i bez nároku na odpočet daně (§72/6) , krátí se nárok na odpočet daně koeficientem stanoveným dle §76 odst. 2</a:t>
            </a:r>
          </a:p>
          <a:p>
            <a:pPr marL="501650">
              <a:spcBef>
                <a:spcPts val="500"/>
              </a:spcBef>
              <a:spcAft>
                <a:spcPct val="0"/>
              </a:spcAft>
              <a:buClr>
                <a:srgbClr val="C00000"/>
              </a:buClr>
            </a:pPr>
            <a:r>
              <a:rPr lang="cs-CZ" sz="2000" dirty="0"/>
              <a:t>§ 76/4 – </a:t>
            </a:r>
            <a:r>
              <a:rPr lang="cs-CZ" sz="2000" b="1" dirty="0"/>
              <a:t>zahrnutí</a:t>
            </a:r>
            <a:r>
              <a:rPr lang="cs-CZ" sz="2000" dirty="0"/>
              <a:t> DHM do krátícího koeficientu, pokud je nedílnou součástí jeho obvyklé ekonomické činnosti .</a:t>
            </a:r>
          </a:p>
          <a:p>
            <a:pPr marL="501650" eaLnBrk="1" hangingPunct="1">
              <a:spcBef>
                <a:spcPts val="500"/>
              </a:spcBef>
              <a:spcAft>
                <a:spcPct val="0"/>
              </a:spcAft>
              <a:buClr>
                <a:srgbClr val="C00000"/>
              </a:buClr>
            </a:pPr>
            <a:r>
              <a:rPr lang="cs-CZ" sz="2000" dirty="0"/>
              <a:t>koeficient se stanoví v % a zaokrouhluje se na celé% nahoru </a:t>
            </a:r>
            <a:r>
              <a:rPr lang="cs-CZ" sz="1100" dirty="0"/>
              <a:t>(</a:t>
            </a:r>
            <a:r>
              <a:rPr lang="cs-CZ" sz="1100" b="1" dirty="0">
                <a:solidFill>
                  <a:schemeClr val="tx1"/>
                </a:solidFill>
              </a:rPr>
              <a:t>viz ř.52 a 53 DAP DPH</a:t>
            </a:r>
            <a:r>
              <a:rPr lang="cs-CZ" sz="1100" dirty="0">
                <a:solidFill>
                  <a:schemeClr val="tx1"/>
                </a:solidFill>
              </a:rPr>
              <a:t>)</a:t>
            </a:r>
            <a:endParaRPr lang="cs-CZ" sz="2000" dirty="0">
              <a:solidFill>
                <a:schemeClr val="tx1"/>
              </a:solidFill>
            </a:endParaRPr>
          </a:p>
          <a:p>
            <a:pPr marL="501650" eaLnBrk="1" hangingPunct="1">
              <a:spcBef>
                <a:spcPts val="500"/>
              </a:spcBef>
              <a:spcAft>
                <a:spcPct val="0"/>
              </a:spcAft>
              <a:buClr>
                <a:srgbClr val="C00000"/>
              </a:buClr>
            </a:pPr>
            <a:r>
              <a:rPr lang="cs-CZ" sz="2000" dirty="0"/>
              <a:t>koeficient může nabýt hodnot </a:t>
            </a:r>
            <a:r>
              <a:rPr lang="cs-CZ" sz="2000" b="1" dirty="0"/>
              <a:t>0 –94% nebo 100%</a:t>
            </a:r>
          </a:p>
          <a:p>
            <a:pPr marL="501650" eaLnBrk="1" hangingPunct="1">
              <a:spcBef>
                <a:spcPts val="500"/>
              </a:spcBef>
              <a:spcAft>
                <a:spcPct val="0"/>
              </a:spcAft>
              <a:buClr>
                <a:srgbClr val="C00000"/>
              </a:buClr>
            </a:pPr>
            <a:r>
              <a:rPr lang="cs-CZ" sz="2000" dirty="0"/>
              <a:t>v průběhu roku se používá vypořádací z předcházejícího kal. roku</a:t>
            </a:r>
          </a:p>
          <a:p>
            <a:pPr marL="501650" eaLnBrk="1" hangingPunct="1">
              <a:spcBef>
                <a:spcPts val="500"/>
              </a:spcBef>
              <a:spcAft>
                <a:spcPct val="0"/>
              </a:spcAft>
              <a:buClr>
                <a:srgbClr val="C00000"/>
              </a:buClr>
            </a:pPr>
            <a:r>
              <a:rPr lang="cs-CZ" sz="2000" dirty="0"/>
              <a:t>v posledním zdaň. období kal. roku se provede vypořádání odpočtu za všechna zdaň. období daného kal. roku</a:t>
            </a:r>
          </a:p>
          <a:p>
            <a:pPr marL="501650" eaLnBrk="1" hangingPunct="1">
              <a:spcBef>
                <a:spcPts val="500"/>
              </a:spcBef>
              <a:spcAft>
                <a:spcPct val="0"/>
              </a:spcAft>
              <a:buClr>
                <a:srgbClr val="C00000"/>
              </a:buClr>
            </a:pPr>
            <a:r>
              <a:rPr lang="cs-CZ" sz="2000" dirty="0"/>
              <a:t>§76/10 záloha a dílčí plnění v jiném kalendářním roce</a:t>
            </a:r>
            <a:r>
              <a:rPr lang="cs-CZ" sz="2000" dirty="0">
                <a:solidFill>
                  <a:srgbClr val="3333FF"/>
                </a:solidFill>
              </a:rPr>
              <a:t> </a:t>
            </a:r>
          </a:p>
        </p:txBody>
      </p:sp>
      <p:sp>
        <p:nvSpPr>
          <p:cNvPr id="3482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82706871-766D-45B1-9B13-B36966303832}" type="slidenum">
              <a:rPr lang="cs-CZ" smtClean="0"/>
              <a:pPr/>
              <a:t>34</a:t>
            </a:fld>
            <a:endParaRPr lang="cs-CZ"/>
          </a:p>
        </p:txBody>
      </p:sp>
    </p:spTree>
    <p:extLst>
      <p:ext uri="{BB962C8B-B14F-4D97-AF65-F5344CB8AC3E}">
        <p14:creationId xmlns:p14="http://schemas.microsoft.com/office/powerpoint/2010/main" val="1205068684"/>
      </p:ext>
    </p:extLst>
  </p:cSld>
  <p:clrMapOvr>
    <a:masterClrMapping/>
  </p:clrMapOvr>
  <p:transition spd="slow" advTm="156914">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12139F-6046-4D07-9406-D7938573F7F5}"/>
              </a:ext>
            </a:extLst>
          </p:cNvPr>
          <p:cNvSpPr>
            <a:spLocks noGrp="1"/>
          </p:cNvSpPr>
          <p:nvPr>
            <p:ph type="title"/>
          </p:nvPr>
        </p:nvSpPr>
        <p:spPr/>
        <p:txBody>
          <a:bodyPr/>
          <a:lstStyle/>
          <a:p>
            <a:r>
              <a:rPr lang="cs-CZ" dirty="0"/>
              <a:t>Odpočet daně v poměrné výši -§75</a:t>
            </a:r>
          </a:p>
        </p:txBody>
      </p:sp>
      <p:sp>
        <p:nvSpPr>
          <p:cNvPr id="3" name="Zástupný symbol pro obsah 2">
            <a:extLst>
              <a:ext uri="{FF2B5EF4-FFF2-40B4-BE49-F238E27FC236}">
                <a16:creationId xmlns:a16="http://schemas.microsoft.com/office/drawing/2014/main" id="{C49490F3-7869-4C72-9BD2-335E5F0465A5}"/>
              </a:ext>
            </a:extLst>
          </p:cNvPr>
          <p:cNvSpPr>
            <a:spLocks noGrp="1"/>
          </p:cNvSpPr>
          <p:nvPr>
            <p:ph idx="1"/>
          </p:nvPr>
        </p:nvSpPr>
        <p:spPr>
          <a:xfrm>
            <a:off x="683569" y="1340768"/>
            <a:ext cx="8003232" cy="4659048"/>
          </a:xfrm>
        </p:spPr>
        <p:txBody>
          <a:bodyPr>
            <a:normAutofit fontScale="92500"/>
          </a:bodyPr>
          <a:lstStyle/>
          <a:p>
            <a:pPr>
              <a:buFont typeface="Wingdings" pitchFamily="2" charset="2"/>
              <a:buNone/>
              <a:defRPr/>
            </a:pPr>
            <a:endParaRPr lang="cs-CZ" dirty="0">
              <a:solidFill>
                <a:srgbClr val="000000"/>
              </a:solidFill>
            </a:endParaRPr>
          </a:p>
          <a:p>
            <a:pPr>
              <a:buFont typeface="Wingdings" pitchFamily="2" charset="2"/>
              <a:buNone/>
              <a:defRPr/>
            </a:pPr>
            <a:r>
              <a:rPr lang="cs-CZ" dirty="0">
                <a:solidFill>
                  <a:srgbClr val="000000"/>
                </a:solidFill>
              </a:rPr>
              <a:t>Použije-li plátce přijaté zdanitelné plnění jak </a:t>
            </a:r>
            <a:r>
              <a:rPr lang="cs-CZ" b="1" u="sng" dirty="0">
                <a:solidFill>
                  <a:srgbClr val="3333FF"/>
                </a:solidFill>
              </a:rPr>
              <a:t>pro účely svých uskutečněných plnění, tak pro jiné účely</a:t>
            </a:r>
            <a:r>
              <a:rPr lang="cs-CZ" dirty="0">
                <a:solidFill>
                  <a:srgbClr val="000000"/>
                </a:solidFill>
              </a:rPr>
              <a:t>, má nárok na odpočet daně pouze v poměrné výši odpovídající rozsahu použití pro </a:t>
            </a:r>
            <a:r>
              <a:rPr lang="cs-CZ" u="sng" dirty="0">
                <a:solidFill>
                  <a:srgbClr val="3333FF"/>
                </a:solidFill>
              </a:rPr>
              <a:t>účely svých uskutečněných plnění.</a:t>
            </a:r>
            <a:endParaRPr lang="cs-CZ" dirty="0">
              <a:solidFill>
                <a:srgbClr val="000000"/>
              </a:solidFill>
            </a:endParaRPr>
          </a:p>
          <a:p>
            <a:pPr>
              <a:buFont typeface="Wingdings" pitchFamily="2" charset="2"/>
              <a:buNone/>
              <a:defRPr/>
            </a:pPr>
            <a:r>
              <a:rPr lang="cs-CZ" i="1" dirty="0">
                <a:solidFill>
                  <a:srgbClr val="000000"/>
                </a:solidFill>
              </a:rPr>
              <a:t>Není tím dotčena případná povinnost dalšího krácení nároku na odpočet daně z titulu částečného použití pro účely plnění osvobozených od daně bez nároku na odpočet daně postupem podle § 76 ZDPH.</a:t>
            </a:r>
          </a:p>
          <a:p>
            <a:pPr>
              <a:buFont typeface="Wingdings" pitchFamily="2" charset="2"/>
              <a:buNone/>
              <a:defRPr/>
            </a:pPr>
            <a:r>
              <a:rPr lang="cs-CZ" i="1" dirty="0">
                <a:solidFill>
                  <a:srgbClr val="000000"/>
                </a:solidFill>
              </a:rPr>
              <a:t>Vyjádření </a:t>
            </a:r>
            <a:r>
              <a:rPr lang="cs-CZ" i="1" dirty="0">
                <a:solidFill>
                  <a:srgbClr val="0000C0"/>
                </a:solidFill>
              </a:rPr>
              <a:t>„použije pro účely svých uskutečněných plnění“ zahrnuje nejen případy použití pro konkrétní již uskutečněné plnění, ale rovněž použití pro účely plnění, která plátce zamýšlí uskutečnit.“</a:t>
            </a:r>
          </a:p>
          <a:p>
            <a:endParaRPr lang="cs-CZ" dirty="0"/>
          </a:p>
        </p:txBody>
      </p:sp>
      <p:sp>
        <p:nvSpPr>
          <p:cNvPr id="4" name="Zástupný symbol pro číslo snímku 3">
            <a:extLst>
              <a:ext uri="{FF2B5EF4-FFF2-40B4-BE49-F238E27FC236}">
                <a16:creationId xmlns:a16="http://schemas.microsoft.com/office/drawing/2014/main" id="{40BA264D-7C52-42EA-A531-FEE809B035B1}"/>
              </a:ext>
            </a:extLst>
          </p:cNvPr>
          <p:cNvSpPr>
            <a:spLocks noGrp="1"/>
          </p:cNvSpPr>
          <p:nvPr>
            <p:ph type="sldNum" sz="quarter" idx="12"/>
          </p:nvPr>
        </p:nvSpPr>
        <p:spPr/>
        <p:txBody>
          <a:bodyPr/>
          <a:lstStyle/>
          <a:p>
            <a:pPr>
              <a:defRPr/>
            </a:pPr>
            <a:fld id="{59650CAD-726C-477C-9BA9-E6DD8FAF2C69}" type="slidenum">
              <a:rPr lang="cs-CZ" smtClean="0"/>
              <a:pPr>
                <a:defRPr/>
              </a:pPr>
              <a:t>35</a:t>
            </a:fld>
            <a:endParaRPr lang="cs-CZ"/>
          </a:p>
        </p:txBody>
      </p:sp>
    </p:spTree>
    <p:extLst>
      <p:ext uri="{BB962C8B-B14F-4D97-AF65-F5344CB8AC3E}">
        <p14:creationId xmlns:p14="http://schemas.microsoft.com/office/powerpoint/2010/main" val="2938423088"/>
      </p:ext>
    </p:extLst>
  </p:cSld>
  <p:clrMapOvr>
    <a:masterClrMapping/>
  </p:clrMapOvr>
  <p:transition spd="slow" advTm="123260">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Nadpis 1"/>
          <p:cNvSpPr>
            <a:spLocks noGrp="1"/>
          </p:cNvSpPr>
          <p:nvPr>
            <p:ph type="title"/>
          </p:nvPr>
        </p:nvSpPr>
        <p:spPr>
          <a:xfrm>
            <a:off x="755576" y="238720"/>
            <a:ext cx="7793037" cy="1462088"/>
          </a:xfrm>
        </p:spPr>
        <p:txBody>
          <a:bodyPr/>
          <a:lstStyle/>
          <a:p>
            <a:pPr eaLnBrk="1" fontAlgn="auto" hangingPunct="1">
              <a:spcAft>
                <a:spcPts val="0"/>
              </a:spcAft>
              <a:buClr>
                <a:schemeClr val="accent6">
                  <a:lumMod val="75000"/>
                </a:schemeClr>
              </a:buClr>
              <a:defRPr/>
            </a:pPr>
            <a:r>
              <a:rPr lang="cs-CZ" dirty="0">
                <a:ea typeface="+mj-ea"/>
              </a:rPr>
              <a:t>Odpočet daně v poměrné výši -§75</a:t>
            </a:r>
          </a:p>
        </p:txBody>
      </p:sp>
      <p:sp>
        <p:nvSpPr>
          <p:cNvPr id="41987" name="Zástupný symbol pro obsah 2"/>
          <p:cNvSpPr>
            <a:spLocks noGrp="1"/>
          </p:cNvSpPr>
          <p:nvPr>
            <p:ph idx="1"/>
          </p:nvPr>
        </p:nvSpPr>
        <p:spPr>
          <a:xfrm>
            <a:off x="755650" y="1557338"/>
            <a:ext cx="7772400" cy="4535958"/>
          </a:xfrm>
        </p:spPr>
        <p:txBody>
          <a:bodyPr>
            <a:normAutofit fontScale="92500" lnSpcReduction="20000"/>
          </a:bodyPr>
          <a:lstStyle/>
          <a:p>
            <a:pPr marL="501650" eaLnBrk="1" hangingPunct="1">
              <a:spcBef>
                <a:spcPts val="500"/>
              </a:spcBef>
              <a:spcAft>
                <a:spcPct val="0"/>
              </a:spcAft>
              <a:buClr>
                <a:srgbClr val="C00000"/>
              </a:buClr>
            </a:pPr>
            <a:endParaRPr lang="cs-CZ" sz="2000" dirty="0"/>
          </a:p>
          <a:p>
            <a:pPr>
              <a:buFont typeface="Wingdings" pitchFamily="2" charset="2"/>
              <a:buNone/>
            </a:pPr>
            <a:r>
              <a:rPr lang="cs-CZ" altLang="cs-CZ" sz="2000" dirty="0">
                <a:solidFill>
                  <a:srgbClr val="000000"/>
                </a:solidFill>
              </a:rPr>
              <a:t>V případě přijatého </a:t>
            </a:r>
            <a:r>
              <a:rPr lang="cs-CZ" altLang="cs-CZ" sz="2000" dirty="0">
                <a:solidFill>
                  <a:srgbClr val="0000C0"/>
                </a:solidFill>
              </a:rPr>
              <a:t>zdanitelného plnění, </a:t>
            </a:r>
            <a:r>
              <a:rPr lang="cs-CZ" altLang="cs-CZ" sz="2000" b="1" dirty="0">
                <a:solidFill>
                  <a:srgbClr val="0000C0"/>
                </a:solidFill>
              </a:rPr>
              <a:t>které není pořízením dlouhodobého majetku</a:t>
            </a:r>
            <a:r>
              <a:rPr lang="cs-CZ" altLang="cs-CZ" sz="2000" dirty="0">
                <a:solidFill>
                  <a:srgbClr val="000000"/>
                </a:solidFill>
              </a:rPr>
              <a:t>, určeného pro uskutečněná plnění, které plátce </a:t>
            </a:r>
            <a:r>
              <a:rPr lang="cs-CZ" altLang="cs-CZ" sz="2000" u="sng" dirty="0">
                <a:solidFill>
                  <a:srgbClr val="3333FF"/>
                </a:solidFill>
              </a:rPr>
              <a:t>použije zčásti rovněž pro svou osobní spotřebu nebo pro osobní spotřebu svých zaměstnanců</a:t>
            </a:r>
            <a:r>
              <a:rPr lang="cs-CZ" altLang="cs-CZ" sz="2000" dirty="0">
                <a:solidFill>
                  <a:srgbClr val="000000"/>
                </a:solidFill>
              </a:rPr>
              <a:t>, si plátce může </a:t>
            </a:r>
            <a:r>
              <a:rPr lang="cs-CZ" altLang="cs-CZ" sz="2000" u="sng" dirty="0">
                <a:solidFill>
                  <a:srgbClr val="0000C0"/>
                </a:solidFill>
              </a:rPr>
              <a:t>zvolit, že uplatní nárok na odpočet daně v plné výši. </a:t>
            </a:r>
            <a:r>
              <a:rPr lang="cs-CZ" altLang="cs-CZ" sz="2000" dirty="0">
                <a:solidFill>
                  <a:srgbClr val="000000"/>
                </a:solidFill>
              </a:rPr>
              <a:t>Část přijatého zdanitelného plnění, kterou použije pro svou osobní spotřebu nebo pro osobní spotřebu svých zaměstnanců, se poté považuje za dodání zboží podle § 13 odst. 4 písm. a) nebo za poskytnutí služby podle § 14 odst. 3 písm. a) (§ 75 odst. 2 ZDPH)</a:t>
            </a:r>
          </a:p>
          <a:p>
            <a:pPr>
              <a:buFont typeface="Wingdings" pitchFamily="2" charset="2"/>
              <a:buNone/>
            </a:pPr>
            <a:r>
              <a:rPr lang="cs-CZ" altLang="cs-CZ" sz="2000" i="1" dirty="0">
                <a:solidFill>
                  <a:srgbClr val="000000"/>
                </a:solidFill>
              </a:rPr>
              <a:t>	Omezuje se rozsah výjimky, podle které má plátce možnost u obchodního majetku, který používá zčásti také pro jiné účely, si uplatnit plný nárok na odpočet daně, a použití pro tyto jiné účely průběžně zdaňovat. </a:t>
            </a:r>
            <a:r>
              <a:rPr lang="cs-CZ" altLang="cs-CZ" sz="2000" b="1" i="1" dirty="0">
                <a:solidFill>
                  <a:srgbClr val="000000"/>
                </a:solidFill>
              </a:rPr>
              <a:t>Postup podle této výjimky bude možné uplatnit výhradně v případech částečného použití pro osobní spotřebu plátce nebo jeho zaměstnanců</a:t>
            </a:r>
            <a:r>
              <a:rPr lang="cs-CZ" altLang="cs-CZ" sz="2000" i="1" dirty="0">
                <a:solidFill>
                  <a:srgbClr val="000000"/>
                </a:solidFill>
              </a:rPr>
              <a:t>. </a:t>
            </a:r>
            <a:r>
              <a:rPr lang="cs-CZ" altLang="cs-CZ" sz="2000" b="1" i="1" dirty="0">
                <a:solidFill>
                  <a:srgbClr val="3333FF"/>
                </a:solidFill>
              </a:rPr>
              <a:t>Nebude si již vztahovat na částečné použití pro činnosti, které spadají mimo rozsah působnosti daně z přidané hodnoty (včetně výkonu působností v oblasti veřejné správy), </a:t>
            </a:r>
            <a:r>
              <a:rPr lang="cs-CZ" altLang="cs-CZ" sz="2000" i="1" dirty="0">
                <a:solidFill>
                  <a:srgbClr val="3333FF"/>
                </a:solidFill>
              </a:rPr>
              <a:t>a které daná osoba vykonává v rámci svého předmětu činnosti či svěřených působností.  </a:t>
            </a:r>
            <a:endParaRPr lang="cs-CZ" sz="2000" dirty="0">
              <a:solidFill>
                <a:srgbClr val="3333FF"/>
              </a:solidFill>
            </a:endParaRPr>
          </a:p>
          <a:p>
            <a:pPr marL="501650" eaLnBrk="1" hangingPunct="1">
              <a:spcBef>
                <a:spcPts val="500"/>
              </a:spcBef>
              <a:spcAft>
                <a:spcPct val="0"/>
              </a:spcAft>
              <a:buClr>
                <a:srgbClr val="C00000"/>
              </a:buClr>
              <a:buFontTx/>
              <a:buBlip>
                <a:blip r:embed="rId2"/>
              </a:buBlip>
            </a:pPr>
            <a:endParaRPr lang="cs-CZ" sz="1900" dirty="0"/>
          </a:p>
        </p:txBody>
      </p:sp>
      <p:sp>
        <p:nvSpPr>
          <p:cNvPr id="4198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CBEB387-E45D-48B1-B45A-668BFDFBB0E6}" type="slidenum">
              <a:rPr lang="cs-CZ" smtClean="0"/>
              <a:pPr/>
              <a:t>36</a:t>
            </a:fld>
            <a:endParaRPr lang="cs-CZ"/>
          </a:p>
        </p:txBody>
      </p:sp>
    </p:spTree>
    <p:extLst>
      <p:ext uri="{BB962C8B-B14F-4D97-AF65-F5344CB8AC3E}">
        <p14:creationId xmlns:p14="http://schemas.microsoft.com/office/powerpoint/2010/main" val="2611969833"/>
      </p:ext>
    </p:extLst>
  </p:cSld>
  <p:clrMapOvr>
    <a:masterClrMapping/>
  </p:clrMapOvr>
  <p:transition spd="slow" advTm="111375">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Nadpis 1"/>
          <p:cNvSpPr>
            <a:spLocks noGrp="1"/>
          </p:cNvSpPr>
          <p:nvPr>
            <p:ph type="title"/>
          </p:nvPr>
        </p:nvSpPr>
        <p:spPr>
          <a:xfrm>
            <a:off x="683568" y="22696"/>
            <a:ext cx="7793037" cy="1462088"/>
          </a:xfrm>
        </p:spPr>
        <p:txBody>
          <a:bodyPr>
            <a:normAutofit/>
          </a:bodyPr>
          <a:lstStyle/>
          <a:p>
            <a:pPr eaLnBrk="1" fontAlgn="auto" hangingPunct="1">
              <a:spcAft>
                <a:spcPts val="0"/>
              </a:spcAft>
              <a:buClr>
                <a:schemeClr val="accent6">
                  <a:lumMod val="75000"/>
                </a:schemeClr>
              </a:buClr>
              <a:defRPr/>
            </a:pPr>
            <a:r>
              <a:rPr lang="cs-CZ" dirty="0">
                <a:ea typeface="+mj-ea"/>
              </a:rPr>
              <a:t>Odpočet daně v poměrné výši -§75 , pokračování</a:t>
            </a:r>
          </a:p>
        </p:txBody>
      </p:sp>
      <p:sp>
        <p:nvSpPr>
          <p:cNvPr id="43011" name="Zástupný symbol pro obsah 2"/>
          <p:cNvSpPr>
            <a:spLocks noGrp="1"/>
          </p:cNvSpPr>
          <p:nvPr>
            <p:ph idx="1"/>
          </p:nvPr>
        </p:nvSpPr>
        <p:spPr>
          <a:xfrm>
            <a:off x="755650" y="1700213"/>
            <a:ext cx="7772400" cy="3960812"/>
          </a:xfrm>
        </p:spPr>
        <p:txBody>
          <a:bodyPr>
            <a:normAutofit fontScale="92500" lnSpcReduction="10000"/>
          </a:bodyPr>
          <a:lstStyle/>
          <a:p>
            <a:pPr marL="501650" eaLnBrk="1" hangingPunct="1">
              <a:spcBef>
                <a:spcPts val="1200"/>
              </a:spcBef>
              <a:buClr>
                <a:srgbClr val="C00000"/>
              </a:buClr>
              <a:buFont typeface="Wingdings" pitchFamily="2" charset="2"/>
              <a:buNone/>
            </a:pPr>
            <a:endParaRPr lang="cs-CZ" sz="2000" b="1" dirty="0"/>
          </a:p>
          <a:p>
            <a:pPr marL="501650" eaLnBrk="1" hangingPunct="1">
              <a:spcBef>
                <a:spcPts val="1200"/>
              </a:spcBef>
              <a:buClr>
                <a:srgbClr val="C00000"/>
              </a:buClr>
              <a:buFont typeface="Wingdings" pitchFamily="2" charset="2"/>
              <a:buNone/>
            </a:pPr>
            <a:r>
              <a:rPr lang="cs-CZ" sz="2000" b="1" dirty="0"/>
              <a:t>Uplatnění nároku na odpočet daně </a:t>
            </a:r>
            <a:r>
              <a:rPr lang="cs-CZ" sz="2000" b="1" dirty="0">
                <a:solidFill>
                  <a:srgbClr val="3333FF"/>
                </a:solidFill>
              </a:rPr>
              <a:t>v poměrné výši §75 odst.2 ZDPH</a:t>
            </a:r>
          </a:p>
          <a:p>
            <a:pPr marL="501650" eaLnBrk="1" hangingPunct="1">
              <a:spcBef>
                <a:spcPts val="400"/>
              </a:spcBef>
              <a:spcAft>
                <a:spcPts val="1800"/>
              </a:spcAft>
              <a:buClr>
                <a:srgbClr val="C00000"/>
              </a:buClr>
              <a:buFont typeface="Wingdings" pitchFamily="2" charset="2"/>
              <a:buNone/>
            </a:pPr>
            <a:r>
              <a:rPr lang="cs-CZ" sz="2000" u="sng" dirty="0"/>
              <a:t>Výše odpočtu daně v poměrné výši se vypočte jako součin :</a:t>
            </a:r>
          </a:p>
          <a:p>
            <a:pPr marL="501650" eaLnBrk="1" hangingPunct="1">
              <a:spcBef>
                <a:spcPts val="400"/>
              </a:spcBef>
              <a:buClr>
                <a:srgbClr val="C00000"/>
              </a:buClr>
            </a:pPr>
            <a:r>
              <a:rPr lang="cs-CZ" sz="2000" dirty="0"/>
              <a:t>daně na vstupu u přijatého zdanitelného plnění a</a:t>
            </a:r>
          </a:p>
          <a:p>
            <a:pPr marL="501650" eaLnBrk="1" hangingPunct="1">
              <a:spcBef>
                <a:spcPts val="400"/>
              </a:spcBef>
              <a:buClr>
                <a:srgbClr val="C00000"/>
              </a:buClr>
            </a:pPr>
            <a:r>
              <a:rPr lang="cs-CZ" sz="2000" dirty="0"/>
              <a:t>poměrného koeficientu stanoveného jako podíl použití tohoto plnění pro ekonom. činnosti (poměrný koeficient se vypočítá jako % podíl zaokrouhlený na celé % nahoru)</a:t>
            </a:r>
          </a:p>
          <a:p>
            <a:pPr marL="501650" eaLnBrk="1" hangingPunct="1">
              <a:spcBef>
                <a:spcPts val="500"/>
              </a:spcBef>
              <a:buClr>
                <a:srgbClr val="C00000"/>
              </a:buClr>
            </a:pPr>
            <a:r>
              <a:rPr lang="cs-CZ" sz="2000" dirty="0"/>
              <a:t>Nelze-li v okamžiku uplatnění odpočtu daně stanovit výši poměrného koeficientu podle skutečného podílu použití, stanoví ji plátce </a:t>
            </a:r>
            <a:r>
              <a:rPr lang="cs-CZ" sz="2000" b="1" dirty="0">
                <a:solidFill>
                  <a:schemeClr val="tx1"/>
                </a:solidFill>
              </a:rPr>
              <a:t>kvalifikovaným odhadem</a:t>
            </a:r>
            <a:r>
              <a:rPr lang="cs-CZ" sz="2000" dirty="0">
                <a:solidFill>
                  <a:schemeClr val="tx1"/>
                </a:solidFill>
              </a:rPr>
              <a:t> .</a:t>
            </a:r>
          </a:p>
          <a:p>
            <a:pPr marL="501650" eaLnBrk="1" hangingPunct="1">
              <a:spcBef>
                <a:spcPts val="500"/>
              </a:spcBef>
              <a:buClr>
                <a:srgbClr val="C00000"/>
              </a:buClr>
              <a:buFont typeface="Wingdings" pitchFamily="2" charset="2"/>
              <a:buNone/>
            </a:pPr>
            <a:endParaRPr lang="cs-CZ" sz="2000" i="1" dirty="0">
              <a:latin typeface="Tahoma (Základní text)"/>
            </a:endParaRPr>
          </a:p>
          <a:p>
            <a:pPr marL="501650" eaLnBrk="1" hangingPunct="1">
              <a:buClr>
                <a:srgbClr val="C00000"/>
              </a:buClr>
              <a:buFontTx/>
              <a:buNone/>
            </a:pPr>
            <a:endParaRPr lang="cs-CZ" dirty="0">
              <a:latin typeface="Tahoma" pitchFamily="34" charset="0"/>
            </a:endParaRPr>
          </a:p>
        </p:txBody>
      </p:sp>
      <p:sp>
        <p:nvSpPr>
          <p:cNvPr id="43012"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E366D9EA-41FE-49E8-A15A-FE53221A5000}" type="slidenum">
              <a:rPr lang="cs-CZ" smtClean="0"/>
              <a:pPr/>
              <a:t>37</a:t>
            </a:fld>
            <a:endParaRPr lang="cs-CZ"/>
          </a:p>
        </p:txBody>
      </p:sp>
    </p:spTree>
    <p:extLst>
      <p:ext uri="{BB962C8B-B14F-4D97-AF65-F5344CB8AC3E}">
        <p14:creationId xmlns:p14="http://schemas.microsoft.com/office/powerpoint/2010/main" val="3857169568"/>
      </p:ext>
    </p:extLst>
  </p:cSld>
  <p:clrMapOvr>
    <a:masterClrMapping/>
  </p:clrMapOvr>
  <p:transition spd="slow" advTm="41884">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Nadpis 1"/>
          <p:cNvSpPr>
            <a:spLocks noGrp="1"/>
          </p:cNvSpPr>
          <p:nvPr>
            <p:ph type="title"/>
          </p:nvPr>
        </p:nvSpPr>
        <p:spPr>
          <a:xfrm>
            <a:off x="755576" y="22696"/>
            <a:ext cx="7793037" cy="1462088"/>
          </a:xfrm>
        </p:spPr>
        <p:txBody>
          <a:bodyPr>
            <a:normAutofit/>
          </a:bodyPr>
          <a:lstStyle/>
          <a:p>
            <a:pPr eaLnBrk="1" fontAlgn="auto" hangingPunct="1">
              <a:spcAft>
                <a:spcPts val="0"/>
              </a:spcAft>
              <a:buClr>
                <a:schemeClr val="accent6">
                  <a:lumMod val="75000"/>
                </a:schemeClr>
              </a:buClr>
              <a:defRPr/>
            </a:pPr>
            <a:r>
              <a:rPr lang="cs-CZ" dirty="0">
                <a:ea typeface="+mj-ea"/>
              </a:rPr>
              <a:t>Odpočet daně v poměrné výši -§75, pokračování</a:t>
            </a:r>
          </a:p>
        </p:txBody>
      </p:sp>
      <p:sp>
        <p:nvSpPr>
          <p:cNvPr id="44035" name="Zástupný symbol pro obsah 2"/>
          <p:cNvSpPr>
            <a:spLocks noGrp="1"/>
          </p:cNvSpPr>
          <p:nvPr>
            <p:ph idx="1"/>
          </p:nvPr>
        </p:nvSpPr>
        <p:spPr>
          <a:xfrm>
            <a:off x="755650" y="1628775"/>
            <a:ext cx="7772400" cy="3887788"/>
          </a:xfrm>
        </p:spPr>
        <p:txBody>
          <a:bodyPr>
            <a:normAutofit/>
          </a:bodyPr>
          <a:lstStyle/>
          <a:p>
            <a:pPr marL="501650" eaLnBrk="1" hangingPunct="1">
              <a:spcBef>
                <a:spcPts val="500"/>
              </a:spcBef>
              <a:spcAft>
                <a:spcPts val="1200"/>
              </a:spcAft>
              <a:buClr>
                <a:srgbClr val="C00000"/>
              </a:buClr>
            </a:pPr>
            <a:r>
              <a:rPr lang="cs-CZ" sz="2000" dirty="0"/>
              <a:t>po skončení kal. roku, ve kterém došlo k uskutečnění zdanitelného plnění plátce do hodnoty </a:t>
            </a:r>
            <a:r>
              <a:rPr lang="cs-CZ" sz="2000" b="1" dirty="0"/>
              <a:t>poměrného koeficientu </a:t>
            </a:r>
            <a:r>
              <a:rPr lang="cs-CZ" sz="2000" dirty="0"/>
              <a:t>zohlední skutečný podíl použití tohoto plnění pro své ekonom. činnosti v příslušném roce</a:t>
            </a:r>
          </a:p>
          <a:p>
            <a:pPr marL="501650" eaLnBrk="1" hangingPunct="1">
              <a:spcBef>
                <a:spcPts val="500"/>
              </a:spcBef>
              <a:spcAft>
                <a:spcPct val="0"/>
              </a:spcAft>
              <a:buClr>
                <a:srgbClr val="C00000"/>
              </a:buClr>
            </a:pPr>
            <a:r>
              <a:rPr lang="cs-CZ" sz="2000" b="1" dirty="0"/>
              <a:t>odchyluje-li </a:t>
            </a:r>
            <a:r>
              <a:rPr lang="cs-CZ" sz="2000" dirty="0"/>
              <a:t>se poměrný koeficient vypočtený podle skutečného použití od poměrného koeficientu stanoveného odhadem o více než </a:t>
            </a:r>
            <a:r>
              <a:rPr lang="cs-CZ" sz="2000" b="1" dirty="0">
                <a:solidFill>
                  <a:schemeClr val="tx1"/>
                </a:solidFill>
              </a:rPr>
              <a:t>10 % bodů, výše uplatněného odpočtu daně se opraví</a:t>
            </a:r>
          </a:p>
          <a:p>
            <a:pPr marL="501650" eaLnBrk="1" hangingPunct="1">
              <a:spcBef>
                <a:spcPts val="1200"/>
              </a:spcBef>
              <a:spcAft>
                <a:spcPct val="0"/>
              </a:spcAft>
              <a:buClr>
                <a:srgbClr val="C00000"/>
              </a:buClr>
            </a:pPr>
            <a:r>
              <a:rPr lang="cs-CZ" sz="2000" dirty="0"/>
              <a:t>opravu plátce uvede v daňovém přiznání za poslední zdaňovací období kal. roku, ve kterém došlo k uskutečnění zdanitelného plnění, jehož se oprava týká  §75/4 -  ř.45 DAP DPH </a:t>
            </a:r>
          </a:p>
          <a:p>
            <a:pPr marL="501650" eaLnBrk="1" hangingPunct="1">
              <a:spcBef>
                <a:spcPts val="1200"/>
              </a:spcBef>
              <a:spcAft>
                <a:spcPct val="0"/>
              </a:spcAft>
              <a:buClr>
                <a:srgbClr val="C00000"/>
              </a:buClr>
            </a:pPr>
            <a:endParaRPr lang="cs-CZ" sz="2000" dirty="0"/>
          </a:p>
          <a:p>
            <a:pPr marL="501650" eaLnBrk="1" hangingPunct="1">
              <a:spcBef>
                <a:spcPts val="1200"/>
              </a:spcBef>
              <a:spcAft>
                <a:spcPct val="0"/>
              </a:spcAft>
              <a:buClr>
                <a:srgbClr val="C00000"/>
              </a:buClr>
            </a:pPr>
            <a:endParaRPr lang="cs-CZ" sz="2000" dirty="0"/>
          </a:p>
        </p:txBody>
      </p:sp>
      <p:sp>
        <p:nvSpPr>
          <p:cNvPr id="44036"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28E9C7A9-92A9-4182-A742-0A07E046C4F1}" type="slidenum">
              <a:rPr lang="cs-CZ" smtClean="0"/>
              <a:pPr/>
              <a:t>38</a:t>
            </a:fld>
            <a:endParaRPr lang="cs-CZ"/>
          </a:p>
        </p:txBody>
      </p:sp>
    </p:spTree>
    <p:extLst>
      <p:ext uri="{BB962C8B-B14F-4D97-AF65-F5344CB8AC3E}">
        <p14:creationId xmlns:p14="http://schemas.microsoft.com/office/powerpoint/2010/main" val="2302169672"/>
      </p:ext>
    </p:extLst>
  </p:cSld>
  <p:clrMapOvr>
    <a:masterClrMapping/>
  </p:clrMapOvr>
  <p:transition spd="slow" advTm="99395">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Nadpis 1"/>
          <p:cNvSpPr>
            <a:spLocks noGrp="1"/>
          </p:cNvSpPr>
          <p:nvPr>
            <p:ph type="title"/>
          </p:nvPr>
        </p:nvSpPr>
        <p:spPr>
          <a:xfrm>
            <a:off x="755576" y="310728"/>
            <a:ext cx="7793037" cy="1462088"/>
          </a:xfrm>
        </p:spPr>
        <p:txBody>
          <a:bodyPr/>
          <a:lstStyle/>
          <a:p>
            <a:pPr eaLnBrk="1" fontAlgn="auto" hangingPunct="1">
              <a:spcAft>
                <a:spcPts val="0"/>
              </a:spcAft>
              <a:buClr>
                <a:schemeClr val="accent6">
                  <a:lumMod val="75000"/>
                </a:schemeClr>
              </a:buClr>
              <a:defRPr/>
            </a:pPr>
            <a:r>
              <a:rPr lang="cs-CZ" dirty="0">
                <a:ea typeface="+mj-ea"/>
              </a:rPr>
              <a:t>Vyrovnání odpočtu daně –§77</a:t>
            </a:r>
          </a:p>
        </p:txBody>
      </p:sp>
      <p:sp>
        <p:nvSpPr>
          <p:cNvPr id="46083" name="Zástupný symbol pro obsah 2"/>
          <p:cNvSpPr txBox="1">
            <a:spLocks noGrp="1"/>
          </p:cNvSpPr>
          <p:nvPr>
            <p:ph idx="1"/>
          </p:nvPr>
        </p:nvSpPr>
        <p:spPr>
          <a:xfrm>
            <a:off x="684213" y="1341438"/>
            <a:ext cx="7772400" cy="4330700"/>
          </a:xfrm>
        </p:spPr>
        <p:txBody>
          <a:bodyPr>
            <a:normAutofit lnSpcReduction="10000"/>
          </a:bodyPr>
          <a:lstStyle/>
          <a:p>
            <a:pPr marL="501650" algn="just" eaLnBrk="1" hangingPunct="1">
              <a:spcBef>
                <a:spcPts val="500"/>
              </a:spcBef>
              <a:spcAft>
                <a:spcPct val="0"/>
              </a:spcAft>
              <a:buClr>
                <a:srgbClr val="C00000"/>
              </a:buClr>
            </a:pPr>
            <a:r>
              <a:rPr lang="cs-CZ" sz="2000" dirty="0">
                <a:solidFill>
                  <a:schemeClr val="tx1"/>
                </a:solidFill>
              </a:rPr>
              <a:t>Původní odpočet daně uplatněný u obchodního majetku, </a:t>
            </a:r>
            <a:r>
              <a:rPr lang="cs-CZ" sz="2000" b="1" dirty="0">
                <a:solidFill>
                  <a:schemeClr val="tx1"/>
                </a:solidFill>
              </a:rPr>
              <a:t>s výjimkou dlouhodobého majetku</a:t>
            </a:r>
            <a:r>
              <a:rPr lang="cs-CZ" sz="2000" dirty="0">
                <a:solidFill>
                  <a:schemeClr val="tx1"/>
                </a:solidFill>
              </a:rPr>
              <a:t>, podléhá vyrovnání, pokud ve lhůtě pro uplatnění nároku na odpočet daně plátce tento majetek použije         v </a:t>
            </a:r>
            <a:r>
              <a:rPr lang="cs-CZ" sz="2000" b="1" dirty="0">
                <a:solidFill>
                  <a:schemeClr val="tx1"/>
                </a:solidFill>
              </a:rPr>
              <a:t>rámci svých ekonom. činností pro jiné účely</a:t>
            </a:r>
            <a:r>
              <a:rPr lang="cs-CZ" sz="2000" dirty="0">
                <a:solidFill>
                  <a:schemeClr val="tx1"/>
                </a:solidFill>
              </a:rPr>
              <a:t>, než které zohlednil při uplatnění původního odpočtu daně Částka vyrovnání odpočtu daně se vypočte jako rozdíl mezi</a:t>
            </a:r>
          </a:p>
          <a:p>
            <a:pPr marL="501650" eaLnBrk="1" hangingPunct="1">
              <a:spcBef>
                <a:spcPts val="500"/>
              </a:spcBef>
              <a:spcAft>
                <a:spcPct val="0"/>
              </a:spcAft>
              <a:buClr>
                <a:srgbClr val="C00000"/>
              </a:buClr>
              <a:buFont typeface="Wingdings" pitchFamily="2" charset="2"/>
              <a:buNone/>
            </a:pPr>
            <a:r>
              <a:rPr lang="cs-CZ" sz="2000" dirty="0">
                <a:solidFill>
                  <a:schemeClr val="tx1"/>
                </a:solidFill>
              </a:rPr>
              <a:t>– výší nároku na odpočet daně k okamžiku použití majetku a</a:t>
            </a:r>
          </a:p>
          <a:p>
            <a:pPr marL="501650" eaLnBrk="1" hangingPunct="1">
              <a:spcBef>
                <a:spcPts val="500"/>
              </a:spcBef>
              <a:spcAft>
                <a:spcPct val="0"/>
              </a:spcAft>
              <a:buClr>
                <a:srgbClr val="C00000"/>
              </a:buClr>
              <a:buFont typeface="Wingdings" pitchFamily="2" charset="2"/>
              <a:buNone/>
            </a:pPr>
            <a:r>
              <a:rPr lang="cs-CZ" sz="2000" dirty="0">
                <a:solidFill>
                  <a:schemeClr val="tx1"/>
                </a:solidFill>
              </a:rPr>
              <a:t>– výší původního uplatněného odpočtu daně</a:t>
            </a:r>
          </a:p>
          <a:p>
            <a:pPr marL="501650">
              <a:spcBef>
                <a:spcPts val="500"/>
              </a:spcBef>
              <a:spcAft>
                <a:spcPct val="0"/>
              </a:spcAft>
              <a:buClr>
                <a:srgbClr val="C00000"/>
              </a:buClr>
              <a:buNone/>
            </a:pPr>
            <a:r>
              <a:rPr lang="cs-CZ" sz="2000" dirty="0"/>
              <a:t>– Po dobu tří let!!!</a:t>
            </a:r>
          </a:p>
          <a:p>
            <a:pPr marL="501650" eaLnBrk="1" hangingPunct="1">
              <a:spcBef>
                <a:spcPts val="1200"/>
              </a:spcBef>
              <a:spcAft>
                <a:spcPct val="0"/>
              </a:spcAft>
              <a:buClr>
                <a:srgbClr val="C00000"/>
              </a:buClr>
              <a:buFont typeface="Wingdings" pitchFamily="2" charset="2"/>
              <a:buNone/>
            </a:pPr>
            <a:r>
              <a:rPr lang="cs-CZ" sz="2000" u="sng" dirty="0">
                <a:solidFill>
                  <a:schemeClr val="tx1"/>
                </a:solidFill>
              </a:rPr>
              <a:t>Vyrovnání odpočtu se provede</a:t>
            </a:r>
          </a:p>
          <a:p>
            <a:pPr marL="501650" eaLnBrk="1" hangingPunct="1">
              <a:spcBef>
                <a:spcPts val="500"/>
              </a:spcBef>
              <a:spcAft>
                <a:spcPct val="0"/>
              </a:spcAft>
              <a:buClr>
                <a:srgbClr val="C00000"/>
              </a:buClr>
            </a:pPr>
            <a:r>
              <a:rPr lang="cs-CZ" sz="2000" dirty="0">
                <a:solidFill>
                  <a:schemeClr val="tx1"/>
                </a:solidFill>
              </a:rPr>
              <a:t>v daňovém přiznání za zdaňovací období, ve kterém byl obchodní majetek použit a ve kterém nastaly skutečnosti zakládající povinnost nebo možnost provést toto vyrovnání v ř. 45.</a:t>
            </a:r>
            <a:endParaRPr lang="cs-CZ" sz="2000" dirty="0">
              <a:solidFill>
                <a:srgbClr val="00B0F0"/>
              </a:solidFill>
            </a:endParaRPr>
          </a:p>
        </p:txBody>
      </p:sp>
      <p:sp>
        <p:nvSpPr>
          <p:cNvPr id="5222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A2AE3D0E-41BB-4AD6-905B-117630FD1106}" type="slidenum">
              <a:rPr lang="cs-CZ" smtClean="0"/>
              <a:pPr/>
              <a:t>39</a:t>
            </a:fld>
            <a:endParaRPr lang="cs-CZ"/>
          </a:p>
        </p:txBody>
      </p:sp>
    </p:spTree>
    <p:extLst>
      <p:ext uri="{BB962C8B-B14F-4D97-AF65-F5344CB8AC3E}">
        <p14:creationId xmlns:p14="http://schemas.microsoft.com/office/powerpoint/2010/main" val="3462989432"/>
      </p:ext>
    </p:extLst>
  </p:cSld>
  <p:clrMapOvr>
    <a:masterClrMapping/>
  </p:clrMapOvr>
  <p:transition spd="slow" advTm="79389">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latin typeface="+mn-lt"/>
              </a:rPr>
              <a:t>Ekonomická činnost - pojem</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Definice ekonomické činnosti</a:t>
            </a:r>
          </a:p>
          <a:p>
            <a:pPr marL="501650">
              <a:spcAft>
                <a:spcPts val="0"/>
              </a:spcAft>
              <a:buClr>
                <a:srgbClr val="C00000"/>
              </a:buClr>
            </a:pPr>
            <a:r>
              <a:rPr lang="cs-CZ" sz="1800" dirty="0"/>
              <a:t>Nově stačí jen „snaha“ o pravidelný příjem </a:t>
            </a:r>
            <a:r>
              <a:rPr lang="cs-CZ" sz="1600" dirty="0">
                <a:solidFill>
                  <a:srgbClr val="3333FF"/>
                </a:solidFill>
              </a:rPr>
              <a:t>(např. dlouhodobé umístění informace o pronájmu chaty v internetové nabídce - byť pronájem bude jen 1x)</a:t>
            </a:r>
          </a:p>
          <a:p>
            <a:pPr marL="215900" indent="0">
              <a:spcAft>
                <a:spcPts val="0"/>
              </a:spcAft>
              <a:buClr>
                <a:srgbClr val="C00000"/>
              </a:buClr>
              <a:buNone/>
            </a:pPr>
            <a:endParaRPr lang="cs-CZ" sz="1400" dirty="0"/>
          </a:p>
          <a:p>
            <a:pPr marL="215900" indent="0">
              <a:spcAft>
                <a:spcPts val="0"/>
              </a:spcAft>
              <a:buClr>
                <a:srgbClr val="C00000"/>
              </a:buClr>
              <a:buNone/>
            </a:pPr>
            <a:r>
              <a:rPr lang="cs-CZ" sz="1800" i="1" dirty="0"/>
              <a:t>Pozor</a:t>
            </a:r>
            <a:r>
              <a:rPr lang="cs-CZ" sz="1400" dirty="0"/>
              <a:t>:</a:t>
            </a:r>
          </a:p>
          <a:p>
            <a:pPr marL="215900" indent="0">
              <a:spcAft>
                <a:spcPts val="0"/>
              </a:spcAft>
              <a:buClr>
                <a:srgbClr val="C00000"/>
              </a:buClr>
              <a:buNone/>
            </a:pPr>
            <a:r>
              <a:rPr lang="cs-CZ" sz="1400" dirty="0">
                <a:solidFill>
                  <a:srgbClr val="3333FF"/>
                </a:solidFill>
              </a:rPr>
              <a:t>Objevují se případy, kdy obec získá pozemek (nebo má nějaký nevyužitý pozemek), který rozparceluje, zasíťuje a pak rozprodává jako stavební parcely – hrozí dopady do DPH (viz prodej majetku v obvyklé ekonomické činnosti).</a:t>
            </a: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4</a:t>
            </a:fld>
            <a:endParaRPr lang="cs-CZ" dirty="0"/>
          </a:p>
        </p:txBody>
      </p:sp>
    </p:spTree>
    <p:extLst>
      <p:ext uri="{BB962C8B-B14F-4D97-AF65-F5344CB8AC3E}">
        <p14:creationId xmlns:p14="http://schemas.microsoft.com/office/powerpoint/2010/main" val="2846588275"/>
      </p:ext>
    </p:extLst>
  </p:cSld>
  <p:clrMapOvr>
    <a:masterClrMapping/>
  </p:clrMapOvr>
  <p:transition spd="slow" advTm="132381">
    <p:wip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052286B-E9C4-4108-BE15-35C902180759}"/>
              </a:ext>
            </a:extLst>
          </p:cNvPr>
          <p:cNvSpPr>
            <a:spLocks noGrp="1"/>
          </p:cNvSpPr>
          <p:nvPr>
            <p:ph type="title"/>
          </p:nvPr>
        </p:nvSpPr>
        <p:spPr>
          <a:xfrm>
            <a:off x="982133" y="457201"/>
            <a:ext cx="7704667" cy="1099591"/>
          </a:xfrm>
        </p:spPr>
        <p:txBody>
          <a:bodyPr/>
          <a:lstStyle/>
          <a:p>
            <a:r>
              <a:rPr lang="cs-CZ" dirty="0"/>
              <a:t>Vyrovnání odpočtu</a:t>
            </a:r>
          </a:p>
        </p:txBody>
      </p:sp>
      <p:sp>
        <p:nvSpPr>
          <p:cNvPr id="3" name="Zástupný symbol pro obsah 2">
            <a:extLst>
              <a:ext uri="{FF2B5EF4-FFF2-40B4-BE49-F238E27FC236}">
                <a16:creationId xmlns:a16="http://schemas.microsoft.com/office/drawing/2014/main" id="{9E63187D-3CEA-4966-831B-31DD7FC1CA25}"/>
              </a:ext>
            </a:extLst>
          </p:cNvPr>
          <p:cNvSpPr>
            <a:spLocks noGrp="1"/>
          </p:cNvSpPr>
          <p:nvPr>
            <p:ph idx="1"/>
          </p:nvPr>
        </p:nvSpPr>
        <p:spPr>
          <a:xfrm>
            <a:off x="982133" y="1556792"/>
            <a:ext cx="7704667" cy="4534816"/>
          </a:xfrm>
        </p:spPr>
        <p:txBody>
          <a:bodyPr>
            <a:normAutofit fontScale="92500" lnSpcReduction="10000"/>
          </a:bodyPr>
          <a:lstStyle/>
          <a:p>
            <a:pPr>
              <a:buClr>
                <a:srgbClr val="000000"/>
              </a:buClr>
              <a:defRPr/>
            </a:pPr>
            <a:r>
              <a:rPr lang="cs-CZ" sz="2200" dirty="0">
                <a:solidFill>
                  <a:srgbClr val="000000"/>
                </a:solidFill>
              </a:rPr>
              <a:t>§77/2 c) došlo ke zničení, ztrátě či odcizení majetku jiného než dlouhodobého! Nevztahuje se na </a:t>
            </a:r>
            <a:r>
              <a:rPr lang="cs-CZ" sz="2200" dirty="0" err="1">
                <a:solidFill>
                  <a:srgbClr val="000000"/>
                </a:solidFill>
              </a:rPr>
              <a:t>DrHM</a:t>
            </a:r>
            <a:r>
              <a:rPr lang="cs-CZ" sz="2200" dirty="0">
                <a:solidFill>
                  <a:srgbClr val="000000"/>
                </a:solidFill>
              </a:rPr>
              <a:t>, u manka je důležitá  norma přirozených úbytků.</a:t>
            </a:r>
          </a:p>
          <a:p>
            <a:pPr marL="0" indent="0">
              <a:buNone/>
            </a:pPr>
            <a:r>
              <a:rPr lang="cs-CZ" sz="2200" b="1" i="1" dirty="0"/>
              <a:t>Informace GFŘ k uplatňování zákona o DPH při vyrovnání odpočtu daně dle § 77 odst. 2 písm. c) a úpravě odpočtu dle § 78e zákona o DPH z 15.6.2017:</a:t>
            </a:r>
            <a:endParaRPr lang="cs-CZ" sz="2200" i="1" dirty="0"/>
          </a:p>
          <a:p>
            <a:pPr>
              <a:buClr>
                <a:srgbClr val="000000"/>
              </a:buClr>
              <a:defRPr/>
            </a:pPr>
            <a:r>
              <a:rPr lang="cs-CZ" sz="2200" i="1" dirty="0">
                <a:solidFill>
                  <a:srgbClr val="000000"/>
                </a:solidFill>
              </a:rPr>
              <a:t>jsou-li případy zničení, ztráty nebo odcizení obchodního majetku plátcem </a:t>
            </a:r>
            <a:r>
              <a:rPr lang="cs-CZ" sz="2200" b="1" i="1" dirty="0">
                <a:solidFill>
                  <a:srgbClr val="000000"/>
                </a:solidFill>
              </a:rPr>
              <a:t>řádně doloženy, původně uplatněný nárok na odpočet daně zůstává zachován </a:t>
            </a:r>
          </a:p>
          <a:p>
            <a:pPr>
              <a:lnSpc>
                <a:spcPct val="90000"/>
              </a:lnSpc>
              <a:spcBef>
                <a:spcPct val="0"/>
              </a:spcBef>
              <a:buClr>
                <a:srgbClr val="000000"/>
              </a:buClr>
              <a:defRPr/>
            </a:pPr>
            <a:r>
              <a:rPr lang="cs-CZ" altLang="cs-CZ" sz="2200" i="1" dirty="0">
                <a:solidFill>
                  <a:srgbClr val="000000"/>
                </a:solidFill>
                <a:cs typeface="Arial" panose="020B0604020202020204" pitchFamily="34" charset="0"/>
              </a:rPr>
              <a:t>v případě nedoložení zničení, ztráty či odcizení obchodního majetku se již neuplatní daň na výstupu, ale vznikne povinnost vyrovnat (snížit) původně uplatněný odpočet daně na vstupu</a:t>
            </a:r>
          </a:p>
          <a:p>
            <a:pPr>
              <a:lnSpc>
                <a:spcPct val="90000"/>
              </a:lnSpc>
              <a:spcBef>
                <a:spcPct val="0"/>
              </a:spcBef>
              <a:buClr>
                <a:srgbClr val="000000"/>
              </a:buClr>
              <a:defRPr/>
            </a:pPr>
            <a:r>
              <a:rPr lang="cs-CZ" altLang="cs-CZ" sz="2200" i="1" dirty="0">
                <a:solidFill>
                  <a:srgbClr val="000000"/>
                </a:solidFill>
                <a:cs typeface="Arial" panose="020B0604020202020204" pitchFamily="34" charset="0"/>
              </a:rPr>
              <a:t>§ 77 se aplikuje pouze u jiného než DHM (zásoby, materiál, polotovary před jeho použitím)</a:t>
            </a:r>
          </a:p>
        </p:txBody>
      </p:sp>
      <p:sp>
        <p:nvSpPr>
          <p:cNvPr id="4" name="Zástupný symbol pro číslo snímku 3">
            <a:extLst>
              <a:ext uri="{FF2B5EF4-FFF2-40B4-BE49-F238E27FC236}">
                <a16:creationId xmlns:a16="http://schemas.microsoft.com/office/drawing/2014/main" id="{848144E2-8078-4DE9-A65C-F0BBDA8D4A71}"/>
              </a:ext>
            </a:extLst>
          </p:cNvPr>
          <p:cNvSpPr>
            <a:spLocks noGrp="1"/>
          </p:cNvSpPr>
          <p:nvPr>
            <p:ph type="sldNum" sz="quarter" idx="12"/>
          </p:nvPr>
        </p:nvSpPr>
        <p:spPr/>
        <p:txBody>
          <a:bodyPr/>
          <a:lstStyle/>
          <a:p>
            <a:pPr>
              <a:defRPr/>
            </a:pPr>
            <a:fld id="{59650CAD-726C-477C-9BA9-E6DD8FAF2C69}" type="slidenum">
              <a:rPr lang="cs-CZ" smtClean="0"/>
              <a:pPr>
                <a:defRPr/>
              </a:pPr>
              <a:t>40</a:t>
            </a:fld>
            <a:endParaRPr lang="cs-CZ"/>
          </a:p>
        </p:txBody>
      </p:sp>
    </p:spTree>
    <p:extLst>
      <p:ext uri="{BB962C8B-B14F-4D97-AF65-F5344CB8AC3E}">
        <p14:creationId xmlns:p14="http://schemas.microsoft.com/office/powerpoint/2010/main" val="541744640"/>
      </p:ext>
    </p:extLst>
  </p:cSld>
  <p:clrMapOvr>
    <a:masterClrMapping/>
  </p:clrMapOvr>
  <p:transition spd="slow" advTm="90295">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Nadpis 1"/>
          <p:cNvSpPr>
            <a:spLocks noGrp="1"/>
          </p:cNvSpPr>
          <p:nvPr>
            <p:ph type="title"/>
          </p:nvPr>
        </p:nvSpPr>
        <p:spPr>
          <a:xfrm>
            <a:off x="755576" y="310728"/>
            <a:ext cx="7793037" cy="1462088"/>
          </a:xfrm>
        </p:spPr>
        <p:txBody>
          <a:bodyPr/>
          <a:lstStyle/>
          <a:p>
            <a:pPr eaLnBrk="1" fontAlgn="auto" hangingPunct="1">
              <a:spcAft>
                <a:spcPts val="0"/>
              </a:spcAft>
              <a:buClr>
                <a:schemeClr val="accent6">
                  <a:lumMod val="75000"/>
                </a:schemeClr>
              </a:buClr>
              <a:defRPr/>
            </a:pPr>
            <a:r>
              <a:rPr lang="cs-CZ" dirty="0">
                <a:ea typeface="+mj-ea"/>
              </a:rPr>
              <a:t>Úprava odpočtu §78</a:t>
            </a:r>
          </a:p>
        </p:txBody>
      </p:sp>
      <p:sp>
        <p:nvSpPr>
          <p:cNvPr id="39939" name="Zástupný symbol pro obsah 2"/>
          <p:cNvSpPr txBox="1">
            <a:spLocks noGrp="1"/>
          </p:cNvSpPr>
          <p:nvPr>
            <p:ph idx="1"/>
          </p:nvPr>
        </p:nvSpPr>
        <p:spPr>
          <a:xfrm>
            <a:off x="755650" y="1268760"/>
            <a:ext cx="7772400" cy="4752528"/>
          </a:xfrm>
        </p:spPr>
        <p:txBody>
          <a:bodyPr>
            <a:normAutofit/>
          </a:bodyPr>
          <a:lstStyle/>
          <a:p>
            <a:pPr marL="501650" eaLnBrk="1" hangingPunct="1">
              <a:spcBef>
                <a:spcPts val="500"/>
              </a:spcBef>
              <a:spcAft>
                <a:spcPct val="0"/>
              </a:spcAft>
              <a:buClr>
                <a:srgbClr val="C00000"/>
              </a:buClr>
            </a:pPr>
            <a:r>
              <a:rPr lang="cs-CZ" sz="2000" dirty="0"/>
              <a:t>Úprava odpočtu se provede u </a:t>
            </a:r>
            <a:r>
              <a:rPr lang="cs-CZ" sz="2000" b="1" dirty="0"/>
              <a:t>dlouhodobého majetku  a TZ </a:t>
            </a:r>
            <a:r>
              <a:rPr lang="cs-CZ" sz="2000" dirty="0"/>
              <a:t>pokud v některém z kalendářních roků </a:t>
            </a:r>
            <a:r>
              <a:rPr lang="cs-CZ" sz="2000" b="1" dirty="0"/>
              <a:t>následujících </a:t>
            </a:r>
            <a:r>
              <a:rPr lang="cs-CZ" sz="2000" dirty="0"/>
              <a:t>po roce, ve kterém byl původní odpočet uplatněn, dojde ke změně v rozsahu použití tohoto majetku </a:t>
            </a:r>
            <a:r>
              <a:rPr lang="cs-CZ" sz="2000" dirty="0">
                <a:solidFill>
                  <a:srgbClr val="3333FF"/>
                </a:solidFill>
              </a:rPr>
              <a:t>(při převodu DM nutno zkoumat i významné opravy – viz dále)</a:t>
            </a:r>
            <a:endParaRPr lang="cs-CZ" sz="2000" dirty="0"/>
          </a:p>
          <a:p>
            <a:pPr marL="501650" eaLnBrk="1" hangingPunct="1">
              <a:spcBef>
                <a:spcPct val="0"/>
              </a:spcBef>
              <a:buClr>
                <a:srgbClr val="C00000"/>
              </a:buClr>
              <a:buNone/>
            </a:pPr>
            <a:r>
              <a:rPr lang="cs-CZ" sz="2000" b="1" dirty="0"/>
              <a:t>Úprava se bude provádět ve lhůtě:</a:t>
            </a:r>
          </a:p>
          <a:p>
            <a:pPr marL="501650" eaLnBrk="1" hangingPunct="1">
              <a:spcBef>
                <a:spcPts val="600"/>
              </a:spcBef>
              <a:buClr>
                <a:srgbClr val="C00000"/>
              </a:buClr>
            </a:pPr>
            <a:r>
              <a:rPr lang="cs-CZ" sz="2000" b="1" dirty="0"/>
              <a:t>10 </a:t>
            </a:r>
            <a:r>
              <a:rPr lang="cs-CZ" sz="2000" dirty="0"/>
              <a:t>let u staveb, bytů, nebytových prostor ( pořízené po 1.4.2011 a jejich </a:t>
            </a:r>
            <a:r>
              <a:rPr lang="cs-CZ" sz="2000" b="1" dirty="0"/>
              <a:t>technického zhodnocení</a:t>
            </a:r>
            <a:r>
              <a:rPr lang="cs-CZ" sz="2000" dirty="0"/>
              <a:t> ( </a:t>
            </a:r>
            <a:r>
              <a:rPr lang="cs-CZ" sz="2000" dirty="0">
                <a:solidFill>
                  <a:schemeClr val="tx1"/>
                </a:solidFill>
              </a:rPr>
              <a:t>pořízené od 1.1.2012) </a:t>
            </a:r>
          </a:p>
          <a:p>
            <a:pPr marL="501650" eaLnBrk="1" hangingPunct="1">
              <a:spcBef>
                <a:spcPts val="600"/>
              </a:spcBef>
              <a:buClr>
                <a:srgbClr val="C00000"/>
              </a:buClr>
            </a:pPr>
            <a:r>
              <a:rPr lang="cs-CZ" sz="2000" b="1" dirty="0"/>
              <a:t>5 let u ostatního dlouhodobého majetku</a:t>
            </a:r>
          </a:p>
          <a:p>
            <a:pPr marL="501650" eaLnBrk="1" hangingPunct="1">
              <a:spcBef>
                <a:spcPts val="500"/>
              </a:spcBef>
              <a:spcAft>
                <a:spcPct val="0"/>
              </a:spcAft>
              <a:buClr>
                <a:srgbClr val="C00000"/>
              </a:buClr>
              <a:buFont typeface="Wingdings" pitchFamily="2" charset="2"/>
              <a:buNone/>
            </a:pPr>
            <a:endParaRPr lang="cs-CZ" dirty="0"/>
          </a:p>
        </p:txBody>
      </p:sp>
      <p:sp>
        <p:nvSpPr>
          <p:cNvPr id="47108"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13B345F9-6A72-4802-BC23-A8C62FBCC82A}" type="slidenum">
              <a:rPr lang="cs-CZ" smtClean="0"/>
              <a:pPr/>
              <a:t>41</a:t>
            </a:fld>
            <a:endParaRPr lang="cs-CZ"/>
          </a:p>
        </p:txBody>
      </p:sp>
    </p:spTree>
    <p:extLst>
      <p:ext uri="{BB962C8B-B14F-4D97-AF65-F5344CB8AC3E}">
        <p14:creationId xmlns:p14="http://schemas.microsoft.com/office/powerpoint/2010/main" val="3456675354"/>
      </p:ext>
    </p:extLst>
  </p:cSld>
  <p:clrMapOvr>
    <a:masterClrMapping/>
  </p:clrMapOvr>
  <p:transition spd="slow" advTm="65278">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Nadpis 1"/>
          <p:cNvSpPr>
            <a:spLocks noGrp="1"/>
          </p:cNvSpPr>
          <p:nvPr>
            <p:ph type="title"/>
          </p:nvPr>
        </p:nvSpPr>
        <p:spPr>
          <a:xfrm>
            <a:off x="827584" y="310728"/>
            <a:ext cx="7793037" cy="1462088"/>
          </a:xfrm>
        </p:spPr>
        <p:txBody>
          <a:bodyPr/>
          <a:lstStyle/>
          <a:p>
            <a:pPr eaLnBrk="1" fontAlgn="auto" hangingPunct="1">
              <a:spcAft>
                <a:spcPts val="0"/>
              </a:spcAft>
              <a:buClr>
                <a:schemeClr val="accent6">
                  <a:lumMod val="75000"/>
                </a:schemeClr>
              </a:buClr>
              <a:defRPr/>
            </a:pPr>
            <a:r>
              <a:rPr lang="cs-CZ" dirty="0">
                <a:ea typeface="+mj-ea"/>
              </a:rPr>
              <a:t>Změna rozsahu použití- úprava odpočtu</a:t>
            </a:r>
          </a:p>
        </p:txBody>
      </p:sp>
      <p:sp>
        <p:nvSpPr>
          <p:cNvPr id="40963" name="Zástupný symbol pro obsah 2"/>
          <p:cNvSpPr txBox="1">
            <a:spLocks noGrp="1"/>
          </p:cNvSpPr>
          <p:nvPr>
            <p:ph idx="1"/>
          </p:nvPr>
        </p:nvSpPr>
        <p:spPr>
          <a:xfrm>
            <a:off x="611188" y="1484313"/>
            <a:ext cx="8064500" cy="4248150"/>
          </a:xfrm>
        </p:spPr>
        <p:txBody>
          <a:bodyPr>
            <a:normAutofit/>
          </a:bodyPr>
          <a:lstStyle/>
          <a:p>
            <a:pPr marL="501650" algn="just" eaLnBrk="1" hangingPunct="1">
              <a:lnSpc>
                <a:spcPct val="90000"/>
              </a:lnSpc>
              <a:spcBef>
                <a:spcPts val="400"/>
              </a:spcBef>
              <a:spcAft>
                <a:spcPts val="600"/>
              </a:spcAft>
              <a:buClr>
                <a:srgbClr val="C00000"/>
              </a:buClr>
              <a:buFont typeface="Wingdings" pitchFamily="2" charset="2"/>
              <a:buNone/>
            </a:pPr>
            <a:r>
              <a:rPr lang="cs-CZ" sz="2000" b="1" dirty="0"/>
              <a:t>Plátce :</a:t>
            </a:r>
          </a:p>
          <a:p>
            <a:pPr marL="501650" algn="just" eaLnBrk="1" hangingPunct="1">
              <a:lnSpc>
                <a:spcPct val="90000"/>
              </a:lnSpc>
              <a:spcBef>
                <a:spcPts val="400"/>
              </a:spcBef>
              <a:spcAft>
                <a:spcPct val="0"/>
              </a:spcAft>
              <a:buClr>
                <a:srgbClr val="C00000"/>
              </a:buClr>
            </a:pPr>
            <a:r>
              <a:rPr lang="cs-CZ" sz="2000" b="1" dirty="0"/>
              <a:t>uplatnil </a:t>
            </a:r>
            <a:r>
              <a:rPr lang="cs-CZ" sz="2000" dirty="0"/>
              <a:t>původní odpočet daně </a:t>
            </a:r>
            <a:r>
              <a:rPr lang="cs-CZ" sz="2000" b="1" dirty="0"/>
              <a:t>v plné výši </a:t>
            </a:r>
            <a:r>
              <a:rPr lang="cs-CZ" sz="2000" dirty="0"/>
              <a:t>a následně tento majetek použije pro účely, pro které má nárok na odpočet daně </a:t>
            </a:r>
            <a:r>
              <a:rPr lang="cs-CZ" sz="2000" b="1" dirty="0"/>
              <a:t>v částečné výši nebo nárok na odpočet daně nemá</a:t>
            </a:r>
            <a:r>
              <a:rPr lang="cs-CZ" sz="2000" i="1" dirty="0"/>
              <a:t>…tj. i v případě změn použití pro ekonomickou a neekonomickou činnost  !!!</a:t>
            </a:r>
          </a:p>
          <a:p>
            <a:pPr marL="501650" algn="just" eaLnBrk="1" hangingPunct="1">
              <a:lnSpc>
                <a:spcPct val="90000"/>
              </a:lnSpc>
              <a:spcBef>
                <a:spcPts val="400"/>
              </a:spcBef>
              <a:spcAft>
                <a:spcPct val="0"/>
              </a:spcAft>
              <a:buClr>
                <a:srgbClr val="C00000"/>
              </a:buClr>
            </a:pPr>
            <a:r>
              <a:rPr lang="cs-CZ" sz="2000" b="1" dirty="0"/>
              <a:t>uplatnil</a:t>
            </a:r>
            <a:r>
              <a:rPr lang="cs-CZ" sz="2000" dirty="0"/>
              <a:t> původní odpočet daně </a:t>
            </a:r>
            <a:r>
              <a:rPr lang="cs-CZ" sz="2000" b="1" dirty="0"/>
              <a:t>v částečné výši </a:t>
            </a:r>
            <a:r>
              <a:rPr lang="cs-CZ" sz="2000" dirty="0"/>
              <a:t>a následně tento majetek použije pro účely, pro které </a:t>
            </a:r>
            <a:r>
              <a:rPr lang="cs-CZ" sz="2000" b="1" dirty="0"/>
              <a:t>nárok na odpočet daně nemá,</a:t>
            </a:r>
            <a:r>
              <a:rPr lang="cs-CZ" sz="2000" dirty="0"/>
              <a:t> nebo pro účely, pro které </a:t>
            </a:r>
            <a:r>
              <a:rPr lang="cs-CZ" sz="2000" b="1" dirty="0"/>
              <a:t>má nárok na odpočet </a:t>
            </a:r>
            <a:r>
              <a:rPr lang="cs-CZ" sz="2000" dirty="0"/>
              <a:t>daně v plné výši,</a:t>
            </a:r>
          </a:p>
          <a:p>
            <a:pPr marL="501650" algn="just" eaLnBrk="1" hangingPunct="1">
              <a:lnSpc>
                <a:spcPct val="90000"/>
              </a:lnSpc>
              <a:spcBef>
                <a:spcPts val="400"/>
              </a:spcBef>
              <a:spcAft>
                <a:spcPct val="0"/>
              </a:spcAft>
              <a:buClr>
                <a:srgbClr val="C00000"/>
              </a:buClr>
            </a:pPr>
            <a:r>
              <a:rPr lang="cs-CZ" sz="2000" b="1" dirty="0"/>
              <a:t>neměl nárok </a:t>
            </a:r>
            <a:r>
              <a:rPr lang="cs-CZ" sz="2000" dirty="0"/>
              <a:t>na odpočet daně a následně tento majetek použije pro účely, pro které </a:t>
            </a:r>
            <a:r>
              <a:rPr lang="cs-CZ" sz="2000" b="1" dirty="0"/>
              <a:t>má nárok </a:t>
            </a:r>
            <a:r>
              <a:rPr lang="cs-CZ" sz="2000" dirty="0"/>
              <a:t>na odpočet daně</a:t>
            </a:r>
            <a:r>
              <a:rPr lang="cs-CZ" sz="2000" b="1" dirty="0"/>
              <a:t> v plné výši nebo v částečné výši</a:t>
            </a:r>
            <a:r>
              <a:rPr lang="cs-CZ" sz="2000" dirty="0"/>
              <a:t>, nebo</a:t>
            </a:r>
          </a:p>
          <a:p>
            <a:pPr marL="501650" algn="just" eaLnBrk="1" hangingPunct="1">
              <a:lnSpc>
                <a:spcPct val="90000"/>
              </a:lnSpc>
              <a:spcBef>
                <a:spcPts val="400"/>
              </a:spcBef>
              <a:spcAft>
                <a:spcPct val="0"/>
              </a:spcAft>
              <a:buClr>
                <a:srgbClr val="C00000"/>
              </a:buClr>
            </a:pPr>
            <a:r>
              <a:rPr lang="cs-CZ" sz="2000" dirty="0"/>
              <a:t>uplatnil původní odpočet daně </a:t>
            </a:r>
            <a:r>
              <a:rPr lang="cs-CZ" sz="2000" b="1" dirty="0"/>
              <a:t>v částečné výši </a:t>
            </a:r>
            <a:r>
              <a:rPr lang="cs-CZ" sz="2000" dirty="0"/>
              <a:t>a vznikne </a:t>
            </a:r>
            <a:r>
              <a:rPr lang="cs-CZ" sz="2000" b="1" dirty="0"/>
              <a:t>rozdíl mezi  poměrnými koeficienty nebo vypořádacími koeficienty o</a:t>
            </a:r>
            <a:r>
              <a:rPr lang="cs-CZ" sz="2000" dirty="0"/>
              <a:t> </a:t>
            </a:r>
            <a:r>
              <a:rPr lang="cs-CZ" sz="2000" b="1" dirty="0"/>
              <a:t>více než 10 %</a:t>
            </a:r>
            <a:endParaRPr lang="cs-CZ" dirty="0"/>
          </a:p>
        </p:txBody>
      </p:sp>
      <p:sp>
        <p:nvSpPr>
          <p:cNvPr id="48132"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169F2F8E-810E-4A27-A661-DBDAE0CA01FF}" type="slidenum">
              <a:rPr lang="cs-CZ" smtClean="0"/>
              <a:pPr/>
              <a:t>42</a:t>
            </a:fld>
            <a:endParaRPr lang="cs-CZ"/>
          </a:p>
        </p:txBody>
      </p:sp>
    </p:spTree>
    <p:extLst>
      <p:ext uri="{BB962C8B-B14F-4D97-AF65-F5344CB8AC3E}">
        <p14:creationId xmlns:p14="http://schemas.microsoft.com/office/powerpoint/2010/main" val="1759970424"/>
      </p:ext>
    </p:extLst>
  </p:cSld>
  <p:clrMapOvr>
    <a:masterClrMapping/>
  </p:clrMapOvr>
  <p:transition spd="slow" advTm="72863">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Nadpis 1"/>
          <p:cNvSpPr>
            <a:spLocks noGrp="1"/>
          </p:cNvSpPr>
          <p:nvPr>
            <p:ph type="title"/>
          </p:nvPr>
        </p:nvSpPr>
        <p:spPr>
          <a:xfrm>
            <a:off x="539552" y="310728"/>
            <a:ext cx="7793037" cy="886024"/>
          </a:xfrm>
        </p:spPr>
        <p:txBody>
          <a:bodyPr>
            <a:normAutofit/>
          </a:bodyPr>
          <a:lstStyle/>
          <a:p>
            <a:pPr eaLnBrk="1" fontAlgn="auto" hangingPunct="1">
              <a:spcAft>
                <a:spcPts val="0"/>
              </a:spcAft>
              <a:buClr>
                <a:schemeClr val="accent6">
                  <a:lumMod val="75000"/>
                </a:schemeClr>
              </a:buClr>
              <a:defRPr/>
            </a:pPr>
            <a:r>
              <a:rPr lang="cs-CZ" dirty="0">
                <a:ea typeface="+mj-ea"/>
              </a:rPr>
              <a:t>Úprava odpočtu § 78a odst. </a:t>
            </a:r>
            <a:r>
              <a:rPr lang="cs-CZ" dirty="0">
                <a:latin typeface="Tahoma" pitchFamily="34" charset="0"/>
                <a:ea typeface="+mj-ea"/>
              </a:rPr>
              <a:t>1</a:t>
            </a:r>
          </a:p>
        </p:txBody>
      </p:sp>
      <p:sp>
        <p:nvSpPr>
          <p:cNvPr id="43011" name="Zástupný symbol pro obsah 2"/>
          <p:cNvSpPr>
            <a:spLocks noGrp="1"/>
          </p:cNvSpPr>
          <p:nvPr>
            <p:ph idx="1"/>
          </p:nvPr>
        </p:nvSpPr>
        <p:spPr>
          <a:xfrm>
            <a:off x="611560" y="1628799"/>
            <a:ext cx="7772400" cy="4479373"/>
          </a:xfrm>
        </p:spPr>
        <p:txBody>
          <a:bodyPr>
            <a:normAutofit fontScale="92500" lnSpcReduction="10000"/>
          </a:bodyPr>
          <a:lstStyle/>
          <a:p>
            <a:pPr marL="0" indent="0" eaLnBrk="1" hangingPunct="1">
              <a:lnSpc>
                <a:spcPct val="90000"/>
              </a:lnSpc>
              <a:spcBef>
                <a:spcPts val="400"/>
              </a:spcBef>
              <a:buClr>
                <a:srgbClr val="C00000"/>
              </a:buClr>
              <a:buFont typeface="Wingdings" pitchFamily="2" charset="2"/>
              <a:buNone/>
            </a:pPr>
            <a:endParaRPr lang="cs-CZ" sz="2200" dirty="0"/>
          </a:p>
          <a:p>
            <a:pPr marL="0" indent="0" eaLnBrk="1" hangingPunct="1">
              <a:lnSpc>
                <a:spcPct val="90000"/>
              </a:lnSpc>
              <a:spcBef>
                <a:spcPts val="400"/>
              </a:spcBef>
              <a:buClr>
                <a:srgbClr val="C00000"/>
              </a:buClr>
              <a:buFont typeface="Wingdings" pitchFamily="2" charset="2"/>
              <a:buNone/>
            </a:pPr>
            <a:r>
              <a:rPr lang="cs-CZ" sz="2200" dirty="0"/>
              <a:t>Výše úpravy odpočtu se vypočte ve výši </a:t>
            </a:r>
            <a:r>
              <a:rPr lang="cs-CZ" sz="2200" b="1" dirty="0"/>
              <a:t>1/5 a u pozemků, staveb a nebytových prostor 1/10 </a:t>
            </a:r>
            <a:r>
              <a:rPr lang="cs-CZ" sz="2200" dirty="0"/>
              <a:t>ze součinu částky daně na vstupu a rozdílu ukazatele nároku na odpočet („UNO“) po úpravě a UNO při původním uplatnění odpočtu Používá-li plátce majetek pro změněné účely pouze po část příslušného kal. roku, částka úpravy odpočtu daně </a:t>
            </a:r>
            <a:r>
              <a:rPr lang="cs-CZ" sz="2200" b="1" dirty="0"/>
              <a:t>se přiměřeně zkrátí </a:t>
            </a:r>
            <a:r>
              <a:rPr lang="cs-CZ" sz="2200" dirty="0"/>
              <a:t>(§78a odst. 5),</a:t>
            </a:r>
          </a:p>
          <a:p>
            <a:pPr marL="0" indent="0" eaLnBrk="1" hangingPunct="1">
              <a:lnSpc>
                <a:spcPct val="90000"/>
              </a:lnSpc>
              <a:spcBef>
                <a:spcPts val="500"/>
              </a:spcBef>
              <a:buClr>
                <a:srgbClr val="C00000"/>
              </a:buClr>
              <a:buFont typeface="Wingdings" pitchFamily="2" charset="2"/>
              <a:buNone/>
            </a:pPr>
            <a:r>
              <a:rPr lang="cs-CZ" sz="2200" b="1" dirty="0"/>
              <a:t> Úplatný převod majetku –vazba na úpravu odpočtu</a:t>
            </a:r>
            <a:r>
              <a:rPr lang="cs-CZ" sz="2200" dirty="0"/>
              <a:t>:</a:t>
            </a:r>
          </a:p>
          <a:p>
            <a:pPr marL="0" indent="0" eaLnBrk="1" hangingPunct="1">
              <a:lnSpc>
                <a:spcPct val="90000"/>
              </a:lnSpc>
              <a:spcBef>
                <a:spcPts val="500"/>
              </a:spcBef>
              <a:buClr>
                <a:srgbClr val="C00000"/>
              </a:buClr>
              <a:buFont typeface="Wingdings" pitchFamily="2" charset="2"/>
              <a:buNone/>
            </a:pPr>
            <a:r>
              <a:rPr lang="cs-CZ" sz="2200" dirty="0"/>
              <a:t>částka úpravy odpočtu daně za příslušný kalendářní rok se stanoví jako součin :</a:t>
            </a:r>
          </a:p>
          <a:p>
            <a:pPr marL="342900" indent="-342900" eaLnBrk="1" hangingPunct="1">
              <a:lnSpc>
                <a:spcPct val="90000"/>
              </a:lnSpc>
              <a:spcBef>
                <a:spcPts val="500"/>
              </a:spcBef>
              <a:buClr>
                <a:srgbClr val="C00000"/>
              </a:buClr>
            </a:pPr>
            <a:r>
              <a:rPr lang="cs-CZ" sz="2200" dirty="0"/>
              <a:t>částky vypočtené podle §78a odst. 1a</a:t>
            </a:r>
          </a:p>
          <a:p>
            <a:pPr marL="342900" indent="-342900" eaLnBrk="1" hangingPunct="1">
              <a:lnSpc>
                <a:spcPct val="90000"/>
              </a:lnSpc>
              <a:spcBef>
                <a:spcPts val="500"/>
              </a:spcBef>
              <a:buClr>
                <a:srgbClr val="C00000"/>
              </a:buClr>
            </a:pPr>
            <a:r>
              <a:rPr lang="cs-CZ" sz="2200" dirty="0"/>
              <a:t>počtu let </a:t>
            </a:r>
            <a:r>
              <a:rPr lang="cs-CZ" sz="2200" b="1" dirty="0"/>
              <a:t>zbývajících do konce lhůty </a:t>
            </a:r>
            <a:r>
              <a:rPr lang="cs-CZ" sz="2200" dirty="0"/>
              <a:t>pro úpravu odpočtu daně          (do počtu roků se započítá i rok, ve kterém je úprava provedena)</a:t>
            </a:r>
          </a:p>
          <a:p>
            <a:pPr marL="342900" indent="-342900" eaLnBrk="1" hangingPunct="1">
              <a:lnSpc>
                <a:spcPct val="90000"/>
              </a:lnSpc>
              <a:spcBef>
                <a:spcPts val="500"/>
              </a:spcBef>
              <a:buClr>
                <a:srgbClr val="C00000"/>
              </a:buClr>
            </a:pPr>
            <a:r>
              <a:rPr lang="cs-CZ" sz="2200" b="1" dirty="0"/>
              <a:t>ke dni uskutečnění plnění</a:t>
            </a:r>
            <a:r>
              <a:rPr lang="cs-CZ" sz="2200" dirty="0"/>
              <a:t>!!</a:t>
            </a:r>
          </a:p>
          <a:p>
            <a:pPr marL="0" indent="0" eaLnBrk="1" hangingPunct="1">
              <a:lnSpc>
                <a:spcPct val="90000"/>
              </a:lnSpc>
              <a:spcBef>
                <a:spcPts val="500"/>
              </a:spcBef>
              <a:buClr>
                <a:srgbClr val="C00000"/>
              </a:buClr>
              <a:buNone/>
            </a:pPr>
            <a:endParaRPr lang="cs-CZ" b="1" dirty="0">
              <a:solidFill>
                <a:srgbClr val="FF0000"/>
              </a:solidFill>
            </a:endParaRPr>
          </a:p>
          <a:p>
            <a:pPr marL="342900" indent="-342900" eaLnBrk="1" hangingPunct="1">
              <a:lnSpc>
                <a:spcPct val="90000"/>
              </a:lnSpc>
              <a:spcBef>
                <a:spcPts val="500"/>
              </a:spcBef>
              <a:buClr>
                <a:srgbClr val="C00000"/>
              </a:buClr>
            </a:pPr>
            <a:endParaRPr lang="cs-CZ" dirty="0">
              <a:solidFill>
                <a:schemeClr val="accent6">
                  <a:lumMod val="75000"/>
                </a:schemeClr>
              </a:solidFill>
            </a:endParaRPr>
          </a:p>
        </p:txBody>
      </p:sp>
      <p:sp>
        <p:nvSpPr>
          <p:cNvPr id="5018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1F86341F-D994-47D3-9B89-BEC1B9A72368}" type="slidenum">
              <a:rPr lang="cs-CZ" smtClean="0"/>
              <a:pPr/>
              <a:t>43</a:t>
            </a:fld>
            <a:endParaRPr lang="cs-CZ"/>
          </a:p>
        </p:txBody>
      </p:sp>
    </p:spTree>
    <p:extLst>
      <p:ext uri="{BB962C8B-B14F-4D97-AF65-F5344CB8AC3E}">
        <p14:creationId xmlns:p14="http://schemas.microsoft.com/office/powerpoint/2010/main" val="2698715792"/>
      </p:ext>
    </p:extLst>
  </p:cSld>
  <p:clrMapOvr>
    <a:masterClrMapping/>
  </p:clrMapOvr>
  <p:transition spd="slow" advTm="140389">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a:extLst>
              <a:ext uri="{FF2B5EF4-FFF2-40B4-BE49-F238E27FC236}">
                <a16:creationId xmlns:a16="http://schemas.microsoft.com/office/drawing/2014/main" id="{1D258DAE-FAEF-4378-9817-49B204DDE60C}"/>
              </a:ext>
            </a:extLst>
          </p:cNvPr>
          <p:cNvSpPr>
            <a:spLocks noGrp="1"/>
          </p:cNvSpPr>
          <p:nvPr>
            <p:ph idx="1"/>
          </p:nvPr>
        </p:nvSpPr>
        <p:spPr>
          <a:xfrm>
            <a:off x="982133" y="1047651"/>
            <a:ext cx="8161867" cy="5060522"/>
          </a:xfrm>
        </p:spPr>
        <p:txBody>
          <a:bodyPr>
            <a:normAutofit fontScale="55000" lnSpcReduction="20000"/>
          </a:bodyPr>
          <a:lstStyle/>
          <a:p>
            <a:pPr marL="0" lvl="0" indent="0">
              <a:buNone/>
            </a:pPr>
            <a:endParaRPr lang="cs-CZ" sz="3200" dirty="0">
              <a:solidFill>
                <a:srgbClr val="3333FF"/>
              </a:solidFill>
              <a:latin typeface="+mj-lt"/>
            </a:endParaRPr>
          </a:p>
          <a:p>
            <a:pPr marL="0" indent="0">
              <a:buNone/>
            </a:pPr>
            <a:r>
              <a:rPr lang="cs-CZ" sz="3200" b="1" dirty="0">
                <a:latin typeface="+mj-lt"/>
              </a:rPr>
              <a:t>(1</a:t>
            </a:r>
            <a:r>
              <a:rPr lang="cs-CZ" sz="3200" dirty="0">
                <a:latin typeface="+mj-lt"/>
              </a:rPr>
              <a:t>) Dojde-li ve lhůtě pro úpravu odpočtu daně k dodání nemovité věci, na které byla dokončena </a:t>
            </a:r>
            <a:r>
              <a:rPr lang="cs-CZ" sz="3200" b="1" dirty="0">
                <a:latin typeface="+mj-lt"/>
              </a:rPr>
              <a:t>významná oprava</a:t>
            </a:r>
            <a:r>
              <a:rPr lang="cs-CZ" sz="3200" dirty="0">
                <a:latin typeface="+mj-lt"/>
              </a:rPr>
              <a:t>, podléhá tato oprava úpravě odpočtu daně.</a:t>
            </a:r>
          </a:p>
          <a:p>
            <a:pPr marL="0" indent="0">
              <a:buNone/>
            </a:pPr>
            <a:r>
              <a:rPr lang="cs-CZ" sz="3200" dirty="0">
                <a:latin typeface="+mj-lt"/>
              </a:rPr>
              <a:t>(2) Lhůta pro úpravu odpočtu daně v případě opravy nemovité věci činí </a:t>
            </a:r>
            <a:r>
              <a:rPr lang="cs-CZ" sz="3200" b="1" dirty="0">
                <a:latin typeface="+mj-lt"/>
              </a:rPr>
              <a:t>10 let </a:t>
            </a:r>
            <a:r>
              <a:rPr lang="cs-CZ" sz="3200" dirty="0">
                <a:latin typeface="+mj-lt"/>
              </a:rPr>
              <a:t>a počíná běžet kalendářním rokem, ve kterém byla oprava dokončena.</a:t>
            </a:r>
          </a:p>
          <a:p>
            <a:pPr marL="0" indent="0">
              <a:buNone/>
            </a:pPr>
            <a:r>
              <a:rPr lang="cs-CZ" sz="3200" dirty="0">
                <a:latin typeface="+mj-lt"/>
              </a:rPr>
              <a:t>(3) Při úpravě odpočtu daně v případě opravy nemovité věci se postupuje obdobně podle § 78d s tím, že při stanovení částky jednorázové úpravy odpočtu se použije ukazatel původního nároku na odpočet daně ve výši podílu skutečně uplatněného odpočtu daně na celkové částce daně na vstupu u příslušné opravy.</a:t>
            </a:r>
          </a:p>
          <a:p>
            <a:pPr marL="0" indent="0">
              <a:buNone/>
            </a:pPr>
            <a:r>
              <a:rPr lang="cs-CZ" sz="3200" dirty="0">
                <a:latin typeface="+mj-lt"/>
              </a:rPr>
              <a:t>(4) Významnou opravou podle odstavce 1 se pro účely odpočtu daně rozumí oprava podle právních předpisů upravujících účetnictví </a:t>
            </a:r>
            <a:r>
              <a:rPr lang="cs-CZ" sz="3200" b="1" dirty="0">
                <a:latin typeface="+mj-lt"/>
              </a:rPr>
              <a:t>, pokud hodnota veškerých přijatých zdanitelných plnění vztahující se k této opravě bez daně je vyšší než  200 000 Kč.</a:t>
            </a:r>
          </a:p>
          <a:p>
            <a:pPr marL="0" indent="0">
              <a:buNone/>
            </a:pPr>
            <a:r>
              <a:rPr lang="cs-CZ" altLang="cs-CZ" sz="3200" u="sng" dirty="0"/>
              <a:t>Byla-li významná oprava </a:t>
            </a:r>
            <a:r>
              <a:rPr lang="cs-CZ" altLang="cs-CZ" sz="3200" dirty="0"/>
              <a:t>podle § 78da ZDPH, ve znění účinném ode dne nabytí účinnosti novely, </a:t>
            </a:r>
            <a:r>
              <a:rPr lang="cs-CZ" altLang="cs-CZ" sz="3200" u="sng" dirty="0"/>
              <a:t>započata přede dnem nabytí účinnosti novely </a:t>
            </a:r>
            <a:r>
              <a:rPr lang="cs-CZ" altLang="cs-CZ" sz="3200" dirty="0"/>
              <a:t>a dokončena po dni nabytí účinnosti novely, může plátce postupovat podle § 78da ZDPH, ve znění účinném ode dne nabytí účinnosti tohoto zákona (bod 6. přechodných ustanovení), tj. je na plátci zda úpravu provede či nikoli.</a:t>
            </a:r>
          </a:p>
          <a:p>
            <a:pPr marL="0" indent="0">
              <a:buNone/>
            </a:pPr>
            <a:endParaRPr lang="cs-CZ" sz="3200" b="1" dirty="0">
              <a:solidFill>
                <a:srgbClr val="3333FF"/>
              </a:solidFill>
              <a:latin typeface="+mj-lt"/>
            </a:endParaRPr>
          </a:p>
        </p:txBody>
      </p:sp>
      <p:sp>
        <p:nvSpPr>
          <p:cNvPr id="4" name="Zástupný symbol pro číslo snímku 3">
            <a:extLst>
              <a:ext uri="{FF2B5EF4-FFF2-40B4-BE49-F238E27FC236}">
                <a16:creationId xmlns:a16="http://schemas.microsoft.com/office/drawing/2014/main" id="{DB4DF724-C6D4-413C-BC41-4B5632C953BB}"/>
              </a:ext>
            </a:extLst>
          </p:cNvPr>
          <p:cNvSpPr>
            <a:spLocks noGrp="1"/>
          </p:cNvSpPr>
          <p:nvPr>
            <p:ph type="sldNum" sz="quarter" idx="12"/>
          </p:nvPr>
        </p:nvSpPr>
        <p:spPr/>
        <p:txBody>
          <a:bodyPr/>
          <a:lstStyle/>
          <a:p>
            <a:pPr>
              <a:defRPr/>
            </a:pPr>
            <a:fld id="{59650CAD-726C-477C-9BA9-E6DD8FAF2C69}" type="slidenum">
              <a:rPr lang="cs-CZ" smtClean="0"/>
              <a:pPr>
                <a:defRPr/>
              </a:pPr>
              <a:t>44</a:t>
            </a:fld>
            <a:endParaRPr lang="cs-CZ"/>
          </a:p>
        </p:txBody>
      </p:sp>
      <p:sp>
        <p:nvSpPr>
          <p:cNvPr id="5" name="Nadpis 1">
            <a:extLst>
              <a:ext uri="{FF2B5EF4-FFF2-40B4-BE49-F238E27FC236}">
                <a16:creationId xmlns:a16="http://schemas.microsoft.com/office/drawing/2014/main" id="{5B792D67-9801-4086-A660-351B158EAEAE}"/>
              </a:ext>
            </a:extLst>
          </p:cNvPr>
          <p:cNvSpPr>
            <a:spLocks noGrp="1"/>
          </p:cNvSpPr>
          <p:nvPr>
            <p:ph type="title"/>
          </p:nvPr>
        </p:nvSpPr>
        <p:spPr>
          <a:xfrm>
            <a:off x="539552" y="310728"/>
            <a:ext cx="7793037" cy="886024"/>
          </a:xfrm>
        </p:spPr>
        <p:txBody>
          <a:bodyPr>
            <a:normAutofit/>
          </a:bodyPr>
          <a:lstStyle/>
          <a:p>
            <a:pPr eaLnBrk="1" fontAlgn="auto" hangingPunct="1">
              <a:spcAft>
                <a:spcPts val="0"/>
              </a:spcAft>
              <a:buClr>
                <a:schemeClr val="accent6">
                  <a:lumMod val="75000"/>
                </a:schemeClr>
              </a:buClr>
              <a:defRPr/>
            </a:pPr>
            <a:r>
              <a:rPr lang="cs-CZ" dirty="0">
                <a:ea typeface="+mj-ea"/>
              </a:rPr>
              <a:t>Úprava odpočtu § 78da</a:t>
            </a:r>
            <a:endParaRPr lang="cs-CZ" dirty="0">
              <a:latin typeface="Tahoma" pitchFamily="34" charset="0"/>
              <a:ea typeface="+mj-ea"/>
            </a:endParaRPr>
          </a:p>
        </p:txBody>
      </p:sp>
    </p:spTree>
    <p:extLst>
      <p:ext uri="{BB962C8B-B14F-4D97-AF65-F5344CB8AC3E}">
        <p14:creationId xmlns:p14="http://schemas.microsoft.com/office/powerpoint/2010/main" val="1485985921"/>
      </p:ext>
    </p:extLst>
  </p:cSld>
  <p:clrMapOvr>
    <a:masterClrMapping/>
  </p:clrMapOvr>
  <p:transition spd="slow" advTm="33867">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FDCA3CF-6161-47B2-8420-669C38D44E51}"/>
              </a:ext>
            </a:extLst>
          </p:cNvPr>
          <p:cNvSpPr>
            <a:spLocks noGrp="1"/>
          </p:cNvSpPr>
          <p:nvPr>
            <p:ph type="title"/>
          </p:nvPr>
        </p:nvSpPr>
        <p:spPr>
          <a:xfrm>
            <a:off x="982133" y="457201"/>
            <a:ext cx="7704667" cy="1171599"/>
          </a:xfrm>
        </p:spPr>
        <p:txBody>
          <a:bodyPr/>
          <a:lstStyle/>
          <a:p>
            <a:r>
              <a:rPr lang="cs-CZ" dirty="0"/>
              <a:t>Úprava odpočtu § 78e</a:t>
            </a:r>
          </a:p>
        </p:txBody>
      </p:sp>
      <p:sp>
        <p:nvSpPr>
          <p:cNvPr id="3" name="Zástupný symbol pro obsah 2">
            <a:extLst>
              <a:ext uri="{FF2B5EF4-FFF2-40B4-BE49-F238E27FC236}">
                <a16:creationId xmlns:a16="http://schemas.microsoft.com/office/drawing/2014/main" id="{303C058A-EBB1-4102-9DB2-5831BDA39F79}"/>
              </a:ext>
            </a:extLst>
          </p:cNvPr>
          <p:cNvSpPr>
            <a:spLocks noGrp="1"/>
          </p:cNvSpPr>
          <p:nvPr>
            <p:ph idx="1"/>
          </p:nvPr>
        </p:nvSpPr>
        <p:spPr>
          <a:xfrm>
            <a:off x="1187624" y="1556792"/>
            <a:ext cx="7704667" cy="4371016"/>
          </a:xfrm>
        </p:spPr>
        <p:txBody>
          <a:bodyPr>
            <a:normAutofit fontScale="92500" lnSpcReduction="10000"/>
          </a:bodyPr>
          <a:lstStyle/>
          <a:p>
            <a:pPr marL="0" indent="0">
              <a:lnSpc>
                <a:spcPct val="90000"/>
              </a:lnSpc>
              <a:spcBef>
                <a:spcPts val="500"/>
              </a:spcBef>
              <a:buClr>
                <a:srgbClr val="C00000"/>
              </a:buClr>
              <a:buNone/>
            </a:pPr>
            <a:r>
              <a:rPr lang="cs-CZ" sz="2600" dirty="0"/>
              <a:t>§78e -</a:t>
            </a:r>
            <a:r>
              <a:rPr lang="cs-CZ" sz="2600" b="1" dirty="0"/>
              <a:t>Zničení, ztráta, odcizení</a:t>
            </a:r>
            <a:r>
              <a:rPr lang="cs-CZ" sz="2600" dirty="0"/>
              <a:t>, které není řádně doloženo – jednorázová úprava odpočtu ke dni zjištění. </a:t>
            </a:r>
          </a:p>
          <a:p>
            <a:pPr marL="0" indent="0">
              <a:lnSpc>
                <a:spcPct val="90000"/>
              </a:lnSpc>
              <a:spcBef>
                <a:spcPts val="500"/>
              </a:spcBef>
              <a:buClr>
                <a:srgbClr val="C00000"/>
              </a:buClr>
              <a:buNone/>
            </a:pPr>
            <a:r>
              <a:rPr lang="cs-CZ" sz="2600" i="1" dirty="0"/>
              <a:t>Informace GFŘ k uplatňování zákona o DPH při vyrovnání odpočtu daně dle § 77 odst. 2 písm. c) a úpravě odpočtu dle      § 78e zákona o DPH z 15.6.2017</a:t>
            </a:r>
          </a:p>
          <a:p>
            <a:pPr marL="457200" indent="-457200">
              <a:lnSpc>
                <a:spcPct val="80000"/>
              </a:lnSpc>
              <a:spcBef>
                <a:spcPts val="0"/>
              </a:spcBef>
              <a:buClr>
                <a:srgbClr val="000000"/>
              </a:buClr>
              <a:buNone/>
              <a:defRPr/>
            </a:pPr>
            <a:r>
              <a:rPr lang="cs-CZ" i="1" dirty="0">
                <a:solidFill>
                  <a:srgbClr val="000000"/>
                </a:solidFill>
              </a:rPr>
              <a:t>Plátce v 3/2017 koupí notebook (50 000 + 10 500), který používá k ekonomické činnosti s nárokem na odpočet daně. Odpočet daně si plátce uplatnil v 3/2017.</a:t>
            </a:r>
          </a:p>
          <a:p>
            <a:pPr marL="457200" indent="-457200">
              <a:lnSpc>
                <a:spcPct val="80000"/>
              </a:lnSpc>
              <a:spcBef>
                <a:spcPts val="0"/>
              </a:spcBef>
              <a:buClr>
                <a:srgbClr val="000000"/>
              </a:buClr>
              <a:buNone/>
              <a:defRPr/>
            </a:pPr>
            <a:r>
              <a:rPr lang="cs-CZ" i="1" dirty="0">
                <a:solidFill>
                  <a:srgbClr val="000000"/>
                </a:solidFill>
              </a:rPr>
              <a:t>V 12/2018 při inventarizaci nebyl notebook nalezen a plátce není schopen prokázat jak ke ztrátě došlo.</a:t>
            </a:r>
          </a:p>
          <a:p>
            <a:pPr marL="457200" indent="-457200">
              <a:lnSpc>
                <a:spcPct val="80000"/>
              </a:lnSpc>
              <a:spcBef>
                <a:spcPts val="0"/>
              </a:spcBef>
              <a:buClr>
                <a:srgbClr val="000000"/>
              </a:buClr>
              <a:buNone/>
              <a:defRPr/>
            </a:pPr>
            <a:r>
              <a:rPr lang="cs-CZ" i="1" dirty="0">
                <a:solidFill>
                  <a:srgbClr val="000000"/>
                </a:solidFill>
              </a:rPr>
              <a:t>Za zdaňovací období 12/2018 se provede úprava odpočtu:</a:t>
            </a:r>
          </a:p>
          <a:p>
            <a:pPr marL="457200" indent="-457200">
              <a:lnSpc>
                <a:spcPct val="80000"/>
              </a:lnSpc>
              <a:spcBef>
                <a:spcPts val="0"/>
              </a:spcBef>
              <a:buClr>
                <a:srgbClr val="000000"/>
              </a:buClr>
              <a:buNone/>
              <a:defRPr/>
            </a:pPr>
            <a:r>
              <a:rPr lang="cs-CZ" i="1" dirty="0">
                <a:solidFill>
                  <a:srgbClr val="000000"/>
                </a:solidFill>
              </a:rPr>
              <a:t>	10 500 x (0% - 100%)/5 x 4 = - 8 400 o tuto částku se sníží odpočet v ř. 60 DAP</a:t>
            </a:r>
            <a:endParaRPr lang="cs-CZ" altLang="cs-CZ" u="sng" dirty="0">
              <a:solidFill>
                <a:srgbClr val="000000"/>
              </a:solidFill>
              <a:cs typeface="Arial" panose="020B0604020202020204" pitchFamily="34" charset="0"/>
            </a:endParaRPr>
          </a:p>
          <a:p>
            <a:endParaRPr lang="cs-CZ" dirty="0"/>
          </a:p>
        </p:txBody>
      </p:sp>
      <p:sp>
        <p:nvSpPr>
          <p:cNvPr id="4" name="Zástupný symbol pro číslo snímku 3">
            <a:extLst>
              <a:ext uri="{FF2B5EF4-FFF2-40B4-BE49-F238E27FC236}">
                <a16:creationId xmlns:a16="http://schemas.microsoft.com/office/drawing/2014/main" id="{ACD81F2B-7508-439C-BC3C-2961BE32CFFE}"/>
              </a:ext>
            </a:extLst>
          </p:cNvPr>
          <p:cNvSpPr>
            <a:spLocks noGrp="1"/>
          </p:cNvSpPr>
          <p:nvPr>
            <p:ph type="sldNum" sz="quarter" idx="12"/>
          </p:nvPr>
        </p:nvSpPr>
        <p:spPr/>
        <p:txBody>
          <a:bodyPr/>
          <a:lstStyle/>
          <a:p>
            <a:pPr>
              <a:defRPr/>
            </a:pPr>
            <a:fld id="{59650CAD-726C-477C-9BA9-E6DD8FAF2C69}" type="slidenum">
              <a:rPr lang="cs-CZ" smtClean="0"/>
              <a:pPr>
                <a:defRPr/>
              </a:pPr>
              <a:t>45</a:t>
            </a:fld>
            <a:endParaRPr lang="cs-CZ"/>
          </a:p>
        </p:txBody>
      </p:sp>
    </p:spTree>
    <p:extLst>
      <p:ext uri="{BB962C8B-B14F-4D97-AF65-F5344CB8AC3E}">
        <p14:creationId xmlns:p14="http://schemas.microsoft.com/office/powerpoint/2010/main" val="738462553"/>
      </p:ext>
    </p:extLst>
  </p:cSld>
  <p:clrMapOvr>
    <a:masterClrMapping/>
  </p:clrMapOvr>
  <p:transition spd="slow" advTm="55410">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fontScale="90000"/>
          </a:bodyPr>
          <a:lstStyle/>
          <a:p>
            <a:pPr>
              <a:buClr>
                <a:schemeClr val="accent6">
                  <a:lumMod val="75000"/>
                </a:schemeClr>
              </a:buClr>
              <a:defRPr/>
            </a:pPr>
            <a:r>
              <a:rPr lang="cs-CZ" dirty="0"/>
              <a:t>Přenesení daňové povinnosti na odběratele v tuzemsku</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Druhy:</a:t>
            </a:r>
          </a:p>
          <a:p>
            <a:pPr marL="558800" indent="-342900">
              <a:spcAft>
                <a:spcPts val="0"/>
              </a:spcAft>
              <a:buClr>
                <a:srgbClr val="C00000"/>
              </a:buClr>
            </a:pPr>
            <a:r>
              <a:rPr lang="cs-CZ" sz="2000" dirty="0"/>
              <a:t>Dodání zlata (ne investiční)</a:t>
            </a:r>
          </a:p>
          <a:p>
            <a:pPr marL="558800" indent="-342900">
              <a:spcAft>
                <a:spcPts val="0"/>
              </a:spcAft>
              <a:buClr>
                <a:srgbClr val="C00000"/>
              </a:buClr>
            </a:pPr>
            <a:r>
              <a:rPr lang="cs-CZ" sz="2000" dirty="0"/>
              <a:t>Dodání odpadů (vyjmenované zboží v příloze č. 5)</a:t>
            </a:r>
          </a:p>
          <a:p>
            <a:pPr marL="558800" indent="-342900">
              <a:spcAft>
                <a:spcPts val="0"/>
              </a:spcAft>
              <a:buClr>
                <a:srgbClr val="C00000"/>
              </a:buClr>
            </a:pPr>
            <a:r>
              <a:rPr lang="cs-CZ" sz="2000" dirty="0"/>
              <a:t>Dodání nemovité věci (při volbě zdanění při převodu po 5 letech)</a:t>
            </a:r>
          </a:p>
          <a:p>
            <a:pPr marL="558800" indent="-342900">
              <a:spcAft>
                <a:spcPts val="0"/>
              </a:spcAft>
              <a:buClr>
                <a:srgbClr val="C00000"/>
              </a:buClr>
            </a:pPr>
            <a:r>
              <a:rPr lang="cs-CZ" sz="2000" dirty="0"/>
              <a:t>Stavební a montážní práce (montážní v souvislosti se stavbou)</a:t>
            </a:r>
          </a:p>
          <a:p>
            <a:pPr marL="558800" indent="-342900">
              <a:spcAft>
                <a:spcPts val="0"/>
              </a:spcAft>
              <a:buClr>
                <a:srgbClr val="C00000"/>
              </a:buClr>
            </a:pPr>
            <a:r>
              <a:rPr lang="cs-CZ" sz="2000" dirty="0"/>
              <a:t>Dodání zboží v rámci záruk</a:t>
            </a:r>
          </a:p>
          <a:p>
            <a:pPr marL="558800" indent="-342900">
              <a:spcAft>
                <a:spcPts val="0"/>
              </a:spcAft>
              <a:buClr>
                <a:srgbClr val="C00000"/>
              </a:buClr>
            </a:pPr>
            <a:r>
              <a:rPr lang="cs-CZ" sz="2000" dirty="0"/>
              <a:t>Dodání vyjmenovaného zboží dle nařízení vlády (kovy, počítače, mobily, technické plodiny – nad 100.000 Kč)</a:t>
            </a:r>
          </a:p>
          <a:p>
            <a:pPr marL="558800" indent="-342900">
              <a:spcAft>
                <a:spcPts val="0"/>
              </a:spcAft>
              <a:buClr>
                <a:srgbClr val="C00000"/>
              </a:buClr>
            </a:pPr>
            <a:r>
              <a:rPr lang="cs-CZ" sz="2000" dirty="0"/>
              <a:t>Mechanismus rychlé reakce – dočasný režim dle nařízení vlády (zatím není aplikováno)</a:t>
            </a:r>
          </a:p>
          <a:p>
            <a:pPr marL="558800" indent="-342900">
              <a:spcAft>
                <a:spcPts val="0"/>
              </a:spcAft>
              <a:buClr>
                <a:srgbClr val="C00000"/>
              </a:buClr>
            </a:pPr>
            <a:r>
              <a:rPr lang="cs-CZ" sz="2000" dirty="0">
                <a:solidFill>
                  <a:srgbClr val="FF0000"/>
                </a:solidFill>
              </a:rPr>
              <a:t>Plošný Reverse Chargé nad 450 tis. Kč – zatím se neřeší</a:t>
            </a: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46</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46</a:t>
            </a:fld>
            <a:endParaRPr lang="cs-CZ" dirty="0"/>
          </a:p>
        </p:txBody>
      </p:sp>
    </p:spTree>
    <p:extLst>
      <p:ext uri="{BB962C8B-B14F-4D97-AF65-F5344CB8AC3E}">
        <p14:creationId xmlns:p14="http://schemas.microsoft.com/office/powerpoint/2010/main" val="140275949"/>
      </p:ext>
    </p:extLst>
  </p:cSld>
  <p:clrMapOvr>
    <a:masterClrMapping/>
  </p:clrMapOvr>
  <p:transition spd="slow" advTm="144920">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fontScale="90000"/>
          </a:bodyPr>
          <a:lstStyle/>
          <a:p>
            <a:pPr>
              <a:buClr>
                <a:schemeClr val="accent6">
                  <a:lumMod val="75000"/>
                </a:schemeClr>
              </a:buClr>
              <a:defRPr/>
            </a:pPr>
            <a:r>
              <a:rPr lang="cs-CZ" dirty="0"/>
              <a:t>Přenesení daňové povinnosti na odběratele v tuzemsku</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Základní principy (§ 92a):</a:t>
            </a:r>
          </a:p>
          <a:p>
            <a:pPr marL="558800" indent="-342900">
              <a:spcAft>
                <a:spcPts val="0"/>
              </a:spcAft>
              <a:buClr>
                <a:srgbClr val="C00000"/>
              </a:buClr>
            </a:pPr>
            <a:r>
              <a:rPr lang="cs-CZ" sz="2000" dirty="0"/>
              <a:t>Místo plnění pouze v ČR</a:t>
            </a:r>
          </a:p>
          <a:p>
            <a:pPr marL="558800" indent="-342900">
              <a:spcAft>
                <a:spcPts val="0"/>
              </a:spcAft>
              <a:buClr>
                <a:srgbClr val="C00000"/>
              </a:buClr>
            </a:pPr>
            <a:r>
              <a:rPr lang="cs-CZ" sz="2000" dirty="0"/>
              <a:t>Oba partneři jsou plátci DPH (pozor na osoby nepovinné k dani – obce v pozici výkonu veřejné správy)</a:t>
            </a:r>
          </a:p>
          <a:p>
            <a:pPr marL="558800" indent="-342900">
              <a:spcAft>
                <a:spcPts val="0"/>
              </a:spcAft>
              <a:buClr>
                <a:srgbClr val="C00000"/>
              </a:buClr>
            </a:pPr>
            <a:r>
              <a:rPr lang="cs-CZ" sz="2000" dirty="0"/>
              <a:t>Dodavatel přenáší povinnost na odběratele, který je zodpovědný za splnění daňové povinnosti</a:t>
            </a:r>
          </a:p>
          <a:p>
            <a:pPr marL="558800" indent="-342900">
              <a:spcAft>
                <a:spcPts val="0"/>
              </a:spcAft>
              <a:buClr>
                <a:srgbClr val="C00000"/>
              </a:buClr>
            </a:pPr>
            <a:r>
              <a:rPr lang="cs-CZ" sz="2000" dirty="0"/>
              <a:t>Dodatečná registrace plátce DPH – nemožnost dodatečně uplatnit PDP</a:t>
            </a:r>
          </a:p>
          <a:p>
            <a:pPr marL="558800" indent="-342900">
              <a:spcAft>
                <a:spcPts val="0"/>
              </a:spcAft>
              <a:buClr>
                <a:srgbClr val="C00000"/>
              </a:buClr>
            </a:pPr>
            <a:r>
              <a:rPr lang="cs-CZ" sz="2000" dirty="0"/>
              <a:t>Zálohy režimu PDP </a:t>
            </a:r>
            <a:r>
              <a:rPr lang="cs-CZ" sz="2000" b="1" dirty="0"/>
              <a:t>NEPODLÉHAJÍ</a:t>
            </a:r>
          </a:p>
          <a:p>
            <a:pPr marL="558800" indent="-342900">
              <a:spcAft>
                <a:spcPts val="0"/>
              </a:spcAft>
              <a:buClr>
                <a:srgbClr val="C00000"/>
              </a:buClr>
            </a:pPr>
            <a:r>
              <a:rPr lang="cs-CZ" sz="2000" dirty="0"/>
              <a:t>Pokud by záloha podléhala standardnímu režimu, pak PDP podléhá jen vyúčtovací rozdíl</a:t>
            </a:r>
          </a:p>
          <a:p>
            <a:pPr marL="558800" indent="-342900">
              <a:spcAft>
                <a:spcPts val="0"/>
              </a:spcAft>
              <a:buClr>
                <a:srgbClr val="C00000"/>
              </a:buClr>
            </a:pPr>
            <a:r>
              <a:rPr lang="cs-CZ" sz="2000" dirty="0"/>
              <a:t>Při nejasnostech lze režim PDP dohodnout (obě strany musí takto i evidovat)</a:t>
            </a:r>
            <a:endParaRPr lang="cs-CZ" sz="2000" dirty="0">
              <a:solidFill>
                <a:srgbClr val="FA3636"/>
              </a:solidFill>
            </a:endParaRP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47</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47</a:t>
            </a:fld>
            <a:endParaRPr lang="cs-CZ" dirty="0"/>
          </a:p>
        </p:txBody>
      </p:sp>
    </p:spTree>
    <p:extLst>
      <p:ext uri="{BB962C8B-B14F-4D97-AF65-F5344CB8AC3E}">
        <p14:creationId xmlns:p14="http://schemas.microsoft.com/office/powerpoint/2010/main" val="1770840636"/>
      </p:ext>
    </p:extLst>
  </p:cSld>
  <p:clrMapOvr>
    <a:masterClrMapping/>
  </p:clrMapOvr>
  <p:transition spd="slow" advTm="253393">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633413" y="404813"/>
            <a:ext cx="8510587" cy="465137"/>
          </a:xfrm>
        </p:spPr>
        <p:txBody>
          <a:bodyPr>
            <a:normAutofit fontScale="90000"/>
          </a:bodyPr>
          <a:lstStyle/>
          <a:p>
            <a:pPr eaLnBrk="1" hangingPunct="1">
              <a:lnSpc>
                <a:spcPct val="80000"/>
              </a:lnSpc>
              <a:defRPr/>
            </a:pPr>
            <a:br>
              <a:rPr lang="cs-CZ" altLang="cs-CZ" sz="4400" dirty="0"/>
            </a:br>
            <a:r>
              <a:rPr lang="cs-CZ" altLang="cs-CZ" sz="4400" dirty="0"/>
              <a:t>Režim přenesené daňové povinnosti –příloha č.6</a:t>
            </a:r>
            <a:br>
              <a:rPr lang="cs-CZ" altLang="cs-CZ" sz="3200" b="1" dirty="0">
                <a:solidFill>
                  <a:schemeClr val="folHlink"/>
                </a:solidFill>
              </a:rPr>
            </a:br>
            <a:endParaRPr lang="cs-CZ" altLang="cs-CZ" sz="3200" b="1" dirty="0">
              <a:solidFill>
                <a:schemeClr val="folHlink"/>
              </a:solidFill>
            </a:endParaRPr>
          </a:p>
        </p:txBody>
      </p:sp>
      <p:sp>
        <p:nvSpPr>
          <p:cNvPr id="2598915" name="Rectangle 3"/>
          <p:cNvSpPr>
            <a:spLocks noGrp="1" noRot="1" noChangeArrowheads="1"/>
          </p:cNvSpPr>
          <p:nvPr>
            <p:ph idx="4294967295"/>
          </p:nvPr>
        </p:nvSpPr>
        <p:spPr>
          <a:xfrm>
            <a:off x="251520" y="1412776"/>
            <a:ext cx="8893368" cy="6120680"/>
          </a:xfrm>
        </p:spPr>
        <p:txBody>
          <a:bodyPr>
            <a:normAutofit fontScale="92500" lnSpcReduction="20000"/>
          </a:bodyPr>
          <a:lstStyle/>
          <a:p>
            <a:pPr>
              <a:spcBef>
                <a:spcPct val="0"/>
              </a:spcBef>
              <a:spcAft>
                <a:spcPts val="0"/>
              </a:spcAft>
              <a:buClr>
                <a:srgbClr val="000000"/>
              </a:buClr>
              <a:buFont typeface="Wingdings" panose="05000000000000000000" pitchFamily="2" charset="2"/>
              <a:buNone/>
              <a:defRPr/>
            </a:pPr>
            <a:endParaRPr lang="cs-CZ" altLang="cs-CZ" sz="2100" u="sng" dirty="0">
              <a:solidFill>
                <a:srgbClr val="000000"/>
              </a:solidFill>
              <a:effectLst/>
            </a:endParaRPr>
          </a:p>
          <a:p>
            <a:pPr>
              <a:spcBef>
                <a:spcPct val="0"/>
              </a:spcBef>
              <a:spcAft>
                <a:spcPts val="0"/>
              </a:spcAft>
              <a:buClr>
                <a:srgbClr val="000000"/>
              </a:buClr>
              <a:buFont typeface="Wingdings" panose="05000000000000000000" pitchFamily="2" charset="2"/>
              <a:buNone/>
              <a:defRPr/>
            </a:pPr>
            <a:endParaRPr lang="cs-CZ" altLang="cs-CZ" sz="2100" u="sng" dirty="0">
              <a:solidFill>
                <a:srgbClr val="000000"/>
              </a:solidFill>
              <a:effectLst/>
            </a:endParaRPr>
          </a:p>
          <a:p>
            <a:pPr>
              <a:spcBef>
                <a:spcPct val="0"/>
              </a:spcBef>
              <a:spcAft>
                <a:spcPts val="0"/>
              </a:spcAft>
              <a:buClr>
                <a:srgbClr val="000000"/>
              </a:buClr>
              <a:buFont typeface="Wingdings" panose="05000000000000000000" pitchFamily="2" charset="2"/>
              <a:buNone/>
              <a:defRPr/>
            </a:pPr>
            <a:endParaRPr lang="cs-CZ" altLang="cs-CZ" sz="2100" u="sng" dirty="0">
              <a:solidFill>
                <a:srgbClr val="000000"/>
              </a:solidFill>
            </a:endParaRPr>
          </a:p>
          <a:p>
            <a:pPr>
              <a:spcBef>
                <a:spcPct val="0"/>
              </a:spcBef>
              <a:spcAft>
                <a:spcPts val="0"/>
              </a:spcAft>
              <a:buClr>
                <a:srgbClr val="000000"/>
              </a:buClr>
              <a:buFont typeface="Wingdings" panose="05000000000000000000" pitchFamily="2" charset="2"/>
              <a:buNone/>
              <a:defRPr/>
            </a:pPr>
            <a:r>
              <a:rPr lang="cs-CZ" altLang="cs-CZ" sz="2000" u="sng" dirty="0">
                <a:solidFill>
                  <a:srgbClr val="000000"/>
                </a:solidFill>
                <a:effectLst/>
              </a:rPr>
              <a:t>Vláda je zmocněna nařízením </a:t>
            </a:r>
            <a:r>
              <a:rPr lang="cs-CZ" altLang="cs-CZ" sz="2000" dirty="0">
                <a:solidFill>
                  <a:srgbClr val="000000"/>
                </a:solidFill>
                <a:effectLst/>
              </a:rPr>
              <a:t>stanovit, že se režim přenesení daňové povinnosti uplatní při dodání zboží nebo poskytnutí služby  uvedených v nové příloze č. 6 (§ 92f odst. 1): </a:t>
            </a:r>
          </a:p>
          <a:p>
            <a:pPr marL="319088" lvl="1" indent="-342900">
              <a:spcBef>
                <a:spcPct val="0"/>
              </a:spcBef>
              <a:spcAft>
                <a:spcPts val="0"/>
              </a:spcAft>
              <a:buClr>
                <a:srgbClr val="000000"/>
              </a:buClr>
              <a:buFont typeface="Arial" charset="0"/>
              <a:buChar char="−"/>
              <a:defRPr/>
            </a:pPr>
            <a:r>
              <a:rPr lang="cs-CZ" altLang="cs-CZ" b="1" dirty="0">
                <a:solidFill>
                  <a:schemeClr val="tx1"/>
                </a:solidFill>
                <a:effectLst/>
              </a:rPr>
              <a:t>Převod povolenek na emise skleníkových plynů </a:t>
            </a:r>
          </a:p>
          <a:p>
            <a:pPr marL="319088" lvl="1" indent="-342900">
              <a:spcBef>
                <a:spcPct val="0"/>
              </a:spcBef>
              <a:spcAft>
                <a:spcPts val="0"/>
              </a:spcAft>
              <a:buClr>
                <a:srgbClr val="000000"/>
              </a:buClr>
              <a:buFont typeface="Arial" charset="0"/>
              <a:buChar char="−"/>
              <a:defRPr/>
            </a:pPr>
            <a:r>
              <a:rPr lang="cs-CZ" altLang="cs-CZ" b="1" u="sng" dirty="0">
                <a:effectLst/>
              </a:rPr>
              <a:t>Dodání </a:t>
            </a:r>
            <a:r>
              <a:rPr lang="cs-CZ" altLang="cs-CZ" b="1" u="sng" dirty="0"/>
              <a:t>mobilních telefonů a zař</a:t>
            </a:r>
            <a:r>
              <a:rPr lang="cs-CZ" altLang="cs-CZ" u="sng" dirty="0">
                <a:effectLst/>
              </a:rPr>
              <a:t>ízení s integrovanými obvody </a:t>
            </a:r>
          </a:p>
          <a:p>
            <a:pPr marL="319088" lvl="1" indent="-342900">
              <a:spcBef>
                <a:spcPct val="0"/>
              </a:spcBef>
              <a:spcAft>
                <a:spcPts val="0"/>
              </a:spcAft>
              <a:buClr>
                <a:srgbClr val="000000"/>
              </a:buClr>
              <a:buFont typeface="Arial" charset="0"/>
              <a:buChar char="−"/>
              <a:defRPr/>
            </a:pPr>
            <a:r>
              <a:rPr lang="cs-CZ" altLang="cs-CZ" dirty="0">
                <a:effectLst/>
              </a:rPr>
              <a:t>Dodání plynu a elektřiny obchodníkovi vymezenému v § 7a odst. 2</a:t>
            </a:r>
          </a:p>
          <a:p>
            <a:pPr marL="319088" lvl="1" indent="-342900">
              <a:spcBef>
                <a:spcPct val="0"/>
              </a:spcBef>
              <a:spcAft>
                <a:spcPts val="0"/>
              </a:spcAft>
              <a:buClr>
                <a:srgbClr val="000000"/>
              </a:buClr>
              <a:buFont typeface="Arial" charset="0"/>
              <a:buChar char="−"/>
              <a:defRPr/>
            </a:pPr>
            <a:r>
              <a:rPr lang="cs-CZ" altLang="cs-CZ" dirty="0">
                <a:effectLst/>
              </a:rPr>
              <a:t>Dodání certifikátů plynu a elektřiny, poskytnutí telekomunikačních služeb</a:t>
            </a:r>
          </a:p>
          <a:p>
            <a:pPr marL="319088" lvl="1" indent="-342900">
              <a:spcBef>
                <a:spcPct val="0"/>
              </a:spcBef>
              <a:spcAft>
                <a:spcPts val="0"/>
              </a:spcAft>
              <a:buClr>
                <a:srgbClr val="000000"/>
              </a:buClr>
              <a:buFont typeface="Arial" charset="0"/>
              <a:buChar char="−"/>
              <a:defRPr/>
            </a:pPr>
            <a:r>
              <a:rPr lang="cs-CZ" altLang="cs-CZ" u="sng" dirty="0">
                <a:effectLst/>
              </a:rPr>
              <a:t>Dodání herních konzolí, </a:t>
            </a:r>
            <a:r>
              <a:rPr lang="cs-CZ" altLang="cs-CZ" b="1" u="sng" dirty="0" err="1">
                <a:effectLst/>
              </a:rPr>
              <a:t>tabletů</a:t>
            </a:r>
            <a:r>
              <a:rPr lang="cs-CZ" altLang="cs-CZ" u="sng" dirty="0">
                <a:effectLst/>
              </a:rPr>
              <a:t> a </a:t>
            </a:r>
            <a:r>
              <a:rPr lang="cs-CZ" altLang="cs-CZ" b="1" u="sng" dirty="0">
                <a:effectLst/>
              </a:rPr>
              <a:t>laptopů</a:t>
            </a:r>
            <a:r>
              <a:rPr lang="cs-CZ" altLang="cs-CZ" u="sng" dirty="0">
                <a:effectLst/>
              </a:rPr>
              <a:t> (hmotnost do 10kg)</a:t>
            </a:r>
          </a:p>
          <a:p>
            <a:pPr marL="319088" lvl="1" indent="-342900">
              <a:spcBef>
                <a:spcPct val="0"/>
              </a:spcBef>
              <a:spcAft>
                <a:spcPts val="0"/>
              </a:spcAft>
              <a:buClr>
                <a:srgbClr val="000000"/>
              </a:buClr>
              <a:buFont typeface="Arial" charset="0"/>
              <a:buChar char="−"/>
              <a:defRPr/>
            </a:pPr>
            <a:r>
              <a:rPr lang="cs-CZ" altLang="cs-CZ" u="sng" dirty="0">
                <a:effectLst/>
              </a:rPr>
              <a:t>Dodání obilovin a </a:t>
            </a:r>
            <a:r>
              <a:rPr lang="cs-CZ" altLang="cs-CZ" u="sng" dirty="0" err="1">
                <a:effectLst/>
              </a:rPr>
              <a:t>tech</a:t>
            </a:r>
            <a:r>
              <a:rPr lang="cs-CZ" altLang="cs-CZ" u="sng" dirty="0">
                <a:effectLst/>
              </a:rPr>
              <a:t>. plodin, včetně olejnatých semen a cukrové řepy</a:t>
            </a:r>
          </a:p>
          <a:p>
            <a:pPr marL="319088" lvl="1" indent="-342900">
              <a:spcBef>
                <a:spcPct val="0"/>
              </a:spcBef>
              <a:spcAft>
                <a:spcPts val="0"/>
              </a:spcAft>
              <a:buClr>
                <a:srgbClr val="000000"/>
              </a:buClr>
              <a:buFont typeface="Arial" charset="0"/>
              <a:buChar char="−"/>
              <a:defRPr/>
            </a:pPr>
            <a:r>
              <a:rPr lang="cs-CZ" altLang="cs-CZ" u="sng" dirty="0">
                <a:effectLst/>
              </a:rPr>
              <a:t>Dodání surových či </a:t>
            </a:r>
            <a:r>
              <a:rPr lang="cs-CZ" altLang="cs-CZ" u="sng" dirty="0" err="1">
                <a:effectLst/>
              </a:rPr>
              <a:t>polozpracovaných</a:t>
            </a:r>
            <a:r>
              <a:rPr lang="cs-CZ" altLang="cs-CZ" u="sng" dirty="0">
                <a:effectLst/>
              </a:rPr>
              <a:t> kovů</a:t>
            </a:r>
          </a:p>
          <a:p>
            <a:pPr marL="319088" lvl="1" indent="-342900">
              <a:spcBef>
                <a:spcPct val="0"/>
              </a:spcBef>
              <a:spcAft>
                <a:spcPts val="0"/>
              </a:spcAft>
              <a:buClr>
                <a:srgbClr val="000000"/>
              </a:buClr>
              <a:buFontTx/>
              <a:buNone/>
              <a:defRPr/>
            </a:pPr>
            <a:r>
              <a:rPr lang="cs-CZ" dirty="0">
                <a:solidFill>
                  <a:srgbClr val="000000"/>
                </a:solidFill>
                <a:effectLst/>
              </a:rPr>
              <a:t>	Dle </a:t>
            </a:r>
            <a:r>
              <a:rPr lang="cs-CZ" b="1" dirty="0">
                <a:solidFill>
                  <a:srgbClr val="000000"/>
                </a:solidFill>
                <a:effectLst/>
              </a:rPr>
              <a:t>nařízení vlády č.361/2014 Sb</a:t>
            </a:r>
            <a:r>
              <a:rPr lang="cs-CZ" dirty="0">
                <a:solidFill>
                  <a:srgbClr val="000000"/>
                </a:solidFill>
                <a:effectLst/>
              </a:rPr>
              <a:t>. se režim přenesení daňové povinnosti pokud celková částka </a:t>
            </a:r>
            <a:r>
              <a:rPr lang="cs-CZ" dirty="0">
                <a:effectLst/>
              </a:rPr>
              <a:t>základu daně za toto zboží za zdanitelné plnění překračuje částku </a:t>
            </a:r>
            <a:r>
              <a:rPr lang="cs-CZ" b="1" dirty="0">
                <a:effectLst/>
              </a:rPr>
              <a:t>100 000 Kč</a:t>
            </a:r>
            <a:r>
              <a:rPr lang="cs-CZ" dirty="0">
                <a:effectLst/>
              </a:rPr>
              <a:t>.</a:t>
            </a:r>
          </a:p>
          <a:p>
            <a:pPr>
              <a:spcBef>
                <a:spcPts val="0"/>
              </a:spcBef>
              <a:spcAft>
                <a:spcPts val="0"/>
              </a:spcAft>
              <a:buClr>
                <a:srgbClr val="000000"/>
              </a:buClr>
              <a:buFont typeface="Wingdings" charset="2"/>
              <a:buChar char="§"/>
              <a:defRPr/>
            </a:pPr>
            <a:r>
              <a:rPr lang="cs-CZ" sz="2000" b="1" dirty="0"/>
              <a:t>Nařízení vlády č.155/2015 – rozšíření PDP od 1.7.2015 (obiloviny) </a:t>
            </a:r>
          </a:p>
          <a:p>
            <a:pPr>
              <a:spcBef>
                <a:spcPts val="0"/>
              </a:spcBef>
              <a:spcAft>
                <a:spcPts val="0"/>
              </a:spcAft>
              <a:buClr>
                <a:srgbClr val="000000"/>
              </a:buClr>
              <a:buFont typeface="Wingdings" charset="2"/>
              <a:buChar char="§"/>
              <a:defRPr/>
            </a:pPr>
            <a:r>
              <a:rPr lang="cs-CZ" sz="2000" b="1" dirty="0"/>
              <a:t>Nařízení vlády č. 11/2016 Sb. od 1.2.2016 </a:t>
            </a:r>
            <a:r>
              <a:rPr lang="cs-CZ" altLang="cs-CZ" sz="2000" dirty="0">
                <a:cs typeface="Arial" charset="0"/>
              </a:rPr>
              <a:t> při </a:t>
            </a:r>
            <a:r>
              <a:rPr lang="cs-CZ" sz="2000" b="1" dirty="0"/>
              <a:t>dodání elektřiny nebo plynu</a:t>
            </a:r>
            <a:r>
              <a:rPr lang="cs-CZ" sz="2000" dirty="0"/>
              <a:t> soustavami nebo sítěmi </a:t>
            </a:r>
            <a:r>
              <a:rPr lang="cs-CZ" sz="2000" b="1" dirty="0"/>
              <a:t>obchodníkovi</a:t>
            </a:r>
            <a:r>
              <a:rPr lang="cs-CZ" sz="2000" dirty="0"/>
              <a:t> vymezenému v </a:t>
            </a:r>
            <a:r>
              <a:rPr lang="cs-CZ" sz="2000" b="1" dirty="0"/>
              <a:t>§ 7a odst. 2 zákona o DPH ( pozor při přeúčtování na licencované nájemce)</a:t>
            </a:r>
          </a:p>
          <a:p>
            <a:pPr>
              <a:spcBef>
                <a:spcPts val="0"/>
              </a:spcBef>
              <a:spcAft>
                <a:spcPts val="0"/>
              </a:spcAft>
              <a:buClr>
                <a:srgbClr val="000000"/>
              </a:buClr>
              <a:buFont typeface="Wingdings" charset="2"/>
              <a:buChar char="§"/>
              <a:defRPr/>
            </a:pPr>
            <a:r>
              <a:rPr lang="cs-CZ" sz="2000" b="1" dirty="0"/>
              <a:t>Nařízení vlády </a:t>
            </a:r>
            <a:r>
              <a:rPr lang="cs-CZ" sz="2000" b="1" i="1" dirty="0"/>
              <a:t>č. 296/2016 Sb.</a:t>
            </a:r>
            <a:r>
              <a:rPr lang="cs-CZ" sz="2000" b="1" dirty="0"/>
              <a:t> od 1.10.2016 elektronické komunikace, kteří jsou oprávněni tyto služby poskytovat ( přeúčtování podle §36/11 NE) pozor poskytování služeb datového připojení na internet.</a:t>
            </a:r>
          </a:p>
          <a:p>
            <a:pPr marL="319088" lvl="1" indent="-342900">
              <a:spcBef>
                <a:spcPct val="0"/>
              </a:spcBef>
              <a:buClr>
                <a:srgbClr val="000000"/>
              </a:buClr>
              <a:buFontTx/>
              <a:buNone/>
              <a:defRPr/>
            </a:pPr>
            <a:r>
              <a:rPr lang="cs-CZ" sz="1900" dirty="0">
                <a:effectLst/>
              </a:rPr>
              <a:t>Z § 92f odst.2 – mají-li smluvní strany důvodně za to, že je plnění v PDP, považuje se plnění za PDP, byl přesunut do obecného ustanovení § 92a, tzn. vztahuje se na všechny režimy v PDP</a:t>
            </a:r>
            <a:r>
              <a:rPr lang="cs-CZ" sz="2600" dirty="0">
                <a:effectLst/>
              </a:rPr>
              <a:t>.</a:t>
            </a:r>
          </a:p>
          <a:p>
            <a:pPr>
              <a:spcBef>
                <a:spcPct val="0"/>
              </a:spcBef>
              <a:buFont typeface="Wingdings" panose="05000000000000000000" pitchFamily="2" charset="2"/>
              <a:buNone/>
              <a:defRPr/>
            </a:pPr>
            <a:endParaRPr lang="cs-CZ" sz="2000" b="1" dirty="0"/>
          </a:p>
          <a:p>
            <a:pPr>
              <a:buFont typeface="Wingdings" panose="05000000000000000000" pitchFamily="2" charset="2"/>
              <a:buNone/>
              <a:defRPr/>
            </a:pPr>
            <a:endParaRPr lang="cs-CZ" sz="2000" dirty="0">
              <a:solidFill>
                <a:srgbClr val="000000"/>
              </a:solidFill>
              <a:effectLst/>
            </a:endParaRPr>
          </a:p>
          <a:p>
            <a:pPr>
              <a:buFont typeface="Wingdings" panose="05000000000000000000" pitchFamily="2" charset="2"/>
              <a:buNone/>
              <a:defRPr/>
            </a:pPr>
            <a:endParaRPr lang="cs-CZ" altLang="cs-CZ" sz="2000" dirty="0">
              <a:solidFill>
                <a:srgbClr val="000000"/>
              </a:solidFill>
              <a:effectLst>
                <a:outerShdw blurRad="38100" dist="38100" dir="2700000" algn="tl">
                  <a:srgbClr val="FFFFFF"/>
                </a:outerShdw>
              </a:effectLst>
            </a:endParaRPr>
          </a:p>
        </p:txBody>
      </p:sp>
      <p:sp>
        <p:nvSpPr>
          <p:cNvPr id="4" name="Zástupný symbol pro číslo snímku 5"/>
          <p:cNvSpPr txBox="1">
            <a:spLocks noGrp="1"/>
          </p:cNvSpPr>
          <p:nvPr/>
        </p:nvSpPr>
        <p:spPr bwMode="auto">
          <a:xfrm>
            <a:off x="6553200" y="6245225"/>
            <a:ext cx="2286000" cy="476250"/>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defRPr>
            </a:lvl1pPr>
            <a:lvl2pPr marL="742950" indent="-285750" eaLnBrk="0" hangingPunct="0">
              <a:defRPr sz="2200">
                <a:solidFill>
                  <a:srgbClr val="000000"/>
                </a:solidFill>
                <a:latin typeface="Arial" panose="020B0604020202020204" pitchFamily="34" charset="0"/>
              </a:defRPr>
            </a:lvl2pPr>
            <a:lvl3pPr marL="1143000" indent="-228600" eaLnBrk="0" hangingPunct="0">
              <a:defRPr sz="2200">
                <a:solidFill>
                  <a:srgbClr val="000000"/>
                </a:solidFill>
                <a:latin typeface="Arial" panose="020B0604020202020204" pitchFamily="34" charset="0"/>
              </a:defRPr>
            </a:lvl3pPr>
            <a:lvl4pPr marL="1600200" indent="-228600" eaLnBrk="0" hangingPunct="0">
              <a:defRPr sz="2200">
                <a:solidFill>
                  <a:srgbClr val="000000"/>
                </a:solidFill>
                <a:latin typeface="Arial" panose="020B0604020202020204" pitchFamily="34" charset="0"/>
              </a:defRPr>
            </a:lvl4pPr>
            <a:lvl5pPr marL="2057400" indent="-228600" eaLnBrk="0" hangingPunct="0">
              <a:defRPr sz="2200">
                <a:solidFill>
                  <a:srgbClr val="000000"/>
                </a:solidFill>
                <a:latin typeface="Arial" panose="020B0604020202020204" pitchFamily="34" charset="0"/>
              </a:defRPr>
            </a:lvl5pPr>
            <a:lvl6pPr marL="25146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6pPr>
            <a:lvl7pPr marL="29718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7pPr>
            <a:lvl8pPr marL="34290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8pPr>
            <a:lvl9pPr marL="3886200" indent="-228600" eaLnBrk="0" fontAlgn="base" hangingPunct="0">
              <a:lnSpc>
                <a:spcPct val="80000"/>
              </a:lnSpc>
              <a:spcBef>
                <a:spcPct val="20000"/>
              </a:spcBef>
              <a:spcAft>
                <a:spcPct val="0"/>
              </a:spcAft>
              <a:buClr>
                <a:srgbClr val="000000"/>
              </a:buClr>
              <a:buFont typeface="Wingdings" panose="05000000000000000000" pitchFamily="2" charset="2"/>
              <a:buChar char="§"/>
              <a:defRPr sz="2200">
                <a:solidFill>
                  <a:srgbClr val="000000"/>
                </a:solidFill>
                <a:latin typeface="Arial" panose="020B0604020202020204" pitchFamily="34" charset="0"/>
              </a:defRPr>
            </a:lvl9pPr>
          </a:lstStyle>
          <a:p>
            <a:pPr algn="r" eaLnBrk="1" hangingPunct="1">
              <a:defRPr/>
            </a:pPr>
            <a:endParaRPr lang="cs-CZ" altLang="cs-CZ" sz="1400" dirty="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48</a:t>
            </a:fld>
            <a:endParaRPr lang="cs-CZ" dirty="0"/>
          </a:p>
        </p:txBody>
      </p:sp>
    </p:spTree>
    <p:extLst>
      <p:ext uri="{BB962C8B-B14F-4D97-AF65-F5344CB8AC3E}">
        <p14:creationId xmlns:p14="http://schemas.microsoft.com/office/powerpoint/2010/main" val="375548785"/>
      </p:ext>
    </p:extLst>
  </p:cSld>
  <p:clrMapOvr>
    <a:masterClrMapping/>
  </p:clrMapOvr>
  <p:transition spd="slow" advTm="63161">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ea typeface="+mj-ea"/>
              </a:rPr>
              <a:t>Přenos daně</a:t>
            </a:r>
            <a:endParaRPr dirty="0">
              <a:latin typeface="+mn-lt"/>
              <a:ea typeface="+mj-ea"/>
            </a:endParaRPr>
          </a:p>
        </p:txBody>
      </p:sp>
      <p:sp>
        <p:nvSpPr>
          <p:cNvPr id="11267" name="Zástupný symbol pro obsah 2"/>
          <p:cNvSpPr>
            <a:spLocks noGrp="1"/>
          </p:cNvSpPr>
          <p:nvPr>
            <p:ph idx="1"/>
          </p:nvPr>
        </p:nvSpPr>
        <p:spPr>
          <a:xfrm>
            <a:off x="539552" y="1124744"/>
            <a:ext cx="8060729" cy="4841356"/>
          </a:xfrm>
          <a:ln>
            <a:solidFill>
              <a:schemeClr val="tx1"/>
            </a:solidFill>
          </a:ln>
        </p:spPr>
        <p:txBody>
          <a:bodyPr>
            <a:noAutofit/>
          </a:bodyPr>
          <a:lstStyle/>
          <a:p>
            <a:pPr marL="215900" indent="0">
              <a:spcAft>
                <a:spcPts val="0"/>
              </a:spcAft>
              <a:buClr>
                <a:srgbClr val="C00000"/>
              </a:buClr>
              <a:buNone/>
            </a:pPr>
            <a:r>
              <a:rPr lang="cs-CZ" b="1" dirty="0"/>
              <a:t>Režim přenosu daně v praxi po novele</a:t>
            </a:r>
            <a:endParaRPr lang="cs-CZ" sz="1600" dirty="0"/>
          </a:p>
          <a:p>
            <a:pPr marL="558800" indent="-342900">
              <a:spcAft>
                <a:spcPts val="0"/>
              </a:spcAft>
              <a:buClr>
                <a:srgbClr val="C00000"/>
              </a:buClr>
            </a:pPr>
            <a:r>
              <a:rPr lang="cs-CZ" sz="2000" dirty="0"/>
              <a:t>U stavebně montážních prací (§92e) zrušena možnost použít RPDP i na související plnění v jedné zakázce. Princip hlavního a vedlejšího plnění pochopitelně zůstává nedotčeno. </a:t>
            </a:r>
          </a:p>
          <a:p>
            <a:pPr marL="558800" indent="-342900">
              <a:spcAft>
                <a:spcPts val="0"/>
              </a:spcAft>
              <a:buClr>
                <a:srgbClr val="C00000"/>
              </a:buClr>
            </a:pPr>
            <a:r>
              <a:rPr lang="cs-CZ" sz="2000" dirty="0"/>
              <a:t>Pokud ke dni přijetí úplaty před DUZP (přijetí zálohy) vystupuje odběratel jako osoba nepovinná k dani, nelze tuto skutečnost později změnit</a:t>
            </a:r>
          </a:p>
          <a:p>
            <a:pPr marL="215900" indent="0">
              <a:spcAft>
                <a:spcPts val="0"/>
              </a:spcAft>
              <a:buClr>
                <a:srgbClr val="C00000"/>
              </a:buClr>
              <a:buNone/>
            </a:pPr>
            <a:endParaRPr lang="cs-CZ" sz="2000" dirty="0">
              <a:solidFill>
                <a:srgbClr val="FF0000"/>
              </a:solidFill>
            </a:endParaRP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49</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49</a:t>
            </a:fld>
            <a:endParaRPr lang="cs-CZ" dirty="0"/>
          </a:p>
        </p:txBody>
      </p:sp>
    </p:spTree>
    <p:extLst>
      <p:ext uri="{BB962C8B-B14F-4D97-AF65-F5344CB8AC3E}">
        <p14:creationId xmlns:p14="http://schemas.microsoft.com/office/powerpoint/2010/main" val="4162559939"/>
      </p:ext>
    </p:extLst>
  </p:cSld>
  <p:clrMapOvr>
    <a:masterClrMapping/>
  </p:clrMapOvr>
  <p:transition spd="slow" advTm="233482">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latin typeface="+mn-lt"/>
              </a:rPr>
              <a:t>Obvyklá ekonomická činnost</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Dlouhodobý majetek vs. obrat a výpočet koeficientu</a:t>
            </a:r>
          </a:p>
          <a:p>
            <a:pPr marL="501650">
              <a:spcAft>
                <a:spcPts val="0"/>
              </a:spcAft>
              <a:buClr>
                <a:srgbClr val="C00000"/>
              </a:buClr>
            </a:pPr>
            <a:r>
              <a:rPr lang="cs-CZ" sz="1800" dirty="0"/>
              <a:t>Změna se týká převodu majetku, který je obvyklou ekonomickou činností </a:t>
            </a:r>
          </a:p>
          <a:p>
            <a:pPr marL="501650">
              <a:spcAft>
                <a:spcPts val="0"/>
              </a:spcAft>
              <a:buClr>
                <a:srgbClr val="C00000"/>
              </a:buClr>
            </a:pPr>
            <a:r>
              <a:rPr lang="cs-CZ" sz="1800" dirty="0"/>
              <a:t>SDEU C-98/07, NSS 8 </a:t>
            </a:r>
            <a:r>
              <a:rPr lang="cs-CZ" sz="1800" dirty="0" err="1"/>
              <a:t>Afs</a:t>
            </a:r>
            <a:r>
              <a:rPr lang="cs-CZ" sz="1800" dirty="0"/>
              <a:t> 60/2010)</a:t>
            </a:r>
          </a:p>
          <a:p>
            <a:pPr marL="501650">
              <a:spcAft>
                <a:spcPts val="0"/>
              </a:spcAft>
              <a:buClr>
                <a:srgbClr val="C00000"/>
              </a:buClr>
            </a:pPr>
            <a:r>
              <a:rPr lang="cs-CZ" sz="1800" dirty="0"/>
              <a:t>Nově převod vstupuje do obratu i do výpočtu koeficientu (nebude pro výpočet vylučován, tj. nebude uváděn na řádku 51 DAPDPH).</a:t>
            </a:r>
          </a:p>
          <a:p>
            <a:pPr marL="501650">
              <a:spcAft>
                <a:spcPts val="0"/>
              </a:spcAft>
              <a:buClr>
                <a:srgbClr val="C00000"/>
              </a:buClr>
            </a:pPr>
            <a:r>
              <a:rPr lang="cs-CZ" sz="1800" dirty="0"/>
              <a:t>Týká se především subjektů, které mají v předmětu podnikání realitní činnost či takovou činnost vykonávají ale též obce</a:t>
            </a:r>
          </a:p>
          <a:p>
            <a:pPr marL="215900" indent="0">
              <a:spcAft>
                <a:spcPts val="0"/>
              </a:spcAft>
              <a:buClr>
                <a:srgbClr val="C00000"/>
              </a:buClr>
              <a:buNone/>
            </a:pPr>
            <a:endParaRPr lang="cs-CZ" sz="1800" dirty="0"/>
          </a:p>
          <a:p>
            <a:pPr marL="215900" indent="0">
              <a:spcAft>
                <a:spcPts val="0"/>
              </a:spcAft>
              <a:buClr>
                <a:srgbClr val="C00000"/>
              </a:buClr>
              <a:buNone/>
            </a:pPr>
            <a:r>
              <a:rPr lang="cs-CZ" i="1" dirty="0"/>
              <a:t>Pozor</a:t>
            </a:r>
            <a:r>
              <a:rPr lang="cs-CZ" dirty="0"/>
              <a:t>:</a:t>
            </a:r>
          </a:p>
          <a:p>
            <a:pPr marL="215900" indent="0">
              <a:spcAft>
                <a:spcPts val="0"/>
              </a:spcAft>
              <a:buClr>
                <a:srgbClr val="C00000"/>
              </a:buClr>
              <a:buNone/>
            </a:pPr>
            <a:r>
              <a:rPr lang="cs-CZ" sz="1800" dirty="0">
                <a:solidFill>
                  <a:srgbClr val="3333FF"/>
                </a:solidFill>
              </a:rPr>
              <a:t>Pokud obec, která je plátce DPH, prodá majetek v obvyklé ekonomické činnosti – dopadá tento prodej do DAPDPH. Prodej bude zahrnován do obratu a zároveň nebude vylučován z koeficientu podle § 76 (nebude též zahrnován do řádku 51 DAPDPH).</a:t>
            </a:r>
          </a:p>
          <a:p>
            <a:pPr marL="215900" indent="0">
              <a:spcAft>
                <a:spcPts val="0"/>
              </a:spcAft>
              <a:buClr>
                <a:srgbClr val="C00000"/>
              </a:buClr>
              <a:buNone/>
            </a:pPr>
            <a:endParaRPr lang="cs-CZ" sz="18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5</a:t>
            </a:fld>
            <a:endParaRPr lang="cs-CZ" dirty="0"/>
          </a:p>
        </p:txBody>
      </p:sp>
    </p:spTree>
    <p:extLst>
      <p:ext uri="{BB962C8B-B14F-4D97-AF65-F5344CB8AC3E}">
        <p14:creationId xmlns:p14="http://schemas.microsoft.com/office/powerpoint/2010/main" val="1311359114"/>
      </p:ext>
    </p:extLst>
  </p:cSld>
  <p:clrMapOvr>
    <a:masterClrMapping/>
  </p:clrMapOvr>
  <p:transition spd="slow" advTm="369061">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Nadpis 1"/>
          <p:cNvSpPr>
            <a:spLocks noGrp="1"/>
          </p:cNvSpPr>
          <p:nvPr>
            <p:ph type="title"/>
          </p:nvPr>
        </p:nvSpPr>
        <p:spPr>
          <a:xfrm>
            <a:off x="755576" y="22696"/>
            <a:ext cx="7793037" cy="1246064"/>
          </a:xfrm>
        </p:spPr>
        <p:txBody>
          <a:bodyPr>
            <a:normAutofit/>
          </a:bodyPr>
          <a:lstStyle/>
          <a:p>
            <a:pPr eaLnBrk="1" fontAlgn="auto" hangingPunct="1">
              <a:spcAft>
                <a:spcPts val="0"/>
              </a:spcAft>
              <a:buClr>
                <a:schemeClr val="accent6">
                  <a:lumMod val="75000"/>
                </a:schemeClr>
              </a:buClr>
              <a:defRPr/>
            </a:pPr>
            <a:r>
              <a:rPr lang="cs-CZ" sz="3200" b="1" dirty="0"/>
              <a:t>PDP ve znění zákonných ustanovení</a:t>
            </a:r>
            <a:endParaRPr lang="cs-CZ" sz="3200" b="1" dirty="0">
              <a:ea typeface="+mj-ea"/>
            </a:endParaRPr>
          </a:p>
        </p:txBody>
      </p:sp>
      <p:sp>
        <p:nvSpPr>
          <p:cNvPr id="10243" name="Zástupný symbol pro obsah 2"/>
          <p:cNvSpPr txBox="1">
            <a:spLocks noGrp="1"/>
          </p:cNvSpPr>
          <p:nvPr>
            <p:ph idx="1"/>
          </p:nvPr>
        </p:nvSpPr>
        <p:spPr>
          <a:xfrm>
            <a:off x="179512" y="1340768"/>
            <a:ext cx="8712968" cy="4536504"/>
          </a:xfrm>
        </p:spPr>
        <p:txBody>
          <a:bodyPr>
            <a:noAutofit/>
          </a:bodyPr>
          <a:lstStyle/>
          <a:p>
            <a:pPr marL="0" indent="0">
              <a:buNone/>
            </a:pPr>
            <a:r>
              <a:rPr lang="cs-CZ" sz="1800" dirty="0"/>
              <a:t>§ 92a nové odstavce 2 a 3 znějí:</a:t>
            </a:r>
          </a:p>
          <a:p>
            <a:pPr marL="0" indent="0">
              <a:buNone/>
            </a:pPr>
            <a:r>
              <a:rPr lang="cs-CZ" sz="1800" i="1" dirty="0"/>
              <a:t>„(2) Režim přenesení daňové povinnosti se nepoužije, pokud ke dni uskutečnění zdanitelného plnění příjemce tohoto plnění </a:t>
            </a:r>
            <a:r>
              <a:rPr lang="cs-CZ" sz="1800" i="1" u="sng" dirty="0"/>
              <a:t>nejedná jako osoba povinná k dani</a:t>
            </a:r>
            <a:r>
              <a:rPr lang="cs-CZ" sz="1800" i="1" dirty="0"/>
              <a:t>.</a:t>
            </a:r>
            <a:endParaRPr lang="cs-CZ" sz="1800" dirty="0"/>
          </a:p>
          <a:p>
            <a:pPr marL="0" indent="0">
              <a:buNone/>
            </a:pPr>
            <a:r>
              <a:rPr lang="cs-CZ" sz="1800" i="1" dirty="0"/>
              <a:t>(3) Režim přenesení daňové povinnosti se nepoužije na zdanitelné plnění,   pokud ke dni přijetí úplaty přede dnem uskutečnění tohoto plnění příjemce tohoto plnění </a:t>
            </a:r>
            <a:r>
              <a:rPr lang="cs-CZ" sz="1800" i="1" u="sng" dirty="0"/>
              <a:t>nejedná jako osoba povinná k dani.“.</a:t>
            </a:r>
            <a:endParaRPr lang="cs-CZ" sz="1800" u="sng" dirty="0"/>
          </a:p>
          <a:p>
            <a:pPr marL="0" indent="0">
              <a:buNone/>
            </a:pPr>
            <a:r>
              <a:rPr lang="cs-CZ" sz="1800" i="1" dirty="0"/>
              <a:t>Dosavadní odstavce 2 až 4 se označují jako odstavce 4 až 6. </a:t>
            </a:r>
            <a:endParaRPr lang="cs-CZ" sz="1800" dirty="0"/>
          </a:p>
          <a:p>
            <a:pPr marL="0" indent="0">
              <a:buNone/>
            </a:pPr>
            <a:r>
              <a:rPr lang="cs-CZ" sz="1800" dirty="0"/>
              <a:t> V § 92a se doplňuje odstavec 7, který zní:</a:t>
            </a:r>
          </a:p>
          <a:p>
            <a:pPr marL="0" indent="0">
              <a:buNone/>
            </a:pPr>
            <a:r>
              <a:rPr lang="cs-CZ" sz="1800" i="1" dirty="0"/>
              <a:t>„(7) Mají-li plátce, který uskutečnil zdanitelné plnění, a plátce, pro kterého bylo zdanitelné plnění uskutečněno</a:t>
            </a:r>
            <a:r>
              <a:rPr lang="cs-CZ" sz="1800" i="1" u="sng" dirty="0"/>
              <a:t>, </a:t>
            </a:r>
            <a:r>
              <a:rPr lang="cs-CZ" sz="1800" b="1" i="1" u="sng" dirty="0"/>
              <a:t>důvodně</a:t>
            </a:r>
            <a:r>
              <a:rPr lang="cs-CZ" sz="1800" i="1" u="sng" dirty="0"/>
              <a:t> za to, že toto zdanitelné plnění podléhá režimu přenesení daňové povinnosti</a:t>
            </a:r>
            <a:r>
              <a:rPr lang="cs-CZ" sz="1800" i="1" dirty="0"/>
              <a:t>, a tento režim k tomuto plnění použijí, považuje se toto plnění za zdanitelné plnění podléhající režimu přenesení daňové povinnosti.“</a:t>
            </a:r>
          </a:p>
        </p:txBody>
      </p:sp>
      <p:sp>
        <p:nvSpPr>
          <p:cNvPr id="68612"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671B47E3-A0F0-4732-B3D6-0CCC15C79DAC}" type="slidenum">
              <a:rPr lang="cs-CZ" smtClean="0"/>
              <a:pPr/>
              <a:t>50</a:t>
            </a:fld>
            <a:endParaRPr lang="cs-CZ" dirty="0"/>
          </a:p>
        </p:txBody>
      </p:sp>
    </p:spTree>
    <p:extLst>
      <p:ext uri="{BB962C8B-B14F-4D97-AF65-F5344CB8AC3E}">
        <p14:creationId xmlns:p14="http://schemas.microsoft.com/office/powerpoint/2010/main" val="3241899371"/>
      </p:ext>
    </p:extLst>
  </p:cSld>
  <p:clrMapOvr>
    <a:masterClrMapping/>
  </p:clrMapOvr>
  <p:transition spd="slow" advTm="25382">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Nadpis 1"/>
          <p:cNvSpPr>
            <a:spLocks noGrp="1"/>
          </p:cNvSpPr>
          <p:nvPr>
            <p:ph type="title"/>
          </p:nvPr>
        </p:nvSpPr>
        <p:spPr>
          <a:xfrm>
            <a:off x="827584" y="476672"/>
            <a:ext cx="7704667" cy="1008112"/>
          </a:xfrm>
        </p:spPr>
        <p:txBody>
          <a:bodyPr/>
          <a:lstStyle/>
          <a:p>
            <a:r>
              <a:rPr lang="cs-CZ" altLang="cs-CZ" dirty="0"/>
              <a:t>Problematika KH </a:t>
            </a:r>
          </a:p>
        </p:txBody>
      </p:sp>
      <p:sp>
        <p:nvSpPr>
          <p:cNvPr id="5123" name="Zástupný symbol pro obsah 2"/>
          <p:cNvSpPr>
            <a:spLocks noGrp="1"/>
          </p:cNvSpPr>
          <p:nvPr>
            <p:ph idx="1"/>
          </p:nvPr>
        </p:nvSpPr>
        <p:spPr>
          <a:xfrm>
            <a:off x="982133" y="1484784"/>
            <a:ext cx="7704667" cy="4227000"/>
          </a:xfrm>
        </p:spPr>
        <p:txBody>
          <a:bodyPr>
            <a:normAutofit/>
          </a:bodyPr>
          <a:lstStyle/>
          <a:p>
            <a:pPr marL="0" indent="0">
              <a:buNone/>
            </a:pPr>
            <a:endParaRPr lang="cs-CZ" altLang="cs-CZ" dirty="0"/>
          </a:p>
          <a:p>
            <a:r>
              <a:rPr lang="cs-CZ" altLang="cs-CZ" b="1" dirty="0"/>
              <a:t>K 1.1.2018 § 101d/1 - náležitosti a způsob podání jsou obecně upraveny</a:t>
            </a:r>
          </a:p>
          <a:p>
            <a:pPr marL="0" indent="0">
              <a:buNone/>
            </a:pPr>
            <a:endParaRPr lang="cs-CZ" altLang="cs-CZ" dirty="0"/>
          </a:p>
          <a:p>
            <a:pPr marL="0" indent="0">
              <a:buNone/>
            </a:pPr>
            <a:r>
              <a:rPr lang="cs-CZ" b="1" u="sng" dirty="0"/>
              <a:t>GFŘ zveřejnilo 16.6.2017</a:t>
            </a:r>
            <a:r>
              <a:rPr lang="cs-CZ" b="1" dirty="0"/>
              <a:t>: </a:t>
            </a:r>
          </a:p>
          <a:p>
            <a:r>
              <a:rPr lang="cs-CZ" dirty="0"/>
              <a:t>Přehled změn k 16. 6. 2017: Pokyny k vyplnění kontrolního hlášení podle § 101c a násl. zákona č. 235/2004 </a:t>
            </a:r>
            <a:r>
              <a:rPr lang="cs-CZ" dirty="0" err="1"/>
              <a:t>Sb.,o</a:t>
            </a:r>
            <a:r>
              <a:rPr lang="cs-CZ" dirty="0"/>
              <a:t> DPH, ve znění p. p.</a:t>
            </a:r>
          </a:p>
          <a:p>
            <a:r>
              <a:rPr lang="cs-CZ" dirty="0"/>
              <a:t>Pokyny k vyplnění KH</a:t>
            </a:r>
          </a:p>
          <a:p>
            <a:endParaRPr lang="cs-CZ" altLang="cs-CZ" dirty="0"/>
          </a:p>
          <a:p>
            <a:endParaRPr lang="cs-CZ" altLang="cs-CZ" dirty="0"/>
          </a:p>
        </p:txBody>
      </p:sp>
      <p:sp>
        <p:nvSpPr>
          <p:cNvPr id="4"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51</a:t>
            </a:fld>
            <a:endParaRPr lang="cs-CZ" dirty="0"/>
          </a:p>
        </p:txBody>
      </p:sp>
    </p:spTree>
    <p:extLst>
      <p:ext uri="{BB962C8B-B14F-4D97-AF65-F5344CB8AC3E}">
        <p14:creationId xmlns:p14="http://schemas.microsoft.com/office/powerpoint/2010/main" val="2141635280"/>
      </p:ext>
    </p:extLst>
  </p:cSld>
  <p:clrMapOvr>
    <a:masterClrMapping/>
  </p:clrMapOvr>
  <p:transition spd="slow" advTm="97881">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8914" name="Rectangle 2"/>
          <p:cNvSpPr>
            <a:spLocks noGrp="1" noRot="1" noChangeArrowheads="1"/>
          </p:cNvSpPr>
          <p:nvPr>
            <p:ph type="title" idx="4294967295"/>
          </p:nvPr>
        </p:nvSpPr>
        <p:spPr>
          <a:xfrm>
            <a:off x="683568" y="188640"/>
            <a:ext cx="7344816" cy="1008335"/>
          </a:xfrm>
        </p:spPr>
        <p:txBody>
          <a:bodyPr>
            <a:normAutofit fontScale="90000"/>
          </a:bodyPr>
          <a:lstStyle/>
          <a:p>
            <a:pPr>
              <a:lnSpc>
                <a:spcPct val="80000"/>
              </a:lnSpc>
              <a:defRPr/>
            </a:pPr>
            <a:br>
              <a:rPr lang="cs-CZ" altLang="cs-CZ" sz="2400" dirty="0">
                <a:solidFill>
                  <a:schemeClr val="folHlink"/>
                </a:solidFill>
              </a:rPr>
            </a:br>
            <a:br>
              <a:rPr lang="cs-CZ" altLang="cs-CZ" sz="3300" dirty="0">
                <a:solidFill>
                  <a:schemeClr val="tx1"/>
                </a:solidFill>
              </a:rPr>
            </a:br>
            <a:r>
              <a:rPr lang="cs-CZ" altLang="cs-CZ" sz="3300" dirty="0"/>
              <a:t>Typy kontrolního hlášení, reakce na výzvu</a:t>
            </a:r>
          </a:p>
        </p:txBody>
      </p:sp>
      <p:sp>
        <p:nvSpPr>
          <p:cNvPr id="10243" name="Rectangle 3"/>
          <p:cNvSpPr>
            <a:spLocks noGrp="1" noRot="1" noChangeArrowheads="1"/>
          </p:cNvSpPr>
          <p:nvPr>
            <p:ph idx="4294967295"/>
          </p:nvPr>
        </p:nvSpPr>
        <p:spPr>
          <a:xfrm>
            <a:off x="824369" y="1196975"/>
            <a:ext cx="8316416" cy="566640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p>
            <a:pPr>
              <a:spcBef>
                <a:spcPct val="0"/>
              </a:spcBef>
              <a:buClr>
                <a:srgbClr val="000000"/>
              </a:buClr>
              <a:buFont typeface="Wingdings" panose="05000000000000000000" pitchFamily="2" charset="2"/>
              <a:buNone/>
            </a:pPr>
            <a:r>
              <a:rPr lang="cs-CZ" altLang="cs-CZ" sz="1800" b="1" dirty="0">
                <a:solidFill>
                  <a:srgbClr val="000000"/>
                </a:solidFill>
              </a:rPr>
              <a:t>Řádné KH (lhůta do 25. dne!!!)</a:t>
            </a:r>
          </a:p>
          <a:p>
            <a:pPr>
              <a:spcBef>
                <a:spcPct val="0"/>
              </a:spcBef>
              <a:buClr>
                <a:srgbClr val="000000"/>
              </a:buClr>
              <a:buFont typeface="Wingdings" panose="05000000000000000000" pitchFamily="2" charset="2"/>
              <a:buNone/>
            </a:pPr>
            <a:r>
              <a:rPr lang="cs-CZ" altLang="cs-CZ" sz="1800" b="1" dirty="0">
                <a:solidFill>
                  <a:srgbClr val="000000"/>
                </a:solidFill>
              </a:rPr>
              <a:t>Opravné KH </a:t>
            </a:r>
            <a:r>
              <a:rPr lang="cs-CZ" altLang="cs-CZ" sz="1800" dirty="0">
                <a:solidFill>
                  <a:srgbClr val="000000"/>
                </a:solidFill>
              </a:rPr>
              <a:t>(§ 101f odst. 1)</a:t>
            </a:r>
          </a:p>
          <a:p>
            <a:pPr>
              <a:buClr>
                <a:srgbClr val="000000"/>
              </a:buClr>
              <a:buFont typeface="Wingdings" panose="05000000000000000000" pitchFamily="2" charset="2"/>
              <a:buChar char="§"/>
            </a:pPr>
            <a:r>
              <a:rPr lang="cs-CZ" altLang="cs-CZ" sz="1800" dirty="0">
                <a:solidFill>
                  <a:srgbClr val="000000"/>
                </a:solidFill>
              </a:rPr>
              <a:t>Plátce může nahradit již podané KH podáním opravného KH pouze před uplynutím lhůty k podání řádného KH (uvádějí se kompletní údaje)</a:t>
            </a:r>
          </a:p>
          <a:p>
            <a:pPr>
              <a:buClr>
                <a:srgbClr val="000000"/>
              </a:buClr>
              <a:buFont typeface="Wingdings" panose="05000000000000000000" pitchFamily="2" charset="2"/>
              <a:buNone/>
            </a:pPr>
            <a:r>
              <a:rPr lang="cs-CZ" altLang="cs-CZ" sz="1800" b="1" dirty="0">
                <a:solidFill>
                  <a:srgbClr val="000000"/>
                </a:solidFill>
              </a:rPr>
              <a:t>Následné KH</a:t>
            </a:r>
            <a:r>
              <a:rPr lang="cs-CZ" altLang="cs-CZ" sz="1800" dirty="0">
                <a:solidFill>
                  <a:srgbClr val="000000"/>
                </a:solidFill>
              </a:rPr>
              <a:t> (§ 101f odst. 2) -povinnost podat do </a:t>
            </a:r>
            <a:r>
              <a:rPr lang="cs-CZ" altLang="cs-CZ" sz="1800" b="1" dirty="0">
                <a:solidFill>
                  <a:srgbClr val="000000"/>
                </a:solidFill>
              </a:rPr>
              <a:t>5</a:t>
            </a:r>
            <a:r>
              <a:rPr lang="cs-CZ" altLang="cs-CZ" sz="1800" dirty="0">
                <a:solidFill>
                  <a:srgbClr val="000000"/>
                </a:solidFill>
              </a:rPr>
              <a:t> </a:t>
            </a:r>
            <a:r>
              <a:rPr lang="cs-CZ" altLang="cs-CZ" sz="1800" b="1" dirty="0">
                <a:solidFill>
                  <a:srgbClr val="000000"/>
                </a:solidFill>
              </a:rPr>
              <a:t>pracovních</a:t>
            </a:r>
            <a:r>
              <a:rPr lang="cs-CZ" altLang="cs-CZ" sz="1800" dirty="0">
                <a:solidFill>
                  <a:srgbClr val="000000"/>
                </a:solidFill>
              </a:rPr>
              <a:t> dnů </a:t>
            </a:r>
            <a:r>
              <a:rPr lang="cs-CZ" altLang="cs-CZ" sz="1800" dirty="0"/>
              <a:t>ode dne zjištění nesprávných nebo neúplných údajů v již podaném KH</a:t>
            </a:r>
          </a:p>
          <a:p>
            <a:pPr marL="46037" indent="0">
              <a:buClr>
                <a:srgbClr val="000000"/>
              </a:buClr>
              <a:buNone/>
            </a:pPr>
            <a:r>
              <a:rPr lang="cs-CZ" altLang="cs-CZ" sz="1800" u="sng" dirty="0">
                <a:solidFill>
                  <a:srgbClr val="000000"/>
                </a:solidFill>
              </a:rPr>
              <a:t>Uvádějí se znovu všechny údaje za předmětné období s promítnutím oprav</a:t>
            </a:r>
          </a:p>
          <a:p>
            <a:pPr>
              <a:spcBef>
                <a:spcPct val="0"/>
              </a:spcBef>
              <a:buClr>
                <a:srgbClr val="000000"/>
              </a:buClr>
              <a:buFont typeface="Wingdings" panose="05000000000000000000" pitchFamily="2" charset="2"/>
              <a:buNone/>
            </a:pPr>
            <a:r>
              <a:rPr lang="cs-CZ" altLang="cs-CZ" sz="1800" dirty="0">
                <a:solidFill>
                  <a:srgbClr val="000000"/>
                </a:solidFill>
              </a:rPr>
              <a:t>V případě </a:t>
            </a:r>
            <a:r>
              <a:rPr lang="cs-CZ" altLang="cs-CZ" sz="1800" b="1" dirty="0">
                <a:solidFill>
                  <a:schemeClr val="accent4">
                    <a:lumMod val="75000"/>
                  </a:schemeClr>
                </a:solidFill>
              </a:rPr>
              <a:t>výzvy k podání řádného KH</a:t>
            </a:r>
            <a:r>
              <a:rPr lang="cs-CZ" altLang="cs-CZ" sz="1800" dirty="0">
                <a:solidFill>
                  <a:schemeClr val="accent4">
                    <a:lumMod val="75000"/>
                  </a:schemeClr>
                </a:solidFill>
              </a:rPr>
              <a:t> </a:t>
            </a:r>
            <a:r>
              <a:rPr lang="cs-CZ" altLang="cs-CZ" sz="1800" dirty="0">
                <a:solidFill>
                  <a:srgbClr val="000000"/>
                </a:solidFill>
              </a:rPr>
              <a:t>(§ 101g odst.1) je nutné do 5 dnů:</a:t>
            </a:r>
          </a:p>
          <a:p>
            <a:pPr>
              <a:spcBef>
                <a:spcPct val="0"/>
              </a:spcBef>
              <a:buClr>
                <a:srgbClr val="000000"/>
              </a:buClr>
              <a:buFont typeface="Wingdings" panose="05000000000000000000" pitchFamily="2" charset="2"/>
              <a:buChar char="§"/>
            </a:pPr>
            <a:r>
              <a:rPr lang="cs-CZ" altLang="cs-CZ" sz="1800" dirty="0">
                <a:solidFill>
                  <a:srgbClr val="000000"/>
                </a:solidFill>
              </a:rPr>
              <a:t>podat řádné KH, ve kterém se vyplní č.j. výzvy (resp. celé číslo jednací z doručené výzvy, ve tvaru: 99999999/99/9999-99999-999999)</a:t>
            </a:r>
          </a:p>
          <a:p>
            <a:pPr>
              <a:spcBef>
                <a:spcPct val="0"/>
              </a:spcBef>
              <a:buClr>
                <a:srgbClr val="000000"/>
              </a:buClr>
              <a:buFont typeface="Wingdings" panose="05000000000000000000" pitchFamily="2" charset="2"/>
              <a:buChar char="§"/>
            </a:pPr>
            <a:r>
              <a:rPr lang="cs-CZ" altLang="cs-CZ" sz="1800" dirty="0">
                <a:solidFill>
                  <a:srgbClr val="000000"/>
                </a:solidFill>
              </a:rPr>
              <a:t>pokud nevznikla povinnost KH podá se tzv. „nulové kontrolní hlášení“ -  z roletového menu se vybere: „</a:t>
            </a:r>
            <a:r>
              <a:rPr lang="cs-CZ" altLang="cs-CZ" sz="1800" u="sng" dirty="0">
                <a:solidFill>
                  <a:srgbClr val="000000"/>
                </a:solidFill>
              </a:rPr>
              <a:t>Rychlá odpověď na výzvu“ volbu: – „</a:t>
            </a:r>
            <a:r>
              <a:rPr lang="cs-CZ" altLang="cs-CZ" sz="1800" u="sng" dirty="0">
                <a:solidFill>
                  <a:schemeClr val="accent4">
                    <a:lumMod val="75000"/>
                  </a:schemeClr>
                </a:solidFill>
              </a:rPr>
              <a:t>Nemám povinnost podat kontrolní hlášení (KH)</a:t>
            </a:r>
            <a:r>
              <a:rPr lang="cs-CZ" altLang="cs-CZ" sz="1800" dirty="0">
                <a:solidFill>
                  <a:schemeClr val="accent4">
                    <a:lumMod val="75000"/>
                  </a:schemeClr>
                </a:solidFill>
              </a:rPr>
              <a:t>.“  POZOR nesmí se poslat znovu A,B,C</a:t>
            </a:r>
          </a:p>
          <a:p>
            <a:pPr>
              <a:spcBef>
                <a:spcPct val="0"/>
              </a:spcBef>
              <a:buClr>
                <a:srgbClr val="000000"/>
              </a:buClr>
              <a:buFont typeface="Wingdings" panose="05000000000000000000" pitchFamily="2" charset="2"/>
              <a:buNone/>
            </a:pPr>
            <a:r>
              <a:rPr lang="cs-CZ" altLang="cs-CZ" sz="1800" dirty="0">
                <a:solidFill>
                  <a:srgbClr val="000000"/>
                </a:solidFill>
              </a:rPr>
              <a:t>V případě </a:t>
            </a:r>
            <a:r>
              <a:rPr lang="cs-CZ" altLang="cs-CZ" sz="1800" b="1" dirty="0">
                <a:solidFill>
                  <a:schemeClr val="accent4">
                    <a:lumMod val="75000"/>
                  </a:schemeClr>
                </a:solidFill>
              </a:rPr>
              <a:t>výzvy k podání následného KH </a:t>
            </a:r>
            <a:r>
              <a:rPr lang="cs-CZ" altLang="cs-CZ" sz="1800" dirty="0">
                <a:solidFill>
                  <a:srgbClr val="000000"/>
                </a:solidFill>
              </a:rPr>
              <a:t>(§ 101g odst.2) je nutné do 5 pracovních dnů</a:t>
            </a:r>
          </a:p>
          <a:p>
            <a:pPr>
              <a:spcBef>
                <a:spcPct val="0"/>
              </a:spcBef>
              <a:buClr>
                <a:srgbClr val="000000"/>
              </a:buClr>
              <a:buFont typeface="Wingdings" panose="05000000000000000000" pitchFamily="2" charset="2"/>
              <a:buChar char="§"/>
            </a:pPr>
            <a:r>
              <a:rPr lang="cs-CZ" altLang="cs-CZ" sz="1800" dirty="0">
                <a:solidFill>
                  <a:srgbClr val="000000"/>
                </a:solidFill>
              </a:rPr>
              <a:t>podat následné KH, ve kterém se vyplní č.j. výzvy (resp. celé číslo jednací z doručené výzvy, ve tvaru: 99999999/99/9999-99999-999999)</a:t>
            </a:r>
          </a:p>
          <a:p>
            <a:pPr>
              <a:spcBef>
                <a:spcPct val="0"/>
              </a:spcBef>
              <a:buClr>
                <a:srgbClr val="000000"/>
              </a:buClr>
              <a:buFont typeface="Wingdings" panose="05000000000000000000" pitchFamily="2" charset="2"/>
              <a:buChar char="§"/>
            </a:pPr>
            <a:r>
              <a:rPr lang="cs-CZ" altLang="cs-CZ" sz="1800" dirty="0">
                <a:solidFill>
                  <a:srgbClr val="000000"/>
                </a:solidFill>
              </a:rPr>
              <a:t>z roletového menu se vybere: „</a:t>
            </a:r>
            <a:r>
              <a:rPr lang="cs-CZ" altLang="cs-CZ" sz="1800" u="sng" dirty="0">
                <a:solidFill>
                  <a:srgbClr val="000000"/>
                </a:solidFill>
              </a:rPr>
              <a:t>Rychlá odpověď na výzvu“ volbu: - „</a:t>
            </a:r>
            <a:r>
              <a:rPr lang="cs-CZ" altLang="cs-CZ" sz="1800" u="sng" dirty="0">
                <a:solidFill>
                  <a:schemeClr val="accent4">
                    <a:lumMod val="75000"/>
                  </a:schemeClr>
                </a:solidFill>
              </a:rPr>
              <a:t>Potvrzuji správnost naposledy podaného kontrolního hlášení (KH)</a:t>
            </a:r>
            <a:r>
              <a:rPr lang="cs-CZ" altLang="cs-CZ" sz="1800" dirty="0">
                <a:solidFill>
                  <a:schemeClr val="accent4">
                    <a:lumMod val="75000"/>
                  </a:schemeClr>
                </a:solidFill>
              </a:rPr>
              <a:t>“.</a:t>
            </a:r>
          </a:p>
          <a:p>
            <a:pPr>
              <a:spcBef>
                <a:spcPct val="0"/>
              </a:spcBef>
              <a:buClr>
                <a:srgbClr val="000000"/>
              </a:buClr>
              <a:buFont typeface="Wingdings" panose="05000000000000000000" pitchFamily="2" charset="2"/>
              <a:buNone/>
            </a:pPr>
            <a:endParaRPr lang="cs-CZ" altLang="cs-CZ" sz="1350" b="1" dirty="0">
              <a:solidFill>
                <a:srgbClr val="FF0000"/>
              </a:solidFill>
            </a:endParaRPr>
          </a:p>
        </p:txBody>
      </p:sp>
      <p:sp>
        <p:nvSpPr>
          <p:cNvPr id="4" name="Zástupný symbol pro číslo snímku 5"/>
          <p:cNvSpPr txBox="1">
            <a:spLocks noGrp="1"/>
          </p:cNvSpPr>
          <p:nvPr/>
        </p:nvSpPr>
        <p:spPr bwMode="auto">
          <a:xfrm>
            <a:off x="6057900" y="5541169"/>
            <a:ext cx="1714500" cy="357188"/>
          </a:xfrm>
          <a:prstGeom prst="rect">
            <a:avLst/>
          </a:prstGeom>
          <a:noFill/>
          <a:ln>
            <a:miter lim="800000"/>
            <a:headEnd/>
            <a:tailEnd/>
          </a:ln>
        </p:spPr>
        <p:txBody>
          <a:bodyPr anchor="b"/>
          <a:lstStyle>
            <a:lvl1pPr eaLnBrk="0" hangingPunct="0">
              <a:defRPr sz="2200">
                <a:solidFill>
                  <a:srgbClr val="000000"/>
                </a:solidFill>
                <a:latin typeface="Arial" panose="020B0604020202020204" pitchFamily="34" charset="0"/>
                <a:cs typeface="Arial" panose="020B0604020202020204" pitchFamily="34" charset="0"/>
              </a:defRPr>
            </a:lvl1pPr>
            <a:lvl2pPr marL="742950" indent="-285750" eaLnBrk="0" hangingPunct="0">
              <a:defRPr sz="2200">
                <a:solidFill>
                  <a:srgbClr val="000000"/>
                </a:solidFill>
                <a:latin typeface="Arial" panose="020B0604020202020204" pitchFamily="34" charset="0"/>
                <a:cs typeface="Arial" panose="020B0604020202020204" pitchFamily="34" charset="0"/>
              </a:defRPr>
            </a:lvl2pPr>
            <a:lvl3pPr marL="1143000" indent="-228600" eaLnBrk="0" hangingPunct="0">
              <a:defRPr sz="2200">
                <a:solidFill>
                  <a:srgbClr val="000000"/>
                </a:solidFill>
                <a:latin typeface="Arial" panose="020B0604020202020204" pitchFamily="34" charset="0"/>
                <a:cs typeface="Arial" panose="020B0604020202020204" pitchFamily="34" charset="0"/>
              </a:defRPr>
            </a:lvl3pPr>
            <a:lvl4pPr marL="1600200" indent="-228600" eaLnBrk="0" hangingPunct="0">
              <a:defRPr sz="2200">
                <a:solidFill>
                  <a:srgbClr val="000000"/>
                </a:solidFill>
                <a:latin typeface="Arial" panose="020B0604020202020204" pitchFamily="34" charset="0"/>
                <a:cs typeface="Arial" panose="020B0604020202020204" pitchFamily="34" charset="0"/>
              </a:defRPr>
            </a:lvl4pPr>
            <a:lvl5pPr marL="2057400" indent="-228600" eaLnBrk="0" hangingPunct="0">
              <a:defRPr sz="2200">
                <a:solidFill>
                  <a:srgbClr val="000000"/>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200">
                <a:solidFill>
                  <a:srgbClr val="000000"/>
                </a:solidFill>
                <a:latin typeface="Arial" panose="020B0604020202020204" pitchFamily="34" charset="0"/>
                <a:cs typeface="Arial" panose="020B0604020202020204" pitchFamily="34" charset="0"/>
              </a:defRPr>
            </a:lvl9pPr>
          </a:lstStyle>
          <a:p>
            <a:pPr algn="r" eaLnBrk="1" hangingPunct="1"/>
            <a:fld id="{00943F2F-2DAF-4585-96A2-88C7E459DA0C}" type="slidenum">
              <a:rPr lang="cs-CZ" altLang="cs-CZ" sz="1050">
                <a:solidFill>
                  <a:schemeClr val="tx1"/>
                </a:solidFill>
                <a:effectLst>
                  <a:outerShdw blurRad="38100" dist="38100" dir="2700000" algn="tl">
                    <a:srgbClr val="000000"/>
                  </a:outerShdw>
                </a:effectLst>
              </a:rPr>
              <a:pPr algn="r" eaLnBrk="1" hangingPunct="1"/>
              <a:t>52</a:t>
            </a:fld>
            <a:endParaRPr lang="cs-CZ" altLang="cs-CZ" sz="1050">
              <a:solidFill>
                <a:schemeClr val="tx1"/>
              </a:solidFill>
              <a:effectLst>
                <a:outerShdw blurRad="38100" dist="38100" dir="2700000" algn="tl">
                  <a:srgbClr val="000000"/>
                </a:outerShdw>
              </a:effectLst>
            </a:endParaRPr>
          </a:p>
        </p:txBody>
      </p:sp>
      <p:sp>
        <p:nvSpPr>
          <p:cNvPr id="5"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52</a:t>
            </a:fld>
            <a:endParaRPr lang="cs-CZ" dirty="0"/>
          </a:p>
        </p:txBody>
      </p:sp>
    </p:spTree>
    <p:extLst>
      <p:ext uri="{BB962C8B-B14F-4D97-AF65-F5344CB8AC3E}">
        <p14:creationId xmlns:p14="http://schemas.microsoft.com/office/powerpoint/2010/main" val="1239386857"/>
      </p:ext>
    </p:extLst>
  </p:cSld>
  <p:clrMapOvr>
    <a:masterClrMapping/>
  </p:clrMapOvr>
  <p:transition spd="slow" advTm="196378">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57250" y="260650"/>
            <a:ext cx="7406640" cy="585404"/>
          </a:xfrm>
        </p:spPr>
        <p:txBody>
          <a:bodyPr>
            <a:noAutofit/>
          </a:bodyPr>
          <a:lstStyle/>
          <a:p>
            <a:r>
              <a:rPr lang="cs-CZ" dirty="0"/>
              <a:t>Kontrolní hlášení </a:t>
            </a:r>
          </a:p>
        </p:txBody>
      </p:sp>
      <p:sp>
        <p:nvSpPr>
          <p:cNvPr id="3" name="Zástupný symbol pro obsah 2"/>
          <p:cNvSpPr>
            <a:spLocks noGrp="1"/>
          </p:cNvSpPr>
          <p:nvPr>
            <p:ph idx="1"/>
          </p:nvPr>
        </p:nvSpPr>
        <p:spPr>
          <a:xfrm>
            <a:off x="1187624" y="1052737"/>
            <a:ext cx="7704856" cy="4848752"/>
          </a:xfrm>
        </p:spPr>
        <p:txBody>
          <a:bodyPr>
            <a:normAutofit fontScale="92500"/>
          </a:bodyPr>
          <a:lstStyle/>
          <a:p>
            <a:pPr algn="just">
              <a:buClr>
                <a:srgbClr val="000000"/>
              </a:buClr>
              <a:defRPr/>
            </a:pPr>
            <a:endParaRPr lang="cs-CZ" altLang="cs-CZ" dirty="0">
              <a:solidFill>
                <a:srgbClr val="000000"/>
              </a:solidFill>
            </a:endParaRPr>
          </a:p>
          <a:p>
            <a:pPr algn="just">
              <a:buClr>
                <a:srgbClr val="000000"/>
              </a:buClr>
              <a:defRPr/>
            </a:pPr>
            <a:r>
              <a:rPr lang="cs-CZ" altLang="cs-CZ" dirty="0">
                <a:solidFill>
                  <a:srgbClr val="000000"/>
                </a:solidFill>
              </a:rPr>
              <a:t>V případě </a:t>
            </a:r>
            <a:r>
              <a:rPr lang="cs-CZ" altLang="cs-CZ" b="1" dirty="0">
                <a:solidFill>
                  <a:schemeClr val="accent4">
                    <a:lumMod val="75000"/>
                  </a:schemeClr>
                </a:solidFill>
              </a:rPr>
              <a:t>výzvy k odstranění pochybností </a:t>
            </a:r>
            <a:r>
              <a:rPr lang="cs-CZ" altLang="cs-CZ" dirty="0">
                <a:solidFill>
                  <a:srgbClr val="000000"/>
                </a:solidFill>
              </a:rPr>
              <a:t>u KH – lhůta </a:t>
            </a:r>
            <a:r>
              <a:rPr lang="cs-CZ" altLang="cs-CZ" b="1" u="sng" dirty="0">
                <a:solidFill>
                  <a:schemeClr val="accent4">
                    <a:lumMod val="75000"/>
                  </a:schemeClr>
                </a:solidFill>
              </a:rPr>
              <a:t>pět pracovních dnů </a:t>
            </a:r>
            <a:r>
              <a:rPr lang="cs-CZ" altLang="cs-CZ" dirty="0">
                <a:solidFill>
                  <a:srgbClr val="000000"/>
                </a:solidFill>
              </a:rPr>
              <a:t>(§ 101g odst. </a:t>
            </a:r>
            <a:r>
              <a:rPr lang="cs-CZ" altLang="cs-CZ" dirty="0"/>
              <a:t>3</a:t>
            </a:r>
            <a:r>
              <a:rPr lang="cs-CZ" altLang="cs-CZ" dirty="0">
                <a:solidFill>
                  <a:srgbClr val="000000"/>
                </a:solidFill>
              </a:rPr>
              <a:t> ZDPH)</a:t>
            </a:r>
          </a:p>
          <a:p>
            <a:pPr marL="0" indent="0">
              <a:lnSpc>
                <a:spcPct val="90000"/>
              </a:lnSpc>
              <a:spcBef>
                <a:spcPct val="0"/>
              </a:spcBef>
              <a:buClr>
                <a:srgbClr val="000000"/>
              </a:buClr>
              <a:buNone/>
              <a:defRPr/>
            </a:pPr>
            <a:endParaRPr lang="cs-CZ" altLang="cs-CZ" sz="675" b="1" u="sng" dirty="0">
              <a:solidFill>
                <a:srgbClr val="000000"/>
              </a:solidFill>
            </a:endParaRPr>
          </a:p>
          <a:p>
            <a:pPr marL="0" indent="0">
              <a:lnSpc>
                <a:spcPct val="90000"/>
              </a:lnSpc>
              <a:spcBef>
                <a:spcPct val="0"/>
              </a:spcBef>
              <a:buClr>
                <a:srgbClr val="000000"/>
              </a:buClr>
              <a:buNone/>
              <a:defRPr/>
            </a:pPr>
            <a:r>
              <a:rPr lang="cs-CZ" altLang="cs-CZ" b="1" u="sng" dirty="0">
                <a:solidFill>
                  <a:srgbClr val="000000"/>
                </a:solidFill>
              </a:rPr>
              <a:t>Pokuta (§ 101h odst. 1 písm. a) ZDPH)</a:t>
            </a:r>
          </a:p>
          <a:p>
            <a:pPr marL="243000" indent="-243000">
              <a:spcBef>
                <a:spcPct val="0"/>
              </a:spcBef>
              <a:buClr>
                <a:srgbClr val="000000"/>
              </a:buClr>
              <a:buNone/>
              <a:defRPr/>
            </a:pPr>
            <a:r>
              <a:rPr lang="cs-CZ" u="sng" dirty="0">
                <a:solidFill>
                  <a:srgbClr val="000000"/>
                </a:solidFill>
              </a:rPr>
              <a:t>1 000 Kč </a:t>
            </a:r>
            <a:r>
              <a:rPr lang="cs-CZ" dirty="0">
                <a:solidFill>
                  <a:srgbClr val="000000"/>
                </a:solidFill>
              </a:rPr>
              <a:t>– pozdní podání </a:t>
            </a:r>
            <a:r>
              <a:rPr lang="cs-CZ" b="1" dirty="0">
                <a:solidFill>
                  <a:srgbClr val="000000"/>
                </a:solidFill>
              </a:rPr>
              <a:t>KH</a:t>
            </a:r>
            <a:r>
              <a:rPr lang="cs-CZ" dirty="0">
                <a:solidFill>
                  <a:srgbClr val="000000"/>
                </a:solidFill>
              </a:rPr>
              <a:t>, aniž by byl plátce vyzván </a:t>
            </a:r>
          </a:p>
          <a:p>
            <a:pPr marL="243000" indent="-243000">
              <a:spcBef>
                <a:spcPct val="0"/>
              </a:spcBef>
              <a:buClr>
                <a:srgbClr val="000000"/>
              </a:buClr>
              <a:defRPr/>
            </a:pPr>
            <a:r>
              <a:rPr lang="cs-CZ" i="1" dirty="0">
                <a:solidFill>
                  <a:srgbClr val="000000"/>
                </a:solidFill>
              </a:rPr>
              <a:t>KH podáno plátcem 27. 2. (výzva k podání KH nebyla doručena)</a:t>
            </a:r>
          </a:p>
          <a:p>
            <a:pPr algn="just">
              <a:buClr>
                <a:srgbClr val="000000"/>
              </a:buClr>
              <a:defRPr/>
            </a:pPr>
            <a:r>
              <a:rPr lang="cs-CZ" dirty="0">
                <a:solidFill>
                  <a:srgbClr val="000000"/>
                </a:solidFill>
              </a:rPr>
              <a:t>Povinnost uhradit pokutu za pozdní podání KH (1000 Kč dle § 101h odst. 1 písm. a) ZDPH) nevzniká, pokud v daném kalendářním roce nedojde u plátce k jinému prodlení při podání KH. </a:t>
            </a:r>
            <a:r>
              <a:rPr lang="cs-CZ" altLang="cs-CZ" dirty="0"/>
              <a:t>Tomu, kdo se v daném kalendářním roce s podáním kontrolního hlášení více než jednou zpozdil (či toto hlášení nepodal vůbec) se pokuta uloží (nový § 101j </a:t>
            </a:r>
            <a:r>
              <a:rPr lang="cs-CZ" altLang="cs-CZ" dirty="0">
                <a:solidFill>
                  <a:srgbClr val="000000"/>
                </a:solidFill>
              </a:rPr>
              <a:t>ZDPH)</a:t>
            </a:r>
          </a:p>
          <a:p>
            <a:endParaRPr lang="cs-CZ" dirty="0"/>
          </a:p>
        </p:txBody>
      </p:sp>
      <p:sp>
        <p:nvSpPr>
          <p:cNvPr id="4" name="Zástupný symbol pro číslo snímku 3"/>
          <p:cNvSpPr>
            <a:spLocks noGrp="1"/>
          </p:cNvSpPr>
          <p:nvPr>
            <p:ph type="sldNum" sz="quarter" idx="12"/>
          </p:nvPr>
        </p:nvSpPr>
        <p:spPr/>
        <p:txBody>
          <a:bodyPr/>
          <a:lstStyle/>
          <a:p>
            <a:fld id="{5E066192-E5A4-4B4E-9915-12707D681ABD}" type="slidenum">
              <a:rPr lang="cs-CZ" smtClean="0"/>
              <a:t>53</a:t>
            </a:fld>
            <a:endParaRPr lang="cs-CZ"/>
          </a:p>
        </p:txBody>
      </p:sp>
    </p:spTree>
    <p:extLst>
      <p:ext uri="{BB962C8B-B14F-4D97-AF65-F5344CB8AC3E}">
        <p14:creationId xmlns:p14="http://schemas.microsoft.com/office/powerpoint/2010/main" val="493171505"/>
      </p:ext>
    </p:extLst>
  </p:cSld>
  <p:clrMapOvr>
    <a:masterClrMapping/>
  </p:clrMapOvr>
  <p:transition spd="slow" advTm="54877">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739551"/>
          </a:xfrm>
        </p:spPr>
        <p:txBody>
          <a:bodyPr>
            <a:normAutofit/>
          </a:bodyPr>
          <a:lstStyle/>
          <a:p>
            <a:r>
              <a:rPr lang="cs-CZ" altLang="cs-CZ" dirty="0"/>
              <a:t>Kontrolní hlášení- pokuty</a:t>
            </a:r>
            <a:endParaRPr lang="cs-CZ" dirty="0"/>
          </a:p>
        </p:txBody>
      </p:sp>
      <p:sp>
        <p:nvSpPr>
          <p:cNvPr id="3" name="Zástupný symbol pro obsah 2"/>
          <p:cNvSpPr>
            <a:spLocks noGrp="1"/>
          </p:cNvSpPr>
          <p:nvPr>
            <p:ph idx="1"/>
          </p:nvPr>
        </p:nvSpPr>
        <p:spPr>
          <a:xfrm>
            <a:off x="683568" y="1124345"/>
            <a:ext cx="8101408" cy="4988023"/>
          </a:xfrm>
        </p:spPr>
        <p:txBody>
          <a:bodyPr>
            <a:normAutofit fontScale="47500" lnSpcReduction="20000"/>
          </a:bodyPr>
          <a:lstStyle/>
          <a:p>
            <a:pPr marL="0" indent="0">
              <a:lnSpc>
                <a:spcPct val="90000"/>
              </a:lnSpc>
              <a:spcBef>
                <a:spcPct val="0"/>
              </a:spcBef>
              <a:buClr>
                <a:srgbClr val="000000"/>
              </a:buClr>
              <a:buNone/>
              <a:defRPr/>
            </a:pPr>
            <a:r>
              <a:rPr lang="cs-CZ" altLang="cs-CZ" sz="4000" b="1" u="sng" dirty="0">
                <a:solidFill>
                  <a:srgbClr val="000000"/>
                </a:solidFill>
              </a:rPr>
              <a:t>Pokuty (§ 101h ZDPH):</a:t>
            </a:r>
          </a:p>
          <a:p>
            <a:pPr marL="243000" indent="-243000">
              <a:spcBef>
                <a:spcPct val="0"/>
              </a:spcBef>
              <a:buClr>
                <a:srgbClr val="000000"/>
              </a:buClr>
              <a:buNone/>
              <a:defRPr/>
            </a:pPr>
            <a:r>
              <a:rPr lang="cs-CZ" sz="4000" u="sng" dirty="0">
                <a:solidFill>
                  <a:srgbClr val="000000"/>
                </a:solidFill>
              </a:rPr>
              <a:t>10 000 Kč </a:t>
            </a:r>
            <a:r>
              <a:rPr lang="cs-CZ" sz="4000" dirty="0">
                <a:solidFill>
                  <a:srgbClr val="000000"/>
                </a:solidFill>
              </a:rPr>
              <a:t>–plátce podá </a:t>
            </a:r>
            <a:r>
              <a:rPr lang="cs-CZ" sz="4000" b="1" dirty="0">
                <a:solidFill>
                  <a:srgbClr val="000000"/>
                </a:solidFill>
              </a:rPr>
              <a:t>KH</a:t>
            </a:r>
            <a:r>
              <a:rPr lang="cs-CZ" sz="4000" dirty="0">
                <a:solidFill>
                  <a:srgbClr val="000000"/>
                </a:solidFill>
              </a:rPr>
              <a:t> v náhradní lhůtě poté, co k tomu byl správcem daně vyzván </a:t>
            </a:r>
            <a:r>
              <a:rPr lang="cs-CZ" sz="4000" i="1" dirty="0">
                <a:solidFill>
                  <a:srgbClr val="000000"/>
                </a:solidFill>
              </a:rPr>
              <a:t>plátce podá KH </a:t>
            </a:r>
            <a:r>
              <a:rPr lang="cs-CZ" sz="4000" i="1" dirty="0"/>
              <a:t>(nebo NKH , pokud jsou důkazy, že plátce musel zjistit důvody pro podání NKH – např. z podaného dodatečného přiznání)</a:t>
            </a:r>
            <a:endParaRPr lang="cs-CZ" sz="4000" dirty="0"/>
          </a:p>
          <a:p>
            <a:pPr marL="243000" indent="-243000">
              <a:spcBef>
                <a:spcPct val="0"/>
              </a:spcBef>
              <a:buClr>
                <a:srgbClr val="000000"/>
              </a:buClr>
              <a:buNone/>
              <a:defRPr/>
            </a:pPr>
            <a:r>
              <a:rPr lang="cs-CZ" sz="5000" b="1" u="sng" dirty="0"/>
              <a:t>30 000 Kč </a:t>
            </a:r>
            <a:r>
              <a:rPr lang="cs-CZ" sz="5000" dirty="0"/>
              <a:t>–plátce </a:t>
            </a:r>
            <a:r>
              <a:rPr lang="cs-CZ" sz="5000" dirty="0">
                <a:solidFill>
                  <a:srgbClr val="000000"/>
                </a:solidFill>
              </a:rPr>
              <a:t>nepodá </a:t>
            </a:r>
            <a:r>
              <a:rPr lang="cs-CZ" sz="5000" b="1" dirty="0">
                <a:solidFill>
                  <a:srgbClr val="000000"/>
                </a:solidFill>
              </a:rPr>
              <a:t>následné KH </a:t>
            </a:r>
            <a:r>
              <a:rPr lang="cs-CZ" sz="5000" dirty="0">
                <a:solidFill>
                  <a:srgbClr val="000000"/>
                </a:solidFill>
              </a:rPr>
              <a:t>na základě výzvy správce daně ke změně, doplnění či potvrzení údajů v podaném KH do 5 pracovních dnů</a:t>
            </a:r>
          </a:p>
          <a:p>
            <a:pPr marL="243000" indent="-243000">
              <a:spcBef>
                <a:spcPct val="0"/>
              </a:spcBef>
              <a:buClr>
                <a:srgbClr val="000000"/>
              </a:buClr>
              <a:buNone/>
              <a:defRPr/>
            </a:pPr>
            <a:r>
              <a:rPr lang="cs-CZ" sz="4000" u="sng" dirty="0">
                <a:solidFill>
                  <a:srgbClr val="000000"/>
                </a:solidFill>
              </a:rPr>
              <a:t>50 000 Kč </a:t>
            </a:r>
            <a:r>
              <a:rPr lang="cs-CZ" sz="4000" dirty="0">
                <a:solidFill>
                  <a:srgbClr val="000000"/>
                </a:solidFill>
              </a:rPr>
              <a:t>– plátce </a:t>
            </a:r>
            <a:r>
              <a:rPr lang="cs-CZ" sz="4000" b="1" dirty="0">
                <a:solidFill>
                  <a:srgbClr val="000000"/>
                </a:solidFill>
              </a:rPr>
              <a:t>KH</a:t>
            </a:r>
            <a:r>
              <a:rPr lang="cs-CZ" sz="4000" dirty="0">
                <a:solidFill>
                  <a:srgbClr val="000000"/>
                </a:solidFill>
              </a:rPr>
              <a:t> nepodá </a:t>
            </a:r>
            <a:r>
              <a:rPr lang="cs-CZ" sz="4000" dirty="0"/>
              <a:t>ani v náhradní lhůtě </a:t>
            </a:r>
            <a:r>
              <a:rPr lang="cs-CZ" sz="4000" dirty="0">
                <a:solidFill>
                  <a:srgbClr val="000000"/>
                </a:solidFill>
              </a:rPr>
              <a:t>stanovené výzvou</a:t>
            </a:r>
          </a:p>
          <a:p>
            <a:pPr marL="243000" indent="-243000">
              <a:spcBef>
                <a:spcPct val="0"/>
              </a:spcBef>
              <a:buClr>
                <a:srgbClr val="000000"/>
              </a:buClr>
              <a:buNone/>
              <a:defRPr/>
            </a:pPr>
            <a:r>
              <a:rPr lang="cs-CZ" sz="4000" u="sng" dirty="0">
                <a:solidFill>
                  <a:srgbClr val="000000"/>
                </a:solidFill>
              </a:rPr>
              <a:t>do 50 000 Kč </a:t>
            </a:r>
            <a:r>
              <a:rPr lang="cs-CZ" sz="4000" dirty="0">
                <a:solidFill>
                  <a:srgbClr val="000000"/>
                </a:solidFill>
              </a:rPr>
              <a:t>–plátce na základě výzvy správce daně dle § 101g odst. 2 ZDPH nezmění nebo nedoplní nesprávné nebo neúplné údaje prostřednictvím </a:t>
            </a:r>
            <a:r>
              <a:rPr lang="cs-CZ" sz="4000" b="1" dirty="0">
                <a:solidFill>
                  <a:srgbClr val="000000"/>
                </a:solidFill>
              </a:rPr>
              <a:t>následného KH</a:t>
            </a:r>
          </a:p>
          <a:p>
            <a:pPr marL="243000" indent="-243000">
              <a:spcBef>
                <a:spcPts val="0"/>
              </a:spcBef>
              <a:buClr>
                <a:srgbClr val="000000"/>
              </a:buClr>
              <a:buNone/>
              <a:defRPr/>
            </a:pPr>
            <a:r>
              <a:rPr lang="cs-CZ" sz="4000" u="sng" dirty="0">
                <a:solidFill>
                  <a:srgbClr val="000000"/>
                </a:solidFill>
              </a:rPr>
              <a:t>až do výše 500 000 Kč </a:t>
            </a:r>
            <a:r>
              <a:rPr lang="cs-CZ" sz="4000" dirty="0">
                <a:solidFill>
                  <a:srgbClr val="000000"/>
                </a:solidFill>
              </a:rPr>
              <a:t>- kdo závažně ztěžuje nebo maří správu daní nesplněním povinností souvisejících s KH</a:t>
            </a:r>
          </a:p>
          <a:p>
            <a:pPr>
              <a:spcBef>
                <a:spcPts val="0"/>
              </a:spcBef>
              <a:buClr>
                <a:srgbClr val="000000"/>
              </a:buClr>
              <a:defRPr/>
            </a:pPr>
            <a:r>
              <a:rPr lang="cs-CZ" altLang="cs-CZ" sz="4000" dirty="0">
                <a:solidFill>
                  <a:srgbClr val="000000"/>
                </a:solidFill>
              </a:rPr>
              <a:t>při opakovaném nepodání KH nebo opakované nesoučinnost na základě výzev k podání následného KH</a:t>
            </a:r>
          </a:p>
          <a:p>
            <a:endParaRPr lang="cs-CZ" dirty="0"/>
          </a:p>
        </p:txBody>
      </p:sp>
      <p:sp>
        <p:nvSpPr>
          <p:cNvPr id="4" name="Zástupný symbol pro číslo snímku 3"/>
          <p:cNvSpPr>
            <a:spLocks noGrp="1"/>
          </p:cNvSpPr>
          <p:nvPr>
            <p:ph type="sldNum" sz="quarter" idx="12"/>
          </p:nvPr>
        </p:nvSpPr>
        <p:spPr/>
        <p:txBody>
          <a:bodyPr/>
          <a:lstStyle/>
          <a:p>
            <a:fld id="{5E066192-E5A4-4B4E-9915-12707D681ABD}" type="slidenum">
              <a:rPr lang="cs-CZ" smtClean="0"/>
              <a:t>54</a:t>
            </a:fld>
            <a:endParaRPr lang="cs-CZ"/>
          </a:p>
        </p:txBody>
      </p:sp>
    </p:spTree>
    <p:extLst>
      <p:ext uri="{BB962C8B-B14F-4D97-AF65-F5344CB8AC3E}">
        <p14:creationId xmlns:p14="http://schemas.microsoft.com/office/powerpoint/2010/main" val="726179079"/>
      </p:ext>
    </p:extLst>
  </p:cSld>
  <p:clrMapOvr>
    <a:masterClrMapping/>
  </p:clrMapOvr>
  <p:transition spd="slow" advTm="96884">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01378" y="260648"/>
            <a:ext cx="7406640" cy="1080120"/>
          </a:xfrm>
        </p:spPr>
        <p:txBody>
          <a:bodyPr>
            <a:noAutofit/>
          </a:bodyPr>
          <a:lstStyle/>
          <a:p>
            <a:r>
              <a:rPr lang="cs-CZ" dirty="0"/>
              <a:t>Kontrolní hlášení – promíjení D-29</a:t>
            </a:r>
          </a:p>
        </p:txBody>
      </p:sp>
      <p:sp>
        <p:nvSpPr>
          <p:cNvPr id="3" name="Zástupný symbol pro obsah 2"/>
          <p:cNvSpPr>
            <a:spLocks noGrp="1"/>
          </p:cNvSpPr>
          <p:nvPr>
            <p:ph idx="1"/>
          </p:nvPr>
        </p:nvSpPr>
        <p:spPr>
          <a:xfrm>
            <a:off x="950428" y="1340768"/>
            <a:ext cx="8193571" cy="4883363"/>
          </a:xfrm>
        </p:spPr>
        <p:txBody>
          <a:bodyPr>
            <a:normAutofit/>
          </a:bodyPr>
          <a:lstStyle/>
          <a:p>
            <a:pPr>
              <a:spcBef>
                <a:spcPts val="0"/>
              </a:spcBef>
              <a:buClr>
                <a:srgbClr val="000000"/>
              </a:buClr>
              <a:defRPr/>
            </a:pPr>
            <a:endParaRPr lang="cs-CZ" altLang="cs-CZ" sz="1500" dirty="0">
              <a:solidFill>
                <a:srgbClr val="000000"/>
              </a:solidFill>
            </a:endParaRPr>
          </a:p>
          <a:p>
            <a:pPr>
              <a:spcBef>
                <a:spcPts val="0"/>
              </a:spcBef>
              <a:buClr>
                <a:srgbClr val="000000"/>
              </a:buClr>
              <a:defRPr/>
            </a:pPr>
            <a:endParaRPr lang="cs-CZ" altLang="cs-CZ" sz="1500" dirty="0">
              <a:solidFill>
                <a:srgbClr val="000000"/>
              </a:solidFill>
            </a:endParaRPr>
          </a:p>
          <a:p>
            <a:pPr>
              <a:spcBef>
                <a:spcPts val="0"/>
              </a:spcBef>
              <a:buClr>
                <a:srgbClr val="000000"/>
              </a:buClr>
              <a:defRPr/>
            </a:pPr>
            <a:r>
              <a:rPr lang="cs-CZ" altLang="cs-CZ" sz="2000" dirty="0">
                <a:solidFill>
                  <a:srgbClr val="000000"/>
                </a:solidFill>
              </a:rPr>
              <a:t>Plátce  může </a:t>
            </a:r>
            <a:r>
              <a:rPr lang="cs-CZ" altLang="cs-CZ" sz="2000" dirty="0">
                <a:solidFill>
                  <a:srgbClr val="0000C0"/>
                </a:solidFill>
              </a:rPr>
              <a:t>požádat o prominutí pokuty</a:t>
            </a:r>
            <a:r>
              <a:rPr lang="cs-CZ" altLang="cs-CZ" sz="2000" dirty="0">
                <a:solidFill>
                  <a:srgbClr val="000000"/>
                </a:solidFill>
              </a:rPr>
              <a:t>  </a:t>
            </a:r>
            <a:r>
              <a:rPr lang="cs-CZ" altLang="cs-CZ" sz="2000" dirty="0">
                <a:solidFill>
                  <a:srgbClr val="0000C0"/>
                </a:solidFill>
              </a:rPr>
              <a:t>za pozdní podání KH </a:t>
            </a:r>
            <a:r>
              <a:rPr lang="cs-CZ" altLang="cs-CZ" sz="2000" dirty="0">
                <a:solidFill>
                  <a:srgbClr val="000000"/>
                </a:solidFill>
              </a:rPr>
              <a:t>ve lhůtě stanovené výzvou (10 000 Kč), </a:t>
            </a:r>
            <a:r>
              <a:rPr lang="cs-CZ" altLang="cs-CZ" sz="2000" dirty="0">
                <a:solidFill>
                  <a:srgbClr val="0000C0"/>
                </a:solidFill>
              </a:rPr>
              <a:t>za nepodání KH na základě výzvy </a:t>
            </a:r>
            <a:r>
              <a:rPr lang="cs-CZ" altLang="cs-CZ" sz="2000" dirty="0">
                <a:solidFill>
                  <a:srgbClr val="000000"/>
                </a:solidFill>
              </a:rPr>
              <a:t>ke změně, doplnění  či potvrzení  údajů (30  000 Kč) a </a:t>
            </a:r>
            <a:r>
              <a:rPr lang="cs-CZ" altLang="cs-CZ" sz="2000" dirty="0">
                <a:solidFill>
                  <a:srgbClr val="0000C0"/>
                </a:solidFill>
              </a:rPr>
              <a:t>za nepodání KH ani v náhradní lhůtě </a:t>
            </a:r>
            <a:r>
              <a:rPr lang="cs-CZ" altLang="cs-CZ" sz="2000" dirty="0">
                <a:solidFill>
                  <a:srgbClr val="000000"/>
                </a:solidFill>
              </a:rPr>
              <a:t>(50 000 Kč) – nový § 101k ZDPH</a:t>
            </a:r>
          </a:p>
          <a:p>
            <a:pPr marL="0" indent="0">
              <a:spcBef>
                <a:spcPts val="0"/>
              </a:spcBef>
              <a:buClr>
                <a:srgbClr val="000000"/>
              </a:buClr>
              <a:buNone/>
              <a:defRPr/>
            </a:pPr>
            <a:r>
              <a:rPr lang="cs-CZ" altLang="cs-CZ" sz="2000" b="1" dirty="0"/>
              <a:t>Dodatek 1 : </a:t>
            </a:r>
            <a:endParaRPr lang="cs-CZ" altLang="cs-CZ" sz="2000" dirty="0"/>
          </a:p>
          <a:p>
            <a:pPr marL="0" indent="0">
              <a:spcBef>
                <a:spcPts val="0"/>
              </a:spcBef>
              <a:buClr>
                <a:srgbClr val="000000"/>
              </a:buClr>
              <a:buNone/>
              <a:defRPr/>
            </a:pPr>
            <a:r>
              <a:rPr lang="cs-CZ" altLang="cs-CZ" sz="2000" dirty="0"/>
              <a:t>Žádost o prominutí pokuty je možné  podat nejpozději do 3 měsíců ode dne právní moci .</a:t>
            </a:r>
          </a:p>
          <a:p>
            <a:pPr marL="0" indent="0">
              <a:spcBef>
                <a:spcPts val="0"/>
              </a:spcBef>
              <a:buClr>
                <a:srgbClr val="000000"/>
              </a:buClr>
              <a:buNone/>
              <a:defRPr/>
            </a:pPr>
            <a:r>
              <a:rPr lang="cs-CZ" altLang="cs-CZ" sz="2000" dirty="0"/>
              <a:t>Podání žádosti o prominutí pokuty má odkladný účinek a podléhá správnímu poplatku 1000 Kč (do 31.12.2020 je správní poplatek prominut).</a:t>
            </a:r>
          </a:p>
          <a:p>
            <a:pPr marL="0" indent="0">
              <a:spcBef>
                <a:spcPts val="0"/>
              </a:spcBef>
              <a:buClr>
                <a:srgbClr val="000000"/>
              </a:buClr>
              <a:buNone/>
              <a:defRPr/>
            </a:pPr>
            <a:r>
              <a:rPr lang="cs-CZ" altLang="cs-CZ" sz="2000" dirty="0"/>
              <a:t>Podrobně – viz </a:t>
            </a:r>
            <a:r>
              <a:rPr lang="cs-CZ" altLang="cs-CZ" sz="2000" b="1" dirty="0"/>
              <a:t>Informace GFŘ z 30.3.2017</a:t>
            </a:r>
          </a:p>
          <a:p>
            <a:pPr>
              <a:spcBef>
                <a:spcPts val="0"/>
              </a:spcBef>
              <a:buClr>
                <a:srgbClr val="000000"/>
              </a:buClr>
              <a:defRPr/>
            </a:pPr>
            <a:endParaRPr lang="cs-CZ" altLang="cs-CZ" sz="1500" dirty="0">
              <a:solidFill>
                <a:srgbClr val="000000"/>
              </a:solidFill>
            </a:endParaRPr>
          </a:p>
          <a:p>
            <a:endParaRPr lang="cs-CZ" dirty="0"/>
          </a:p>
        </p:txBody>
      </p:sp>
      <p:sp>
        <p:nvSpPr>
          <p:cNvPr id="4" name="Zástupný symbol pro číslo snímku 3"/>
          <p:cNvSpPr>
            <a:spLocks noGrp="1"/>
          </p:cNvSpPr>
          <p:nvPr>
            <p:ph type="sldNum" sz="quarter" idx="12"/>
          </p:nvPr>
        </p:nvSpPr>
        <p:spPr/>
        <p:txBody>
          <a:bodyPr/>
          <a:lstStyle/>
          <a:p>
            <a:fld id="{5E066192-E5A4-4B4E-9915-12707D681ABD}" type="slidenum">
              <a:rPr lang="cs-CZ" smtClean="0"/>
              <a:t>55</a:t>
            </a:fld>
            <a:endParaRPr lang="cs-CZ"/>
          </a:p>
        </p:txBody>
      </p:sp>
    </p:spTree>
    <p:extLst>
      <p:ext uri="{BB962C8B-B14F-4D97-AF65-F5344CB8AC3E}">
        <p14:creationId xmlns:p14="http://schemas.microsoft.com/office/powerpoint/2010/main" val="2858926498"/>
      </p:ext>
    </p:extLst>
  </p:cSld>
  <p:clrMapOvr>
    <a:masterClrMapping/>
  </p:clrMapOvr>
  <p:transition spd="slow" advTm="102890">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1"/>
          <p:cNvSpPr txBox="1">
            <a:spLocks noGrp="1"/>
          </p:cNvSpPr>
          <p:nvPr>
            <p:ph type="title"/>
          </p:nvPr>
        </p:nvSpPr>
        <p:spPr>
          <a:xfrm>
            <a:off x="971600" y="0"/>
            <a:ext cx="6512511" cy="1143000"/>
          </a:xfrm>
        </p:spPr>
        <p:txBody>
          <a:bodyPr/>
          <a:lstStyle/>
          <a:p>
            <a:pPr eaLnBrk="1" fontAlgn="auto" hangingPunct="1">
              <a:spcBef>
                <a:spcPts val="0"/>
              </a:spcBef>
              <a:spcAft>
                <a:spcPts val="0"/>
              </a:spcAft>
              <a:defRPr/>
            </a:pPr>
            <a:r>
              <a:rPr sz="3200" dirty="0" err="1"/>
              <a:t>Ručení</a:t>
            </a:r>
            <a:r>
              <a:rPr sz="3200" dirty="0"/>
              <a:t> </a:t>
            </a:r>
            <a:r>
              <a:rPr sz="3200" dirty="0" err="1"/>
              <a:t>za</a:t>
            </a:r>
            <a:r>
              <a:rPr sz="3200" dirty="0"/>
              <a:t> </a:t>
            </a:r>
            <a:r>
              <a:rPr sz="3200" dirty="0" err="1"/>
              <a:t>nezaplacenou</a:t>
            </a:r>
            <a:r>
              <a:rPr sz="3200" dirty="0"/>
              <a:t> </a:t>
            </a:r>
            <a:r>
              <a:rPr sz="3200" dirty="0" err="1"/>
              <a:t>daň</a:t>
            </a:r>
            <a:endParaRPr sz="3200" dirty="0"/>
          </a:p>
        </p:txBody>
      </p:sp>
      <p:sp>
        <p:nvSpPr>
          <p:cNvPr id="50178" name="Zástupný symbol pro obsah 2"/>
          <p:cNvSpPr txBox="1">
            <a:spLocks noGrp="1"/>
          </p:cNvSpPr>
          <p:nvPr>
            <p:ph idx="1"/>
          </p:nvPr>
        </p:nvSpPr>
        <p:spPr>
          <a:xfrm>
            <a:off x="323528" y="1143000"/>
            <a:ext cx="8229600" cy="4525962"/>
          </a:xfrm>
          <a:prstGeom prst="rect">
            <a:avLst/>
          </a:prstGeom>
        </p:spPr>
        <p:txBody>
          <a:bodyPr>
            <a:normAutofit fontScale="77500" lnSpcReduction="20000"/>
          </a:bodyPr>
          <a:lstStyle/>
          <a:p>
            <a:pPr eaLnBrk="1" hangingPunct="1">
              <a:buClr>
                <a:srgbClr val="C00000"/>
              </a:buClr>
              <a:buFont typeface="Wingdings 3" pitchFamily="18" charset="2"/>
              <a:buNone/>
            </a:pPr>
            <a:r>
              <a:rPr lang="cs-CZ" sz="2000" b="1" dirty="0"/>
              <a:t>Tituly pro ručení za daň:</a:t>
            </a:r>
          </a:p>
          <a:p>
            <a:pPr eaLnBrk="1" hangingPunct="1">
              <a:buClr>
                <a:srgbClr val="C00000"/>
              </a:buClr>
              <a:buFont typeface="Arial" panose="020B0604020202020204" pitchFamily="34" charset="0"/>
              <a:buChar char="•"/>
            </a:pPr>
            <a:r>
              <a:rPr lang="cs-CZ" sz="2000" dirty="0"/>
              <a:t>§ 109 ZDPH od 1. 4. 2011- úmyslně nezaplatil </a:t>
            </a:r>
          </a:p>
          <a:p>
            <a:pPr eaLnBrk="1" hangingPunct="1">
              <a:buClr>
                <a:srgbClr val="C00000"/>
              </a:buClr>
              <a:buFont typeface="Arial" panose="020B0604020202020204" pitchFamily="34" charset="0"/>
              <a:buChar char="•"/>
            </a:pPr>
            <a:r>
              <a:rPr lang="cs-CZ" sz="2000" b="1" dirty="0"/>
              <a:t>§ 109 odst. 2 písm. b) ZDPH </a:t>
            </a:r>
            <a:r>
              <a:rPr lang="cs-CZ" sz="2000" dirty="0"/>
              <a:t>– úhrada za zdanitelné plnění je realizována na zahraniční bankovní účet</a:t>
            </a:r>
            <a:r>
              <a:rPr lang="cs-CZ" sz="2000" dirty="0">
                <a:solidFill>
                  <a:srgbClr val="00B050"/>
                </a:solidFill>
              </a:rPr>
              <a:t> – judikatura doplnila i potřebu splnění znalostní podmínky (5 </a:t>
            </a:r>
            <a:r>
              <a:rPr lang="cs-CZ" sz="2000" dirty="0" err="1">
                <a:solidFill>
                  <a:srgbClr val="00B050"/>
                </a:solidFill>
              </a:rPr>
              <a:t>Afs</a:t>
            </a:r>
            <a:r>
              <a:rPr lang="cs-CZ" sz="2000" dirty="0">
                <a:solidFill>
                  <a:srgbClr val="00B050"/>
                </a:solidFill>
              </a:rPr>
              <a:t> 78/2017 bod 38)</a:t>
            </a:r>
            <a:endParaRPr lang="cs-CZ" sz="2000" dirty="0"/>
          </a:p>
          <a:p>
            <a:pPr eaLnBrk="1" hangingPunct="1">
              <a:buClr>
                <a:srgbClr val="C00000"/>
              </a:buClr>
              <a:buFont typeface="Arial" panose="020B0604020202020204" pitchFamily="34" charset="0"/>
              <a:buChar char="•"/>
            </a:pPr>
            <a:r>
              <a:rPr lang="cs-CZ" sz="2000" dirty="0"/>
              <a:t> </a:t>
            </a:r>
            <a:r>
              <a:rPr lang="cs-CZ" sz="2000" b="1" dirty="0"/>
              <a:t>§ 109 odst. 2 písm. c) ZDPH – úhrada na nezveřejněný účet  </a:t>
            </a:r>
          </a:p>
          <a:p>
            <a:pPr marL="46037" indent="0" eaLnBrk="1" hangingPunct="1">
              <a:buClr>
                <a:srgbClr val="C00000"/>
              </a:buClr>
              <a:buNone/>
            </a:pPr>
            <a:r>
              <a:rPr lang="cs-CZ" sz="2000" dirty="0"/>
              <a:t>( dvojnásobek částky omezení plateb v hotovosti (540 </a:t>
            </a:r>
            <a:r>
              <a:rPr lang="cs-CZ" sz="2000" dirty="0" err="1"/>
              <a:t>tis.Kč</a:t>
            </a:r>
            <a:r>
              <a:rPr lang="cs-CZ" sz="2000" dirty="0"/>
              <a:t>)</a:t>
            </a:r>
          </a:p>
          <a:p>
            <a:pPr marL="46037" indent="0" eaLnBrk="1" hangingPunct="1">
              <a:buClr>
                <a:srgbClr val="C00000"/>
              </a:buClr>
              <a:buNone/>
            </a:pPr>
            <a:r>
              <a:rPr lang="cs-CZ" sz="2000" b="1" dirty="0">
                <a:solidFill>
                  <a:srgbClr val="FF0000"/>
                </a:solidFill>
              </a:rPr>
              <a:t>Novela doplnila §109 odst. d) – virtuální měna</a:t>
            </a:r>
          </a:p>
          <a:p>
            <a:pPr eaLnBrk="1" hangingPunct="1">
              <a:buClr>
                <a:srgbClr val="C00000"/>
              </a:buClr>
              <a:buFont typeface="Arial" panose="020B0604020202020204" pitchFamily="34" charset="0"/>
              <a:buChar char="•"/>
            </a:pPr>
            <a:r>
              <a:rPr lang="cs-CZ" sz="2000" b="1" dirty="0"/>
              <a:t> § 109 odst. 3 ZDPH </a:t>
            </a:r>
            <a:r>
              <a:rPr lang="cs-CZ" sz="2000" dirty="0"/>
              <a:t>– </a:t>
            </a:r>
            <a:r>
              <a:rPr lang="cs-CZ" sz="2000" b="1" dirty="0"/>
              <a:t>nespolehlivý plátce (§ 106a ZDPH)</a:t>
            </a:r>
            <a:endParaRPr lang="cs-CZ" sz="2000" b="1" dirty="0">
              <a:solidFill>
                <a:srgbClr val="3333FF"/>
              </a:solidFill>
            </a:endParaRPr>
          </a:p>
          <a:p>
            <a:pPr eaLnBrk="1" hangingPunct="1">
              <a:buClr>
                <a:srgbClr val="C00000"/>
              </a:buClr>
              <a:buFont typeface="Arial" panose="020B0604020202020204" pitchFamily="34" charset="0"/>
              <a:buChar char="•"/>
            </a:pPr>
            <a:r>
              <a:rPr lang="cs-CZ" sz="2000" dirty="0"/>
              <a:t> § 109 odst. 4 ZDPH – dodání pohonných hmot distributorem pohonných hmot </a:t>
            </a:r>
          </a:p>
          <a:p>
            <a:pPr eaLnBrk="1" hangingPunct="1">
              <a:buClr>
                <a:srgbClr val="C00000"/>
              </a:buClr>
              <a:buFont typeface="Wingdings 3" pitchFamily="18" charset="2"/>
              <a:buNone/>
            </a:pPr>
            <a:r>
              <a:rPr lang="cs-CZ" sz="2000" b="1" dirty="0"/>
              <a:t>   	Nutná úprava ve vnitřním předpise</a:t>
            </a:r>
          </a:p>
          <a:p>
            <a:pPr eaLnBrk="1" hangingPunct="1">
              <a:buClr>
                <a:srgbClr val="C00000"/>
              </a:buClr>
              <a:buFont typeface="Wingdings 3" pitchFamily="18" charset="2"/>
              <a:buNone/>
            </a:pPr>
            <a:r>
              <a:rPr lang="cs-CZ" sz="2000" b="1" dirty="0"/>
              <a:t>	První ručitelské výzvy.</a:t>
            </a:r>
          </a:p>
          <a:p>
            <a:pPr eaLnBrk="1" hangingPunct="1">
              <a:buClr>
                <a:srgbClr val="C00000"/>
              </a:buClr>
              <a:buFont typeface="Wingdings 3" pitchFamily="18" charset="2"/>
              <a:buNone/>
            </a:pPr>
            <a:endParaRPr lang="cs-CZ" b="1" dirty="0">
              <a:solidFill>
                <a:srgbClr val="3333FF"/>
              </a:solidFill>
            </a:endParaRPr>
          </a:p>
          <a:p>
            <a:pPr eaLnBrk="1" hangingPunct="1">
              <a:buClr>
                <a:srgbClr val="C00000"/>
              </a:buClr>
              <a:buFont typeface="Wingdings 3" pitchFamily="18" charset="2"/>
              <a:buNone/>
            </a:pPr>
            <a:r>
              <a:rPr lang="cs-CZ" b="1" u="sng" dirty="0">
                <a:solidFill>
                  <a:srgbClr val="3333FF"/>
                </a:solidFill>
              </a:rPr>
              <a:t>Výkladová změna </a:t>
            </a:r>
            <a:r>
              <a:rPr lang="cs-CZ" b="1" dirty="0">
                <a:solidFill>
                  <a:srgbClr val="3333FF"/>
                </a:solidFill>
              </a:rPr>
              <a:t>– </a:t>
            </a:r>
            <a:r>
              <a:rPr lang="cs-CZ" dirty="0">
                <a:solidFill>
                  <a:srgbClr val="3333FF"/>
                </a:solidFill>
              </a:rPr>
              <a:t>z postavení osoby nepovinné k dani se neručí za daň !!!</a:t>
            </a:r>
          </a:p>
          <a:p>
            <a:pPr eaLnBrk="1" hangingPunct="1">
              <a:buClr>
                <a:srgbClr val="C00000"/>
              </a:buClr>
            </a:pPr>
            <a:endParaRPr sz="2000" dirty="0">
              <a:solidFill>
                <a:srgbClr val="3333FF"/>
              </a:solidFill>
              <a:latin typeface="Lucida Sans Unicode" pitchFamily="34" charset="0"/>
            </a:endParaRPr>
          </a:p>
        </p:txBody>
      </p:sp>
      <p:sp>
        <p:nvSpPr>
          <p:cNvPr id="4" name="Zástupný symbol pro číslo snímku 3"/>
          <p:cNvSpPr>
            <a:spLocks noGrp="1"/>
          </p:cNvSpPr>
          <p:nvPr>
            <p:ph type="sldNum" sz="quarter" idx="12"/>
          </p:nvPr>
        </p:nvSpPr>
        <p:spPr>
          <a:xfrm>
            <a:off x="8258967" y="6093296"/>
            <a:ext cx="427833" cy="365125"/>
          </a:xfrm>
        </p:spPr>
        <p:txBody>
          <a:bodyPr/>
          <a:lstStyle/>
          <a:p>
            <a:pPr>
              <a:defRPr/>
            </a:pPr>
            <a:fld id="{AAEF66B1-44B9-4A12-A577-2AFE21B0CE0A}" type="slidenum">
              <a:rPr lang="cs-CZ" smtClean="0"/>
              <a:pPr>
                <a:defRPr/>
              </a:pPr>
              <a:t>56</a:t>
            </a:fld>
            <a:endParaRPr lang="cs-CZ" dirty="0"/>
          </a:p>
        </p:txBody>
      </p:sp>
    </p:spTree>
    <p:extLst>
      <p:ext uri="{BB962C8B-B14F-4D97-AF65-F5344CB8AC3E}">
        <p14:creationId xmlns:p14="http://schemas.microsoft.com/office/powerpoint/2010/main" val="459909244"/>
      </p:ext>
    </p:extLst>
  </p:cSld>
  <p:clrMapOvr>
    <a:masterClrMapping/>
  </p:clrMapOvr>
  <p:transition spd="slow" advTm="89882">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633AA5B-58E0-4A60-9EA4-118C5E873123}"/>
              </a:ext>
            </a:extLst>
          </p:cNvPr>
          <p:cNvSpPr>
            <a:spLocks noGrp="1"/>
          </p:cNvSpPr>
          <p:nvPr>
            <p:ph type="title"/>
          </p:nvPr>
        </p:nvSpPr>
        <p:spPr>
          <a:xfrm>
            <a:off x="982133" y="457201"/>
            <a:ext cx="7704667" cy="91479"/>
          </a:xfrm>
        </p:spPr>
        <p:txBody>
          <a:bodyPr>
            <a:normAutofit fontScale="90000"/>
          </a:bodyPr>
          <a:lstStyle/>
          <a:p>
            <a:br>
              <a:rPr lang="cs-CZ" altLang="cs-CZ" sz="3200" dirty="0"/>
            </a:br>
            <a:br>
              <a:rPr lang="cs-CZ" altLang="cs-CZ" sz="3200" dirty="0"/>
            </a:br>
            <a:r>
              <a:rPr lang="cs-CZ" altLang="cs-CZ" sz="3200" dirty="0"/>
              <a:t>Uvedení plnění v přiznání za nesprávné ZO</a:t>
            </a:r>
            <a:endParaRPr lang="cs-CZ" sz="3200" dirty="0"/>
          </a:p>
        </p:txBody>
      </p:sp>
      <p:sp>
        <p:nvSpPr>
          <p:cNvPr id="3" name="Zástupný symbol pro obsah 2">
            <a:extLst>
              <a:ext uri="{FF2B5EF4-FFF2-40B4-BE49-F238E27FC236}">
                <a16:creationId xmlns:a16="http://schemas.microsoft.com/office/drawing/2014/main" id="{3AD1817E-86D7-48B7-A5E9-543F6DABF28A}"/>
              </a:ext>
            </a:extLst>
          </p:cNvPr>
          <p:cNvSpPr>
            <a:spLocks noGrp="1"/>
          </p:cNvSpPr>
          <p:nvPr>
            <p:ph idx="1"/>
          </p:nvPr>
        </p:nvSpPr>
        <p:spPr>
          <a:xfrm>
            <a:off x="611561" y="1268760"/>
            <a:ext cx="8532440" cy="4608512"/>
          </a:xfrm>
        </p:spPr>
        <p:txBody>
          <a:bodyPr>
            <a:noAutofit/>
          </a:bodyPr>
          <a:lstStyle/>
          <a:p>
            <a:pPr>
              <a:spcBef>
                <a:spcPts val="0"/>
              </a:spcBef>
              <a:spcAft>
                <a:spcPts val="0"/>
              </a:spcAft>
              <a:buFont typeface="Wingdings" panose="05000000000000000000" pitchFamily="2" charset="2"/>
              <a:buNone/>
              <a:defRPr/>
            </a:pPr>
            <a:endParaRPr lang="cs-CZ" sz="1600" b="1" dirty="0">
              <a:solidFill>
                <a:srgbClr val="000000"/>
              </a:solidFill>
            </a:endParaRPr>
          </a:p>
          <a:p>
            <a:pPr>
              <a:spcBef>
                <a:spcPts val="0"/>
              </a:spcBef>
              <a:spcAft>
                <a:spcPts val="0"/>
              </a:spcAft>
              <a:buFont typeface="Wingdings" panose="05000000000000000000" pitchFamily="2" charset="2"/>
              <a:buNone/>
              <a:defRPr/>
            </a:pPr>
            <a:endParaRPr lang="cs-CZ" sz="1600" b="1" dirty="0">
              <a:solidFill>
                <a:srgbClr val="000000"/>
              </a:solidFill>
            </a:endParaRPr>
          </a:p>
          <a:p>
            <a:pPr>
              <a:spcBef>
                <a:spcPts val="0"/>
              </a:spcBef>
              <a:spcAft>
                <a:spcPts val="0"/>
              </a:spcAft>
              <a:buFont typeface="Wingdings" panose="05000000000000000000" pitchFamily="2" charset="2"/>
              <a:buNone/>
              <a:defRPr/>
            </a:pPr>
            <a:endParaRPr lang="cs-CZ" sz="1600" b="1" dirty="0">
              <a:solidFill>
                <a:srgbClr val="000000"/>
              </a:solidFill>
            </a:endParaRPr>
          </a:p>
          <a:p>
            <a:pPr>
              <a:spcBef>
                <a:spcPts val="0"/>
              </a:spcBef>
              <a:spcAft>
                <a:spcPts val="0"/>
              </a:spcAft>
              <a:buFont typeface="Wingdings" panose="05000000000000000000" pitchFamily="2" charset="2"/>
              <a:buNone/>
              <a:defRPr/>
            </a:pPr>
            <a:endParaRPr lang="cs-CZ" sz="1600" b="1" dirty="0">
              <a:solidFill>
                <a:srgbClr val="000000"/>
              </a:solidFill>
            </a:endParaRPr>
          </a:p>
          <a:p>
            <a:pPr>
              <a:buClr>
                <a:srgbClr val="000000"/>
              </a:buClr>
              <a:defRPr/>
            </a:pPr>
            <a:r>
              <a:rPr lang="cs-CZ" dirty="0"/>
              <a:t>§ 104 řeší situace uvedení plnění a nároku na odpočet do nesprávného zdaňovacího období s tím, že, nevzniká povinnost opravy DDAP a vyměří se podle podání. Správce v případě, že dojde ke snížení daňové povinnosti pouze vyměří úrok z prodlení.</a:t>
            </a:r>
          </a:p>
          <a:p>
            <a:pPr>
              <a:buClr>
                <a:srgbClr val="000000"/>
              </a:buClr>
              <a:defRPr/>
            </a:pPr>
            <a:r>
              <a:rPr lang="cs-CZ" dirty="0"/>
              <a:t>V případě PDP s plným nárokem na odpočet nevzniká povinnost úroku z prodlení. V případě částečného nároku se počítá úrok z prodlení z rozdílu daně a odpočtu.</a:t>
            </a:r>
          </a:p>
          <a:p>
            <a:pPr>
              <a:buClr>
                <a:srgbClr val="000000"/>
              </a:buClr>
              <a:defRPr/>
            </a:pPr>
            <a:r>
              <a:rPr lang="cs-CZ" dirty="0"/>
              <a:t>Pozor nelze aplikovat při kontrole nebo </a:t>
            </a:r>
            <a:r>
              <a:rPr lang="cs-CZ" dirty="0" err="1"/>
              <a:t>POPu</a:t>
            </a:r>
            <a:r>
              <a:rPr lang="cs-CZ" dirty="0"/>
              <a:t> (§104/8). </a:t>
            </a:r>
          </a:p>
          <a:p>
            <a:pPr>
              <a:buClr>
                <a:srgbClr val="000000"/>
              </a:buClr>
              <a:defRPr/>
            </a:pPr>
            <a:endParaRPr lang="cs-CZ" dirty="0">
              <a:solidFill>
                <a:srgbClr val="000000"/>
              </a:solidFill>
            </a:endParaRPr>
          </a:p>
          <a:p>
            <a:endParaRPr lang="cs-CZ" dirty="0"/>
          </a:p>
        </p:txBody>
      </p:sp>
      <p:sp>
        <p:nvSpPr>
          <p:cNvPr id="4" name="Zástupný symbol pro číslo snímku 3">
            <a:extLst>
              <a:ext uri="{FF2B5EF4-FFF2-40B4-BE49-F238E27FC236}">
                <a16:creationId xmlns:a16="http://schemas.microsoft.com/office/drawing/2014/main" id="{D2905DA7-4DDB-484C-ACD8-B039B698327C}"/>
              </a:ext>
            </a:extLst>
          </p:cNvPr>
          <p:cNvSpPr>
            <a:spLocks noGrp="1"/>
          </p:cNvSpPr>
          <p:nvPr>
            <p:ph type="sldNum" sz="quarter" idx="12"/>
          </p:nvPr>
        </p:nvSpPr>
        <p:spPr/>
        <p:txBody>
          <a:bodyPr/>
          <a:lstStyle/>
          <a:p>
            <a:pPr>
              <a:defRPr/>
            </a:pPr>
            <a:fld id="{59650CAD-726C-477C-9BA9-E6DD8FAF2C69}" type="slidenum">
              <a:rPr lang="cs-CZ" smtClean="0"/>
              <a:pPr>
                <a:defRPr/>
              </a:pPr>
              <a:t>57</a:t>
            </a:fld>
            <a:endParaRPr lang="cs-CZ"/>
          </a:p>
        </p:txBody>
      </p:sp>
    </p:spTree>
    <p:extLst>
      <p:ext uri="{BB962C8B-B14F-4D97-AF65-F5344CB8AC3E}">
        <p14:creationId xmlns:p14="http://schemas.microsoft.com/office/powerpoint/2010/main" val="3022140563"/>
      </p:ext>
    </p:extLst>
  </p:cSld>
  <p:clrMapOvr>
    <a:masterClrMapping/>
  </p:clrMapOvr>
  <p:transition spd="slow" advTm="132348">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idx="1"/>
          </p:nvPr>
        </p:nvSpPr>
        <p:spPr>
          <a:xfrm>
            <a:off x="1115616" y="1135443"/>
            <a:ext cx="7571184" cy="4381789"/>
          </a:xfrm>
        </p:spPr>
        <p:txBody>
          <a:bodyPr>
            <a:normAutofit/>
          </a:bodyPr>
          <a:lstStyle/>
          <a:p>
            <a:pPr marL="44450" indent="0" eaLnBrk="1" hangingPunct="1">
              <a:spcAft>
                <a:spcPts val="1200"/>
              </a:spcAft>
              <a:buFont typeface="Wingdings" pitchFamily="2" charset="2"/>
              <a:buNone/>
            </a:pPr>
            <a:r>
              <a:rPr lang="cs-CZ" sz="2800" b="1" dirty="0"/>
              <a:t>Osvobozená plnění bez nároku na odpočet :</a:t>
            </a:r>
          </a:p>
          <a:p>
            <a:pPr marL="44450" indent="0" eaLnBrk="1" hangingPunct="1"/>
            <a:r>
              <a:rPr lang="cs-CZ" sz="2800" dirty="0"/>
              <a:t>Dodání nemovité věci §56</a:t>
            </a:r>
          </a:p>
          <a:p>
            <a:pPr marL="44450" indent="0" eaLnBrk="1" hangingPunct="1"/>
            <a:r>
              <a:rPr lang="cs-CZ" sz="2800" dirty="0"/>
              <a:t>Nájem nemovité věcí §56a </a:t>
            </a:r>
          </a:p>
          <a:p>
            <a:pPr marL="44450" indent="0" eaLnBrk="1" hangingPunct="1"/>
            <a:r>
              <a:rPr lang="cs-CZ" sz="2800" dirty="0"/>
              <a:t>Sportovní činnost §61 d</a:t>
            </a:r>
          </a:p>
          <a:p>
            <a:pPr marL="44450" indent="0" eaLnBrk="1" hangingPunct="1"/>
            <a:r>
              <a:rPr lang="cs-CZ" sz="2800" dirty="0"/>
              <a:t>Kulturní činnost §61 e</a:t>
            </a:r>
          </a:p>
          <a:p>
            <a:pPr marL="44450" indent="0" eaLnBrk="1" hangingPunct="1">
              <a:buNone/>
            </a:pPr>
            <a:r>
              <a:rPr lang="cs-CZ" sz="2800" dirty="0">
                <a:solidFill>
                  <a:srgbClr val="3333FF"/>
                </a:solidFill>
              </a:rPr>
              <a:t>Jen drobné změny s výjimkou § 56a od 1.1.2021.</a:t>
            </a:r>
            <a:endParaRPr lang="cs-CZ" dirty="0">
              <a:solidFill>
                <a:srgbClr val="3333FF"/>
              </a:solidFill>
            </a:endParaRPr>
          </a:p>
        </p:txBody>
      </p:sp>
      <p:sp>
        <p:nvSpPr>
          <p:cNvPr id="20483"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0B303022-E3A3-428F-B38E-563A20BDCD67}" type="slidenum">
              <a:rPr lang="cs-CZ" smtClean="0"/>
              <a:pPr/>
              <a:t>58</a:t>
            </a:fld>
            <a:endParaRPr lang="cs-CZ"/>
          </a:p>
        </p:txBody>
      </p:sp>
      <p:sp>
        <p:nvSpPr>
          <p:cNvPr id="8" name="Nadpis 4"/>
          <p:cNvSpPr txBox="1">
            <a:spLocks/>
          </p:cNvSpPr>
          <p:nvPr/>
        </p:nvSpPr>
        <p:spPr>
          <a:xfrm>
            <a:off x="1331640" y="260648"/>
            <a:ext cx="6512511" cy="874796"/>
          </a:xfrm>
          <a:prstGeom prst="rect">
            <a:avLst/>
          </a:prstGeom>
          <a:effectLst/>
        </p:spPr>
        <p:txBody>
          <a:bodyPr/>
          <a:lstStyle>
            <a:lvl1pPr marL="0" indent="0" algn="ctr" defTabSz="914400" rtl="0" eaLnBrk="1" latinLnBrk="0" hangingPunct="1">
              <a:spcBef>
                <a:spcPct val="0"/>
              </a:spcBef>
              <a:buClr>
                <a:schemeClr val="accent6">
                  <a:lumMod val="75000"/>
                </a:schemeClr>
              </a:buClr>
              <a:buSzPct val="128000"/>
              <a:buFontTx/>
              <a:buNone/>
              <a:defRPr lang="en-US" sz="3600" b="1" i="0" kern="1200" dirty="0">
                <a:solidFill>
                  <a:schemeClr val="tx2"/>
                </a:solidFill>
                <a:effectLst>
                  <a:innerShdw blurRad="63500" dist="50800" dir="13500000">
                    <a:prstClr val="black">
                      <a:alpha val="50000"/>
                    </a:prstClr>
                  </a:innerShdw>
                </a:effectLst>
                <a:latin typeface="Calibri" pitchFamily="34" charset="0"/>
                <a:ea typeface="+mj-ea"/>
                <a:cs typeface="Calibri"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defRPr/>
            </a:pPr>
            <a:r>
              <a:rPr lang="cs-CZ" b="0" dirty="0">
                <a:solidFill>
                  <a:schemeClr val="tx1"/>
                </a:solidFill>
              </a:rPr>
              <a:t>Ekonomická činnost</a:t>
            </a:r>
          </a:p>
        </p:txBody>
      </p:sp>
    </p:spTree>
    <p:extLst>
      <p:ext uri="{BB962C8B-B14F-4D97-AF65-F5344CB8AC3E}">
        <p14:creationId xmlns:p14="http://schemas.microsoft.com/office/powerpoint/2010/main" val="145165707"/>
      </p:ext>
    </p:extLst>
  </p:cSld>
  <p:clrMapOvr>
    <a:masterClrMapping/>
  </p:clrMapOvr>
  <p:transition spd="slow" advTm="47846">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Nadpis 1"/>
          <p:cNvSpPr>
            <a:spLocks noGrp="1"/>
          </p:cNvSpPr>
          <p:nvPr>
            <p:ph type="title"/>
          </p:nvPr>
        </p:nvSpPr>
        <p:spPr>
          <a:xfrm>
            <a:off x="755576" y="116632"/>
            <a:ext cx="7793037" cy="1224136"/>
          </a:xfrm>
        </p:spPr>
        <p:txBody>
          <a:bodyPr>
            <a:normAutofit fontScale="90000"/>
          </a:bodyPr>
          <a:lstStyle/>
          <a:p>
            <a:pPr eaLnBrk="1" fontAlgn="auto" hangingPunct="1">
              <a:spcAft>
                <a:spcPts val="0"/>
              </a:spcAft>
              <a:buClr>
                <a:schemeClr val="accent6">
                  <a:lumMod val="75000"/>
                </a:schemeClr>
              </a:buClr>
              <a:defRPr/>
            </a:pPr>
            <a:r>
              <a:rPr lang="cs-CZ" dirty="0">
                <a:ea typeface="+mj-ea"/>
              </a:rPr>
              <a:t>Nájem vybraných nemovitých věcí –§56a – vazba na §56</a:t>
            </a:r>
          </a:p>
        </p:txBody>
      </p:sp>
      <p:sp>
        <p:nvSpPr>
          <p:cNvPr id="75779" name="Zástupný symbol pro obsah 2"/>
          <p:cNvSpPr>
            <a:spLocks noGrp="1"/>
          </p:cNvSpPr>
          <p:nvPr>
            <p:ph idx="1"/>
          </p:nvPr>
        </p:nvSpPr>
        <p:spPr>
          <a:xfrm>
            <a:off x="683568" y="1412776"/>
            <a:ext cx="7772400" cy="4114800"/>
          </a:xfrm>
        </p:spPr>
        <p:txBody>
          <a:bodyPr/>
          <a:lstStyle/>
          <a:p>
            <a:pPr marL="0" indent="0">
              <a:spcBef>
                <a:spcPts val="0"/>
              </a:spcBef>
              <a:spcAft>
                <a:spcPts val="0"/>
              </a:spcAft>
              <a:buClr>
                <a:srgbClr val="C00000"/>
              </a:buClr>
              <a:buNone/>
            </a:pPr>
            <a:r>
              <a:rPr lang="cs-CZ" sz="1800" b="1" dirty="0"/>
              <a:t>§ 56a Nájem vybraných nemovitých věcí ( definice v 56 odst.4) –</a:t>
            </a:r>
          </a:p>
          <a:p>
            <a:pPr marL="342900" indent="-342900">
              <a:spcBef>
                <a:spcPts val="0"/>
              </a:spcBef>
              <a:spcAft>
                <a:spcPts val="0"/>
              </a:spcAft>
              <a:buClr>
                <a:srgbClr val="C00000"/>
              </a:buClr>
              <a:buFont typeface="+mj-lt"/>
              <a:buAutoNum type="arabicPeriod"/>
            </a:pPr>
            <a:r>
              <a:rPr lang="cs-CZ" sz="1800" b="1" dirty="0"/>
              <a:t>Nájem nemovité věci </a:t>
            </a:r>
            <a:r>
              <a:rPr lang="cs-CZ" sz="1800" b="1" u="sng" dirty="0"/>
              <a:t>je osvobozen od daně</a:t>
            </a:r>
            <a:r>
              <a:rPr lang="cs-CZ" sz="1800" dirty="0">
                <a:solidFill>
                  <a:srgbClr val="FF0000"/>
                </a:solidFill>
              </a:rPr>
              <a:t> </a:t>
            </a:r>
            <a:r>
              <a:rPr lang="cs-CZ" sz="1800" b="1" dirty="0"/>
              <a:t>s výjimkou</a:t>
            </a:r>
          </a:p>
          <a:p>
            <a:pPr lvl="1">
              <a:spcBef>
                <a:spcPts val="0"/>
              </a:spcBef>
              <a:spcAft>
                <a:spcPts val="0"/>
              </a:spcAft>
              <a:buClr>
                <a:srgbClr val="C00000"/>
              </a:buClr>
            </a:pPr>
            <a:r>
              <a:rPr lang="cs-CZ" sz="1600" dirty="0"/>
              <a:t>krátkodobého nájmu nemovité věci,</a:t>
            </a:r>
          </a:p>
          <a:p>
            <a:pPr lvl="1">
              <a:spcBef>
                <a:spcPts val="0"/>
              </a:spcBef>
              <a:spcAft>
                <a:spcPts val="0"/>
              </a:spcAft>
              <a:buClr>
                <a:srgbClr val="C00000"/>
              </a:buClr>
            </a:pPr>
            <a:r>
              <a:rPr lang="cs-CZ" sz="1600" b="1" dirty="0"/>
              <a:t>Poskytnutí ubytovacích služeb</a:t>
            </a:r>
          </a:p>
          <a:p>
            <a:pPr lvl="1">
              <a:spcBef>
                <a:spcPts val="0"/>
              </a:spcBef>
              <a:spcAft>
                <a:spcPts val="0"/>
              </a:spcAft>
              <a:buClr>
                <a:srgbClr val="C00000"/>
              </a:buClr>
            </a:pPr>
            <a:r>
              <a:rPr lang="cs-CZ" sz="1600" dirty="0"/>
              <a:t>nájmu prostor a míst k parkování vozidel,</a:t>
            </a:r>
          </a:p>
          <a:p>
            <a:pPr lvl="1">
              <a:spcBef>
                <a:spcPts val="0"/>
              </a:spcBef>
              <a:spcAft>
                <a:spcPts val="0"/>
              </a:spcAft>
              <a:buClr>
                <a:srgbClr val="C00000"/>
              </a:buClr>
            </a:pPr>
            <a:r>
              <a:rPr lang="cs-CZ" sz="1600" dirty="0"/>
              <a:t>nájmu bezpečnostních schránek,</a:t>
            </a:r>
          </a:p>
          <a:p>
            <a:pPr lvl="1">
              <a:spcBef>
                <a:spcPts val="0"/>
              </a:spcBef>
              <a:spcAft>
                <a:spcPts val="0"/>
              </a:spcAft>
              <a:buClr>
                <a:srgbClr val="C00000"/>
              </a:buClr>
            </a:pPr>
            <a:r>
              <a:rPr lang="cs-CZ" sz="1600" dirty="0"/>
              <a:t>nájmu strojů nebo jiných upevněných zařízení.</a:t>
            </a:r>
          </a:p>
          <a:p>
            <a:pPr marL="342900" lvl="0" indent="-342900">
              <a:spcBef>
                <a:spcPts val="0"/>
              </a:spcBef>
              <a:spcAft>
                <a:spcPts val="0"/>
              </a:spcAft>
              <a:buClr>
                <a:srgbClr val="C00000"/>
              </a:buClr>
              <a:buFont typeface="+mj-lt"/>
              <a:buAutoNum type="arabicPeriod"/>
            </a:pPr>
            <a:r>
              <a:rPr lang="cs-CZ" sz="1800" b="1" dirty="0"/>
              <a:t>Krátkodobým nájmem </a:t>
            </a:r>
            <a:r>
              <a:rPr lang="cs-CZ" sz="1800" dirty="0"/>
              <a:t>vybrané nemovité věci se pro účely odstavce 1 písm. a) rozumí </a:t>
            </a:r>
            <a:r>
              <a:rPr lang="cs-CZ" sz="1800" u="sng" dirty="0"/>
              <a:t>nájem pozemku, jehož součástí je stavba</a:t>
            </a:r>
            <a:r>
              <a:rPr lang="cs-CZ" sz="1800" dirty="0"/>
              <a:t>, stavby nebo jednotky, popřípadě spolu s vnitřním movitým vybavením nebo dodáním plynu, elektřiny, tepla, chladu nebo vody, který trvá nepřetržitě nejvýše 48 hodin</a:t>
            </a:r>
          </a:p>
          <a:p>
            <a:pPr marL="342900" lvl="0" indent="-342900">
              <a:spcBef>
                <a:spcPts val="0"/>
              </a:spcBef>
              <a:spcAft>
                <a:spcPts val="0"/>
              </a:spcAft>
              <a:buClr>
                <a:srgbClr val="C00000"/>
              </a:buClr>
              <a:buFont typeface="+mj-lt"/>
              <a:buAutoNum type="arabicPeriod"/>
            </a:pPr>
            <a:r>
              <a:rPr lang="cs-CZ" sz="1800" b="1" dirty="0"/>
              <a:t>Plátce se může rozhodnout, že se u nájmu nemovité věci jiným plátcům pro účely uskutečňování jejich ekonomických činností uplatňuje daň.</a:t>
            </a:r>
          </a:p>
          <a:p>
            <a:pPr marL="342900" lvl="0" indent="-342900">
              <a:spcBef>
                <a:spcPts val="0"/>
              </a:spcBef>
              <a:spcAft>
                <a:spcPts val="0"/>
              </a:spcAft>
              <a:buClr>
                <a:srgbClr val="C00000"/>
              </a:buClr>
              <a:buFont typeface="+mj-lt"/>
              <a:buAutoNum type="arabicPeriod"/>
            </a:pPr>
            <a:endParaRPr lang="cs-CZ" sz="1800" b="1" dirty="0"/>
          </a:p>
          <a:p>
            <a:pPr marL="0" lvl="0" indent="0">
              <a:spcBef>
                <a:spcPts val="0"/>
              </a:spcBef>
              <a:spcAft>
                <a:spcPts val="0"/>
              </a:spcAft>
              <a:buClr>
                <a:srgbClr val="C00000"/>
              </a:buClr>
              <a:buNone/>
            </a:pPr>
            <a:endParaRPr lang="cs-CZ" sz="1800" b="1" dirty="0"/>
          </a:p>
        </p:txBody>
      </p:sp>
      <p:sp>
        <p:nvSpPr>
          <p:cNvPr id="7578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CBF5F2E-D71D-4784-8C3F-5F7E148C0F92}" type="slidenum">
              <a:rPr lang="cs-CZ" smtClean="0"/>
              <a:pPr/>
              <a:t>59</a:t>
            </a:fld>
            <a:endParaRPr lang="cs-CZ"/>
          </a:p>
        </p:txBody>
      </p:sp>
    </p:spTree>
    <p:extLst>
      <p:ext uri="{BB962C8B-B14F-4D97-AF65-F5344CB8AC3E}">
        <p14:creationId xmlns:p14="http://schemas.microsoft.com/office/powerpoint/2010/main" val="1276833373"/>
      </p:ext>
    </p:extLst>
  </p:cSld>
  <p:clrMapOvr>
    <a:masterClrMapping/>
  </p:clrMapOvr>
  <p:transition spd="slow" advTm="216294">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eaLnBrk="1" fontAlgn="auto" hangingPunct="1">
              <a:spcAft>
                <a:spcPts val="0"/>
              </a:spcAft>
              <a:buClr>
                <a:schemeClr val="accent6">
                  <a:lumMod val="75000"/>
                </a:schemeClr>
              </a:buClr>
              <a:defRPr/>
            </a:pPr>
            <a:r>
              <a:rPr lang="cs-CZ" dirty="0">
                <a:ea typeface="+mj-ea"/>
              </a:rPr>
              <a:t>Úplata a dotace k ceně</a:t>
            </a:r>
            <a:endParaRPr dirty="0">
              <a:latin typeface="+mn-lt"/>
              <a:ea typeface="+mj-ea"/>
            </a:endParaRPr>
          </a:p>
        </p:txBody>
      </p:sp>
      <p:sp>
        <p:nvSpPr>
          <p:cNvPr id="11267" name="Zástupný symbol pro obsah 2"/>
          <p:cNvSpPr>
            <a:spLocks noGrp="1"/>
          </p:cNvSpPr>
          <p:nvPr>
            <p:ph idx="1"/>
          </p:nvPr>
        </p:nvSpPr>
        <p:spPr>
          <a:xfrm>
            <a:off x="683568" y="1124744"/>
            <a:ext cx="7916713" cy="4841356"/>
          </a:xfrm>
        </p:spPr>
        <p:txBody>
          <a:bodyPr>
            <a:noAutofit/>
          </a:bodyPr>
          <a:lstStyle/>
          <a:p>
            <a:pPr marL="215900" indent="0">
              <a:spcAft>
                <a:spcPts val="0"/>
              </a:spcAft>
              <a:buClr>
                <a:srgbClr val="C00000"/>
              </a:buClr>
              <a:buNone/>
            </a:pPr>
            <a:r>
              <a:rPr lang="cs-CZ" b="1" dirty="0"/>
              <a:t>Úplata </a:t>
            </a:r>
          </a:p>
          <a:p>
            <a:pPr marL="501650">
              <a:spcAft>
                <a:spcPts val="0"/>
              </a:spcAft>
              <a:buClr>
                <a:srgbClr val="C00000"/>
              </a:buClr>
            </a:pPr>
            <a:r>
              <a:rPr lang="cs-CZ" sz="1800" dirty="0"/>
              <a:t>Částka v peněžních prostředcích nebo hodnota nepeněžitého plnění, které jsou poskytnuty v </a:t>
            </a:r>
            <a:r>
              <a:rPr lang="cs-CZ" sz="1800" u="sng" dirty="0"/>
              <a:t>přímé souvislosti </a:t>
            </a:r>
            <a:r>
              <a:rPr lang="cs-CZ" sz="1800" dirty="0"/>
              <a:t>s plněním.</a:t>
            </a:r>
          </a:p>
          <a:p>
            <a:pPr marL="215900" indent="0">
              <a:spcAft>
                <a:spcPts val="0"/>
              </a:spcAft>
              <a:buClr>
                <a:srgbClr val="C00000"/>
              </a:buClr>
              <a:buNone/>
            </a:pPr>
            <a:r>
              <a:rPr lang="cs-CZ" b="1" dirty="0"/>
              <a:t>Dotace k ceně</a:t>
            </a:r>
          </a:p>
          <a:p>
            <a:pPr marL="501650">
              <a:spcAft>
                <a:spcPts val="0"/>
              </a:spcAft>
              <a:buClr>
                <a:srgbClr val="C00000"/>
              </a:buClr>
            </a:pPr>
            <a:r>
              <a:rPr lang="cs-CZ" sz="1800" dirty="0"/>
              <a:t>Přijaté finanční prostředky (z různých rozpočtů, fondů apod.) pokud je příjemci dotace </a:t>
            </a:r>
            <a:r>
              <a:rPr lang="cs-CZ" sz="1800" u="sng" dirty="0"/>
              <a:t>stanovena povinnost </a:t>
            </a:r>
            <a:r>
              <a:rPr lang="cs-CZ" sz="1800" dirty="0"/>
              <a:t>poskytovat </a:t>
            </a:r>
            <a:r>
              <a:rPr lang="cs-CZ" sz="1800" u="sng" dirty="0"/>
              <a:t>plnění se slevou </a:t>
            </a:r>
            <a:r>
              <a:rPr lang="cs-CZ" sz="1800" dirty="0"/>
              <a:t>z ceny a výše slevy se váže k jednotkové ceně plnění.</a:t>
            </a:r>
          </a:p>
          <a:p>
            <a:pPr marL="501650">
              <a:spcAft>
                <a:spcPts val="0"/>
              </a:spcAft>
              <a:buClr>
                <a:srgbClr val="C00000"/>
              </a:buClr>
            </a:pPr>
            <a:r>
              <a:rPr lang="cs-CZ" sz="1800" dirty="0"/>
              <a:t>Dotací k ceně nejsou:</a:t>
            </a:r>
          </a:p>
          <a:p>
            <a:pPr marL="958850" lvl="1">
              <a:spcAft>
                <a:spcPts val="0"/>
              </a:spcAft>
              <a:buClr>
                <a:srgbClr val="C00000"/>
              </a:buClr>
            </a:pPr>
            <a:r>
              <a:rPr lang="cs-CZ" sz="1400" dirty="0"/>
              <a:t>Dotace k výsledku hospodaření (k úhradě ztráty)</a:t>
            </a:r>
          </a:p>
          <a:p>
            <a:pPr marL="958850" lvl="1">
              <a:spcAft>
                <a:spcPts val="0"/>
              </a:spcAft>
              <a:buClr>
                <a:srgbClr val="C00000"/>
              </a:buClr>
            </a:pPr>
            <a:r>
              <a:rPr lang="cs-CZ" sz="1400" dirty="0"/>
              <a:t>Dotace na pořízení dlouhodobého majetku</a:t>
            </a:r>
          </a:p>
          <a:p>
            <a:pPr marL="215900" indent="0">
              <a:spcAft>
                <a:spcPts val="0"/>
              </a:spcAft>
              <a:buClr>
                <a:srgbClr val="C00000"/>
              </a:buClr>
              <a:buNone/>
            </a:pPr>
            <a:r>
              <a:rPr lang="cs-CZ" b="1" dirty="0"/>
              <a:t>Rozšíření definice</a:t>
            </a:r>
          </a:p>
          <a:p>
            <a:pPr marL="501650">
              <a:spcAft>
                <a:spcPts val="0"/>
              </a:spcAft>
              <a:buClr>
                <a:srgbClr val="C00000"/>
              </a:buClr>
            </a:pPr>
            <a:r>
              <a:rPr lang="cs-CZ" sz="1800" dirty="0"/>
              <a:t>Prozatím odsunuta na neurčito – nejdříve bude nutné vyhodnotit dopad rozšíření zejména na rozpočty ÚSC</a:t>
            </a:r>
          </a:p>
          <a:p>
            <a:pPr marL="215900" indent="0">
              <a:spcAft>
                <a:spcPts val="0"/>
              </a:spcAft>
              <a:buClr>
                <a:srgbClr val="C00000"/>
              </a:buClr>
              <a:buNone/>
            </a:pPr>
            <a:endParaRPr lang="cs-CZ" sz="1800" dirty="0"/>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6</a:t>
            </a:fld>
            <a:endParaRPr lang="cs-CZ" dirty="0"/>
          </a:p>
        </p:txBody>
      </p:sp>
    </p:spTree>
    <p:extLst>
      <p:ext uri="{BB962C8B-B14F-4D97-AF65-F5344CB8AC3E}">
        <p14:creationId xmlns:p14="http://schemas.microsoft.com/office/powerpoint/2010/main" val="3951444228"/>
      </p:ext>
    </p:extLst>
  </p:cSld>
  <p:clrMapOvr>
    <a:masterClrMapping/>
  </p:clrMapOvr>
  <p:transition spd="slow" advTm="223797">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Nadpis 1"/>
          <p:cNvSpPr>
            <a:spLocks noGrp="1"/>
          </p:cNvSpPr>
          <p:nvPr>
            <p:ph type="title"/>
          </p:nvPr>
        </p:nvSpPr>
        <p:spPr>
          <a:xfrm>
            <a:off x="755576" y="116632"/>
            <a:ext cx="7793037" cy="1224136"/>
          </a:xfrm>
        </p:spPr>
        <p:txBody>
          <a:bodyPr>
            <a:normAutofit/>
          </a:bodyPr>
          <a:lstStyle/>
          <a:p>
            <a:pPr eaLnBrk="1" fontAlgn="auto" hangingPunct="1">
              <a:spcAft>
                <a:spcPts val="0"/>
              </a:spcAft>
              <a:buClr>
                <a:schemeClr val="accent6">
                  <a:lumMod val="75000"/>
                </a:schemeClr>
              </a:buClr>
              <a:defRPr/>
            </a:pPr>
            <a:r>
              <a:rPr lang="cs-CZ" b="1" dirty="0">
                <a:solidFill>
                  <a:srgbClr val="3333FF"/>
                </a:solidFill>
                <a:ea typeface="+mj-ea"/>
              </a:rPr>
              <a:t>Od 1.1.2021</a:t>
            </a:r>
          </a:p>
        </p:txBody>
      </p:sp>
      <p:sp>
        <p:nvSpPr>
          <p:cNvPr id="75779" name="Zástupný symbol pro obsah 2"/>
          <p:cNvSpPr>
            <a:spLocks noGrp="1"/>
          </p:cNvSpPr>
          <p:nvPr>
            <p:ph idx="1"/>
          </p:nvPr>
        </p:nvSpPr>
        <p:spPr>
          <a:xfrm>
            <a:off x="323528" y="908720"/>
            <a:ext cx="8568952" cy="5328592"/>
          </a:xfrm>
        </p:spPr>
        <p:txBody>
          <a:bodyPr>
            <a:normAutofit fontScale="55000" lnSpcReduction="20000"/>
          </a:bodyPr>
          <a:lstStyle/>
          <a:p>
            <a:pPr marL="0" indent="0">
              <a:buNone/>
            </a:pPr>
            <a:endParaRPr lang="cs-CZ" dirty="0">
              <a:solidFill>
                <a:srgbClr val="3333FF"/>
              </a:solidFill>
            </a:endParaRPr>
          </a:p>
          <a:p>
            <a:pPr marL="0" indent="0">
              <a:buNone/>
            </a:pPr>
            <a:r>
              <a:rPr lang="cs-CZ" sz="3300" dirty="0">
                <a:solidFill>
                  <a:srgbClr val="3333FF"/>
                </a:solidFill>
              </a:rPr>
              <a:t>56a odstavec 3 zní:</a:t>
            </a:r>
          </a:p>
          <a:p>
            <a:pPr marL="0" indent="0">
              <a:buNone/>
            </a:pPr>
            <a:r>
              <a:rPr lang="cs-CZ" sz="3300" i="1" dirty="0">
                <a:solidFill>
                  <a:srgbClr val="3333FF"/>
                </a:solidFill>
              </a:rPr>
              <a:t>„Plátce se může rozhodnout, že se u nájmu nemovité věci jiným plátcům pro účely uskutečňování jejich ekonomických činností uplatňuje daň; </a:t>
            </a:r>
            <a:r>
              <a:rPr lang="cs-CZ" sz="3300" b="1" i="1" dirty="0">
                <a:solidFill>
                  <a:srgbClr val="3333FF"/>
                </a:solidFill>
              </a:rPr>
              <a:t>to neplatí pro nájem</a:t>
            </a:r>
            <a:endParaRPr lang="cs-CZ" sz="3300" b="1" dirty="0">
              <a:solidFill>
                <a:srgbClr val="3333FF"/>
              </a:solidFill>
            </a:endParaRPr>
          </a:p>
          <a:p>
            <a:pPr marL="0" indent="0" hangingPunct="0">
              <a:buNone/>
            </a:pPr>
            <a:r>
              <a:rPr lang="cs-CZ" sz="3300" i="1" dirty="0">
                <a:solidFill>
                  <a:srgbClr val="3333FF"/>
                </a:solidFill>
              </a:rPr>
              <a:t>a) stavby rodinného domu,</a:t>
            </a:r>
            <a:endParaRPr lang="cs-CZ" sz="3300" dirty="0">
              <a:solidFill>
                <a:srgbClr val="3333FF"/>
              </a:solidFill>
            </a:endParaRPr>
          </a:p>
          <a:p>
            <a:pPr marL="0" indent="0" hangingPunct="0">
              <a:buNone/>
            </a:pPr>
            <a:r>
              <a:rPr lang="cs-CZ" sz="3300" i="1" dirty="0">
                <a:solidFill>
                  <a:srgbClr val="3333FF"/>
                </a:solidFill>
              </a:rPr>
              <a:t>b) </a:t>
            </a:r>
            <a:r>
              <a:rPr lang="cs-CZ" sz="3300" i="1" u="sng" dirty="0">
                <a:solidFill>
                  <a:srgbClr val="3333FF"/>
                </a:solidFill>
              </a:rPr>
              <a:t>obytného prostoru</a:t>
            </a:r>
            <a:r>
              <a:rPr lang="cs-CZ" sz="3300" i="1" dirty="0">
                <a:solidFill>
                  <a:srgbClr val="3333FF"/>
                </a:solidFill>
              </a:rPr>
              <a:t>,</a:t>
            </a:r>
            <a:endParaRPr lang="cs-CZ" sz="3300" dirty="0">
              <a:solidFill>
                <a:srgbClr val="3333FF"/>
              </a:solidFill>
            </a:endParaRPr>
          </a:p>
          <a:p>
            <a:pPr marL="0" indent="0" hangingPunct="0">
              <a:buNone/>
            </a:pPr>
            <a:r>
              <a:rPr lang="cs-CZ" sz="3300" i="1" dirty="0">
                <a:solidFill>
                  <a:srgbClr val="3333FF"/>
                </a:solidFill>
              </a:rPr>
              <a:t>c) jednotky, která nezahrnuje nebytový prostor jiný než garáž, sklep nebo komoru,</a:t>
            </a:r>
            <a:endParaRPr lang="cs-CZ" sz="3300" dirty="0">
              <a:solidFill>
                <a:srgbClr val="3333FF"/>
              </a:solidFill>
            </a:endParaRPr>
          </a:p>
          <a:p>
            <a:pPr marL="0" indent="0" hangingPunct="0">
              <a:buNone/>
            </a:pPr>
            <a:r>
              <a:rPr lang="cs-CZ" sz="3300" i="1" dirty="0">
                <a:solidFill>
                  <a:srgbClr val="3333FF"/>
                </a:solidFill>
              </a:rPr>
              <a:t>d) stavby, v níž je alespoň </a:t>
            </a:r>
            <a:r>
              <a:rPr lang="cs-CZ" sz="3300" i="1" u="sng" dirty="0">
                <a:solidFill>
                  <a:srgbClr val="3333FF"/>
                </a:solidFill>
              </a:rPr>
              <a:t>60 % podlahové plochy</a:t>
            </a:r>
            <a:r>
              <a:rPr lang="cs-CZ" sz="3300" i="1" dirty="0">
                <a:solidFill>
                  <a:srgbClr val="3333FF"/>
                </a:solidFill>
              </a:rPr>
              <a:t> této stavby nebo části stavby, je-li pronajímaná tato část, </a:t>
            </a:r>
            <a:r>
              <a:rPr lang="cs-CZ" sz="3300" i="1" u="sng" dirty="0">
                <a:solidFill>
                  <a:srgbClr val="3333FF"/>
                </a:solidFill>
              </a:rPr>
              <a:t>tvořeno obytným prostorem</a:t>
            </a:r>
            <a:r>
              <a:rPr lang="cs-CZ" sz="3300" i="1" dirty="0">
                <a:solidFill>
                  <a:srgbClr val="3333FF"/>
                </a:solidFill>
              </a:rPr>
              <a:t>,</a:t>
            </a:r>
            <a:endParaRPr lang="cs-CZ" sz="3300" dirty="0">
              <a:solidFill>
                <a:srgbClr val="3333FF"/>
              </a:solidFill>
            </a:endParaRPr>
          </a:p>
          <a:p>
            <a:pPr marL="0" indent="0" hangingPunct="0">
              <a:buNone/>
            </a:pPr>
            <a:r>
              <a:rPr lang="cs-CZ" sz="3300" i="1" dirty="0">
                <a:solidFill>
                  <a:srgbClr val="3333FF"/>
                </a:solidFill>
              </a:rPr>
              <a:t>e) pozemku, jehož součástí je stavba rodinného domu, obytný prostor nebo stavba podle písmene d), s níž je tento pozemek pronajímán,</a:t>
            </a:r>
            <a:endParaRPr lang="cs-CZ" sz="3300" dirty="0">
              <a:solidFill>
                <a:srgbClr val="3333FF"/>
              </a:solidFill>
            </a:endParaRPr>
          </a:p>
          <a:p>
            <a:pPr marL="0" indent="0" hangingPunct="0">
              <a:buNone/>
            </a:pPr>
            <a:r>
              <a:rPr lang="cs-CZ" sz="3300" i="1" dirty="0">
                <a:solidFill>
                  <a:srgbClr val="3333FF"/>
                </a:solidFill>
              </a:rPr>
              <a:t>f) práva stavby, jehož součástí je stavba rodinného domu nebo stavba podle písmene d), s níž je právo stavby pronajímáno</a:t>
            </a:r>
            <a:r>
              <a:rPr lang="cs-CZ" sz="3300" dirty="0">
                <a:solidFill>
                  <a:srgbClr val="3333FF"/>
                </a:solidFill>
              </a:rPr>
              <a:t>.“</a:t>
            </a:r>
          </a:p>
          <a:p>
            <a:pPr marL="0" indent="0" hangingPunct="0">
              <a:buNone/>
            </a:pPr>
            <a:r>
              <a:rPr lang="cs-CZ" sz="3600" dirty="0">
                <a:solidFill>
                  <a:schemeClr val="accent4">
                    <a:lumMod val="50000"/>
                  </a:schemeClr>
                </a:solidFill>
              </a:rPr>
              <a:t>POZOR nejsou přechodná ustanovení – bude platit absolutně s dopadem na úpravu odpočtu.</a:t>
            </a:r>
          </a:p>
          <a:p>
            <a:pPr marL="0" indent="0" hangingPunct="0">
              <a:buNone/>
            </a:pPr>
            <a:r>
              <a:rPr lang="cs-CZ" sz="3600" dirty="0">
                <a:solidFill>
                  <a:srgbClr val="FF3300"/>
                </a:solidFill>
              </a:rPr>
              <a:t>Výjimka z pravidla – pokud jde o vedlejší plnění v rámci plnění hlavního</a:t>
            </a:r>
          </a:p>
          <a:p>
            <a:pPr marL="0" indent="0" hangingPunct="0">
              <a:buNone/>
            </a:pPr>
            <a:endParaRPr lang="cs-CZ" dirty="0">
              <a:solidFill>
                <a:srgbClr val="FF0000"/>
              </a:solidFill>
            </a:endParaRPr>
          </a:p>
        </p:txBody>
      </p:sp>
      <p:sp>
        <p:nvSpPr>
          <p:cNvPr id="75780" name="Zástupný symbol pro číslo snímku 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CCBF5F2E-D71D-4784-8C3F-5F7E148C0F92}" type="slidenum">
              <a:rPr lang="cs-CZ" smtClean="0"/>
              <a:pPr/>
              <a:t>60</a:t>
            </a:fld>
            <a:endParaRPr lang="cs-CZ"/>
          </a:p>
        </p:txBody>
      </p:sp>
    </p:spTree>
    <p:extLst>
      <p:ext uri="{BB962C8B-B14F-4D97-AF65-F5344CB8AC3E}">
        <p14:creationId xmlns:p14="http://schemas.microsoft.com/office/powerpoint/2010/main" val="2319207062"/>
      </p:ext>
    </p:extLst>
  </p:cSld>
  <p:clrMapOvr>
    <a:masterClrMapping/>
  </p:clrMapOvr>
  <p:transition spd="slow" advTm="180408">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31289" y="0"/>
            <a:ext cx="6512511" cy="1143000"/>
          </a:xfrm>
        </p:spPr>
        <p:txBody>
          <a:bodyPr>
            <a:normAutofit fontScale="90000"/>
          </a:bodyPr>
          <a:lstStyle/>
          <a:p>
            <a:r>
              <a:rPr lang="cs-CZ" dirty="0"/>
              <a:t>Osvobozená plnění podle §61 d – </a:t>
            </a:r>
            <a:r>
              <a:rPr lang="cs-CZ" sz="2800" dirty="0"/>
              <a:t>sportovní služby</a:t>
            </a:r>
          </a:p>
        </p:txBody>
      </p:sp>
      <p:sp>
        <p:nvSpPr>
          <p:cNvPr id="3" name="Zástupný symbol pro obsah 2"/>
          <p:cNvSpPr>
            <a:spLocks noGrp="1"/>
          </p:cNvSpPr>
          <p:nvPr>
            <p:ph idx="1"/>
          </p:nvPr>
        </p:nvSpPr>
        <p:spPr>
          <a:xfrm>
            <a:off x="900112" y="1592804"/>
            <a:ext cx="7344295" cy="4176464"/>
          </a:xfrm>
        </p:spPr>
        <p:txBody>
          <a:bodyPr>
            <a:normAutofit fontScale="92500" lnSpcReduction="20000"/>
          </a:bodyPr>
          <a:lstStyle/>
          <a:p>
            <a:pPr marL="45720" indent="0">
              <a:buNone/>
            </a:pPr>
            <a:r>
              <a:rPr lang="cs-CZ" b="1" dirty="0"/>
              <a:t>§61 d </a:t>
            </a:r>
            <a:r>
              <a:rPr lang="cs-CZ" dirty="0"/>
              <a:t>– poskytování </a:t>
            </a:r>
            <a:r>
              <a:rPr lang="cs-CZ" u="sng" dirty="0"/>
              <a:t>služeb úzce souvisejících se sportem nebo těl. výchovou</a:t>
            </a:r>
            <a:r>
              <a:rPr lang="cs-CZ" dirty="0"/>
              <a:t> PO, které nebyly založeny nebo zřízeny za účelem podnikání, osobám, které vykonávají sport. nebo TV činnost :</a:t>
            </a:r>
          </a:p>
          <a:p>
            <a:pPr>
              <a:buFont typeface="Wingdings" panose="05000000000000000000" pitchFamily="2" charset="2"/>
              <a:buChar char="§"/>
            </a:pPr>
            <a:r>
              <a:rPr lang="cs-CZ" dirty="0"/>
              <a:t>i </a:t>
            </a:r>
            <a:r>
              <a:rPr lang="cs-CZ" dirty="0" err="1"/>
              <a:t>krátk</a:t>
            </a:r>
            <a:r>
              <a:rPr lang="cs-CZ" dirty="0"/>
              <a:t>. „pronájem" tělocvičny pro TV činnost</a:t>
            </a:r>
          </a:p>
          <a:p>
            <a:pPr lvl="0">
              <a:buFont typeface="Wingdings" panose="05000000000000000000" pitchFamily="2" charset="2"/>
              <a:buChar char="§"/>
            </a:pPr>
            <a:r>
              <a:rPr lang="cs-CZ" dirty="0"/>
              <a:t>amatérská i profesionální úroveň, pravidelná i nepravidelná, organizovaná i neorganizovaná činnost ( judikát C-18/12)</a:t>
            </a:r>
          </a:p>
          <a:p>
            <a:pPr lvl="0">
              <a:buFont typeface="Wingdings" panose="05000000000000000000" pitchFamily="2" charset="2"/>
              <a:buChar char="§"/>
            </a:pPr>
            <a:r>
              <a:rPr lang="cs-CZ" dirty="0"/>
              <a:t>i pro </a:t>
            </a:r>
            <a:r>
              <a:rPr lang="cs-CZ" dirty="0" err="1"/>
              <a:t>právn</a:t>
            </a:r>
            <a:r>
              <a:rPr lang="cs-CZ" dirty="0"/>
              <a:t>. osobu (sportují členové, zaměstnanci) ( judikát C-253/07)</a:t>
            </a:r>
          </a:p>
          <a:p>
            <a:pPr>
              <a:buFont typeface="Wingdings" panose="05000000000000000000" pitchFamily="2" charset="2"/>
              <a:buChar char="§"/>
            </a:pPr>
            <a:r>
              <a:rPr lang="cs-CZ" dirty="0"/>
              <a:t>nikoliv vstupné na sport. utkání pro diváky</a:t>
            </a:r>
          </a:p>
          <a:p>
            <a:pPr>
              <a:buFont typeface="Wingdings" panose="05000000000000000000" pitchFamily="2" charset="2"/>
              <a:buChar char="§"/>
            </a:pPr>
            <a:r>
              <a:rPr lang="cs-CZ" dirty="0">
                <a:solidFill>
                  <a:srgbClr val="3333FF"/>
                </a:solidFill>
              </a:rPr>
              <a:t>Beze změn.</a:t>
            </a:r>
          </a:p>
          <a:p>
            <a:pPr>
              <a:buFont typeface="Wingdings" panose="05000000000000000000" pitchFamily="2" charset="2"/>
              <a:buChar char="§"/>
            </a:pPr>
            <a:endParaRPr lang="cs-CZ"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61</a:t>
            </a:fld>
            <a:endParaRPr lang="cs-CZ" dirty="0"/>
          </a:p>
        </p:txBody>
      </p:sp>
    </p:spTree>
    <p:extLst>
      <p:ext uri="{BB962C8B-B14F-4D97-AF65-F5344CB8AC3E}">
        <p14:creationId xmlns:p14="http://schemas.microsoft.com/office/powerpoint/2010/main" val="1497453028"/>
      </p:ext>
    </p:extLst>
  </p:cSld>
  <p:clrMapOvr>
    <a:masterClrMapping/>
  </p:clrMapOvr>
  <p:transition spd="slow" advTm="104810">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27584" y="0"/>
            <a:ext cx="6776065" cy="1143000"/>
          </a:xfrm>
        </p:spPr>
        <p:txBody>
          <a:bodyPr>
            <a:normAutofit fontScale="90000"/>
          </a:bodyPr>
          <a:lstStyle/>
          <a:p>
            <a:r>
              <a:rPr lang="cs-CZ" dirty="0"/>
              <a:t>Osvobozená plnění podle §61e-kulturní </a:t>
            </a:r>
            <a:r>
              <a:rPr lang="cs-CZ" sz="4400" dirty="0"/>
              <a:t>služby</a:t>
            </a:r>
          </a:p>
        </p:txBody>
      </p:sp>
      <p:sp>
        <p:nvSpPr>
          <p:cNvPr id="3" name="Zástupný symbol pro obsah 2"/>
          <p:cNvSpPr>
            <a:spLocks noGrp="1"/>
          </p:cNvSpPr>
          <p:nvPr>
            <p:ph idx="1"/>
          </p:nvPr>
        </p:nvSpPr>
        <p:spPr>
          <a:xfrm>
            <a:off x="1013476" y="1700808"/>
            <a:ext cx="7086915" cy="3816424"/>
          </a:xfrm>
        </p:spPr>
        <p:txBody>
          <a:bodyPr>
            <a:normAutofit fontScale="92500" lnSpcReduction="10000"/>
          </a:bodyPr>
          <a:lstStyle/>
          <a:p>
            <a:pPr marL="45720" indent="0">
              <a:buNone/>
            </a:pPr>
            <a:r>
              <a:rPr lang="cs-CZ" dirty="0"/>
              <a:t>Poskytnutí </a:t>
            </a:r>
            <a:r>
              <a:rPr lang="cs-CZ" u="sng" dirty="0"/>
              <a:t>kulturních služeb a dodání zboží s nimi úzce souvisejícího</a:t>
            </a:r>
            <a:r>
              <a:rPr lang="cs-CZ" dirty="0"/>
              <a:t> krajem, obcí, PO zřízenou zákonem, PO zřízenou Ministerstvem kultury nebo PO, která nebyla založena nebo zřízena za účelem podnikání, např. u škol jsou osvobozeny úplaty za :</a:t>
            </a:r>
          </a:p>
          <a:p>
            <a:pPr lvl="0"/>
            <a:r>
              <a:rPr lang="cs-CZ" dirty="0"/>
              <a:t>Vstupné na výstavy, kulturní vystoupení</a:t>
            </a:r>
          </a:p>
          <a:p>
            <a:pPr lvl="0"/>
            <a:r>
              <a:rPr lang="cs-CZ" dirty="0"/>
              <a:t>Vstupné na plesy ( tombola §60)</a:t>
            </a:r>
          </a:p>
          <a:p>
            <a:pPr lvl="0"/>
            <a:r>
              <a:rPr lang="cs-CZ" dirty="0"/>
              <a:t>Půjčovné ( poplatek za upomínku nebo za ztracenou knihu není předmětem daně)</a:t>
            </a:r>
          </a:p>
          <a:p>
            <a:r>
              <a:rPr lang="cs-CZ" dirty="0">
                <a:solidFill>
                  <a:srgbClr val="3333FF"/>
                </a:solidFill>
              </a:rPr>
              <a:t>Beze změn.</a:t>
            </a: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62</a:t>
            </a:fld>
            <a:endParaRPr lang="cs-CZ" dirty="0"/>
          </a:p>
        </p:txBody>
      </p:sp>
    </p:spTree>
    <p:extLst>
      <p:ext uri="{BB962C8B-B14F-4D97-AF65-F5344CB8AC3E}">
        <p14:creationId xmlns:p14="http://schemas.microsoft.com/office/powerpoint/2010/main" val="985064933"/>
      </p:ext>
    </p:extLst>
  </p:cSld>
  <p:clrMapOvr>
    <a:masterClrMapping/>
  </p:clrMapOvr>
  <p:transition spd="slow" advTm="98901">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188640"/>
            <a:ext cx="6728535" cy="864096"/>
          </a:xfrm>
        </p:spPr>
        <p:txBody>
          <a:bodyPr>
            <a:normAutofit fontScale="90000"/>
          </a:bodyPr>
          <a:lstStyle/>
          <a:p>
            <a:r>
              <a:rPr lang="cs-CZ" dirty="0"/>
              <a:t>Časté dotazy -přijatá plnění ze zahraničí</a:t>
            </a:r>
          </a:p>
        </p:txBody>
      </p:sp>
      <p:sp>
        <p:nvSpPr>
          <p:cNvPr id="3" name="Zástupný symbol pro obsah 2"/>
          <p:cNvSpPr>
            <a:spLocks noGrp="1"/>
          </p:cNvSpPr>
          <p:nvPr>
            <p:ph idx="1"/>
          </p:nvPr>
        </p:nvSpPr>
        <p:spPr>
          <a:xfrm>
            <a:off x="1021864" y="1772816"/>
            <a:ext cx="6400800" cy="3474720"/>
          </a:xfrm>
        </p:spPr>
        <p:txBody>
          <a:bodyPr>
            <a:normAutofit fontScale="92500" lnSpcReduction="20000"/>
          </a:bodyPr>
          <a:lstStyle/>
          <a:p>
            <a:r>
              <a:rPr lang="cs-CZ" b="1" dirty="0"/>
              <a:t>§ 25 Pořízení zboží z EU od osoby registrované k dani </a:t>
            </a:r>
          </a:p>
          <a:p>
            <a:pPr>
              <a:buFont typeface="Wingdings" panose="05000000000000000000" pitchFamily="2" charset="2"/>
              <a:buChar char="§"/>
            </a:pPr>
            <a:r>
              <a:rPr lang="cs-CZ" dirty="0"/>
              <a:t>Přepočet cizí měny § 4 odst.5 ZDPH (kurz ČNB ke dni vzniku povinnosti přiznat daň platný v účetní jednotce)</a:t>
            </a:r>
          </a:p>
          <a:p>
            <a:pPr>
              <a:buFont typeface="Wingdings" panose="05000000000000000000" pitchFamily="2" charset="2"/>
              <a:buChar char="§"/>
            </a:pPr>
            <a:r>
              <a:rPr lang="cs-CZ" dirty="0"/>
              <a:t>Ke dni vystavení daňového dokladu, nebo k 15.dni následujícího měsíce po dodání zboží ( pokud nebylo vystaven daňový doklad dříve)</a:t>
            </a:r>
          </a:p>
          <a:p>
            <a:pPr>
              <a:buFont typeface="Wingdings" panose="05000000000000000000" pitchFamily="2" charset="2"/>
              <a:buChar char="§"/>
            </a:pPr>
            <a:r>
              <a:rPr lang="cs-CZ" dirty="0"/>
              <a:t>ZD a DPH se uvede do ř. 3 nebo 4 DAP DPH </a:t>
            </a:r>
          </a:p>
          <a:p>
            <a:pPr>
              <a:buFont typeface="Wingdings" panose="05000000000000000000" pitchFamily="2" charset="2"/>
              <a:buChar char="§"/>
            </a:pPr>
            <a:r>
              <a:rPr lang="cs-CZ" dirty="0"/>
              <a:t>KH A2</a:t>
            </a: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63</a:t>
            </a:fld>
            <a:endParaRPr lang="cs-CZ" dirty="0"/>
          </a:p>
        </p:txBody>
      </p:sp>
    </p:spTree>
    <p:extLst>
      <p:ext uri="{BB962C8B-B14F-4D97-AF65-F5344CB8AC3E}">
        <p14:creationId xmlns:p14="http://schemas.microsoft.com/office/powerpoint/2010/main" val="4216723851"/>
      </p:ext>
    </p:extLst>
  </p:cSld>
  <p:clrMapOvr>
    <a:masterClrMapping/>
  </p:clrMapOvr>
  <p:transition spd="slow" advTm="185417">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43608" y="0"/>
            <a:ext cx="6728535" cy="1124744"/>
          </a:xfrm>
        </p:spPr>
        <p:txBody>
          <a:bodyPr>
            <a:normAutofit fontScale="90000"/>
          </a:bodyPr>
          <a:lstStyle/>
          <a:p>
            <a:r>
              <a:rPr lang="cs-CZ" dirty="0"/>
              <a:t>Časté dotazy -přijatá plnění ze zahraničí</a:t>
            </a:r>
          </a:p>
        </p:txBody>
      </p:sp>
      <p:sp>
        <p:nvSpPr>
          <p:cNvPr id="3" name="Zástupný symbol pro obsah 2"/>
          <p:cNvSpPr>
            <a:spLocks noGrp="1"/>
          </p:cNvSpPr>
          <p:nvPr>
            <p:ph idx="1"/>
          </p:nvPr>
        </p:nvSpPr>
        <p:spPr>
          <a:xfrm>
            <a:off x="611560" y="1556792"/>
            <a:ext cx="7488832" cy="4320480"/>
          </a:xfrm>
        </p:spPr>
        <p:txBody>
          <a:bodyPr>
            <a:normAutofit fontScale="92500"/>
          </a:bodyPr>
          <a:lstStyle/>
          <a:p>
            <a:r>
              <a:rPr lang="cs-CZ" b="1" dirty="0"/>
              <a:t>§24 Pořízení služby od osoby povinné k dani,</a:t>
            </a:r>
          </a:p>
          <a:p>
            <a:pPr marL="45720" indent="0">
              <a:buNone/>
            </a:pPr>
            <a:r>
              <a:rPr lang="cs-CZ" b="1" dirty="0"/>
              <a:t>	 tj. od osoby neusazené v tuzemsku </a:t>
            </a:r>
          </a:p>
          <a:p>
            <a:endParaRPr lang="cs-CZ" b="1" dirty="0"/>
          </a:p>
          <a:p>
            <a:pPr>
              <a:buFont typeface="Wingdings" panose="05000000000000000000" pitchFamily="2" charset="2"/>
              <a:buChar char="§"/>
            </a:pPr>
            <a:r>
              <a:rPr lang="cs-CZ" dirty="0"/>
              <a:t>Vazba na §9,10 a 10b ZDPH – určení místa plnění</a:t>
            </a:r>
          </a:p>
          <a:p>
            <a:pPr>
              <a:buFont typeface="Wingdings" panose="05000000000000000000" pitchFamily="2" charset="2"/>
              <a:buChar char="§"/>
            </a:pPr>
            <a:r>
              <a:rPr lang="cs-CZ" dirty="0"/>
              <a:t>DUZP , </a:t>
            </a:r>
            <a:r>
              <a:rPr lang="cs-CZ" b="1" dirty="0"/>
              <a:t>den úplaty </a:t>
            </a:r>
            <a:r>
              <a:rPr lang="cs-CZ" dirty="0"/>
              <a:t>( co nastane dříve)</a:t>
            </a:r>
          </a:p>
          <a:p>
            <a:pPr>
              <a:buFont typeface="Wingdings" panose="05000000000000000000" pitchFamily="2" charset="2"/>
              <a:buChar char="§"/>
            </a:pPr>
            <a:r>
              <a:rPr lang="cs-CZ" dirty="0"/>
              <a:t>Přepočet cizí měny - §4 odst.5 (kurz ČNB ke dni vzniku povinnosti přiznat daň platný v účetní jednotce)</a:t>
            </a:r>
          </a:p>
          <a:p>
            <a:pPr>
              <a:buFont typeface="Wingdings" panose="05000000000000000000" pitchFamily="2" charset="2"/>
              <a:buChar char="§"/>
            </a:pPr>
            <a:r>
              <a:rPr lang="cs-CZ" dirty="0"/>
              <a:t>Uvedení do ř.5 nebo 6 DAP DPH u ORD, do ř.12 a 13 ostatní</a:t>
            </a:r>
          </a:p>
          <a:p>
            <a:pPr>
              <a:buFont typeface="Wingdings" panose="05000000000000000000" pitchFamily="2" charset="2"/>
              <a:buChar char="§"/>
            </a:pPr>
            <a:r>
              <a:rPr lang="cs-CZ" dirty="0"/>
              <a:t>KH A2</a:t>
            </a:r>
          </a:p>
          <a:p>
            <a:endParaRPr lang="cs-CZ" b="1"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64</a:t>
            </a:fld>
            <a:endParaRPr lang="cs-CZ" dirty="0"/>
          </a:p>
        </p:txBody>
      </p:sp>
    </p:spTree>
    <p:extLst>
      <p:ext uri="{BB962C8B-B14F-4D97-AF65-F5344CB8AC3E}">
        <p14:creationId xmlns:p14="http://schemas.microsoft.com/office/powerpoint/2010/main" val="1773160591"/>
      </p:ext>
    </p:extLst>
  </p:cSld>
  <p:clrMapOvr>
    <a:masterClrMapping/>
  </p:clrMapOvr>
  <p:transition spd="slow" advTm="206897">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3A20DC2-2046-4ED1-95DA-A6D6E3A3DB10}"/>
              </a:ext>
            </a:extLst>
          </p:cNvPr>
          <p:cNvSpPr>
            <a:spLocks noGrp="1"/>
          </p:cNvSpPr>
          <p:nvPr>
            <p:ph type="title"/>
          </p:nvPr>
        </p:nvSpPr>
        <p:spPr/>
        <p:txBody>
          <a:bodyPr/>
          <a:lstStyle/>
          <a:p>
            <a:r>
              <a:rPr lang="cs-CZ" dirty="0"/>
              <a:t>Kontrolní vazby účetnictví na DPH</a:t>
            </a:r>
          </a:p>
        </p:txBody>
      </p:sp>
      <p:sp>
        <p:nvSpPr>
          <p:cNvPr id="3" name="Zástupný symbol pro obsah 2">
            <a:extLst>
              <a:ext uri="{FF2B5EF4-FFF2-40B4-BE49-F238E27FC236}">
                <a16:creationId xmlns:a16="http://schemas.microsoft.com/office/drawing/2014/main" id="{444E854F-9A18-4D37-BFD5-A878DBD7A0A3}"/>
              </a:ext>
            </a:extLst>
          </p:cNvPr>
          <p:cNvSpPr>
            <a:spLocks noGrp="1"/>
          </p:cNvSpPr>
          <p:nvPr>
            <p:ph idx="1"/>
          </p:nvPr>
        </p:nvSpPr>
        <p:spPr>
          <a:xfrm>
            <a:off x="796192" y="1694317"/>
            <a:ext cx="7704667" cy="4587040"/>
          </a:xfrm>
        </p:spPr>
        <p:txBody>
          <a:bodyPr>
            <a:normAutofit fontScale="77500" lnSpcReduction="20000"/>
          </a:bodyPr>
          <a:lstStyle/>
          <a:p>
            <a:pPr marL="0" lvl="0" indent="0">
              <a:buNone/>
            </a:pPr>
            <a:endParaRPr lang="cs-CZ" i="1" dirty="0"/>
          </a:p>
          <a:p>
            <a:pPr marL="0" lvl="0" indent="0">
              <a:buNone/>
            </a:pPr>
            <a:endParaRPr lang="cs-CZ" i="1" dirty="0"/>
          </a:p>
          <a:p>
            <a:pPr marL="0" indent="0">
              <a:buNone/>
            </a:pPr>
            <a:r>
              <a:rPr lang="cs-CZ" i="1" u="sng" dirty="0"/>
              <a:t>Průběžně:</a:t>
            </a:r>
          </a:p>
          <a:p>
            <a:pPr lvl="0"/>
            <a:r>
              <a:rPr lang="cs-CZ" i="1" dirty="0"/>
              <a:t>vazby tř. 6 (případně účet 324) na DAP </a:t>
            </a:r>
            <a:endParaRPr lang="cs-CZ" dirty="0"/>
          </a:p>
          <a:p>
            <a:pPr lvl="0"/>
            <a:r>
              <a:rPr lang="cs-CZ" i="1" dirty="0"/>
              <a:t>inventarizace účtu 343 (zaúčtování neuplatněného odpočtu na účet 549 - vazba na ř.52 a 46)</a:t>
            </a:r>
          </a:p>
          <a:p>
            <a:pPr lvl="0"/>
            <a:r>
              <a:rPr lang="cs-CZ" i="1" dirty="0"/>
              <a:t>Vazba DAP DPH na záznamní povinnost (rozpis dokladů dle řádků DAP)</a:t>
            </a:r>
          </a:p>
          <a:p>
            <a:pPr lvl="0"/>
            <a:r>
              <a:rPr lang="cs-CZ" i="1" dirty="0"/>
              <a:t>Vazba DAP na KH</a:t>
            </a:r>
          </a:p>
          <a:p>
            <a:pPr marL="0" lvl="0" indent="0">
              <a:buNone/>
            </a:pPr>
            <a:r>
              <a:rPr lang="cs-CZ" i="1" u="sng" dirty="0"/>
              <a:t>Specifické postupy při sestavení daňového přiznání za poslední zdaňovací období roku : </a:t>
            </a:r>
            <a:endParaRPr lang="cs-CZ" u="sng" dirty="0"/>
          </a:p>
          <a:p>
            <a:pPr lvl="0"/>
            <a:r>
              <a:rPr lang="cs-CZ" i="1" dirty="0"/>
              <a:t>vypořádání nároku na odpočet daně</a:t>
            </a:r>
          </a:p>
          <a:p>
            <a:pPr lvl="0"/>
            <a:r>
              <a:rPr lang="cs-CZ" i="1" dirty="0"/>
              <a:t>úprava odpočtu daně </a:t>
            </a:r>
          </a:p>
          <a:p>
            <a:pPr lvl="0"/>
            <a:r>
              <a:rPr lang="cs-CZ" i="1" dirty="0"/>
              <a:t>inventarizační rozdíly</a:t>
            </a:r>
          </a:p>
          <a:p>
            <a:pPr marL="0" indent="0">
              <a:buNone/>
            </a:pPr>
            <a:endParaRPr lang="cs-CZ" b="1" dirty="0"/>
          </a:p>
          <a:p>
            <a:endParaRPr lang="cs-CZ" dirty="0"/>
          </a:p>
          <a:p>
            <a:endParaRPr lang="cs-CZ" dirty="0"/>
          </a:p>
        </p:txBody>
      </p:sp>
      <p:sp>
        <p:nvSpPr>
          <p:cNvPr id="4" name="Zástupný symbol pro číslo snímku 3">
            <a:extLst>
              <a:ext uri="{FF2B5EF4-FFF2-40B4-BE49-F238E27FC236}">
                <a16:creationId xmlns:a16="http://schemas.microsoft.com/office/drawing/2014/main" id="{FBD80F7A-E253-47C6-938C-0CCAAB17CA73}"/>
              </a:ext>
            </a:extLst>
          </p:cNvPr>
          <p:cNvSpPr>
            <a:spLocks noGrp="1"/>
          </p:cNvSpPr>
          <p:nvPr>
            <p:ph type="sldNum" sz="quarter" idx="12"/>
          </p:nvPr>
        </p:nvSpPr>
        <p:spPr/>
        <p:txBody>
          <a:bodyPr/>
          <a:lstStyle/>
          <a:p>
            <a:pPr>
              <a:defRPr/>
            </a:pPr>
            <a:fld id="{59650CAD-726C-477C-9BA9-E6DD8FAF2C69}" type="slidenum">
              <a:rPr lang="cs-CZ" smtClean="0"/>
              <a:pPr>
                <a:defRPr/>
              </a:pPr>
              <a:t>65</a:t>
            </a:fld>
            <a:endParaRPr lang="cs-CZ"/>
          </a:p>
        </p:txBody>
      </p:sp>
    </p:spTree>
    <p:extLst>
      <p:ext uri="{BB962C8B-B14F-4D97-AF65-F5344CB8AC3E}">
        <p14:creationId xmlns:p14="http://schemas.microsoft.com/office/powerpoint/2010/main" val="3870884748"/>
      </p:ext>
    </p:extLst>
  </p:cSld>
  <p:clrMapOvr>
    <a:masterClrMapping/>
  </p:clrMapOvr>
  <p:transition spd="slow" advTm="421904">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fontScale="90000"/>
          </a:bodyPr>
          <a:lstStyle/>
          <a:p>
            <a:pPr eaLnBrk="1" fontAlgn="auto" hangingPunct="1">
              <a:spcAft>
                <a:spcPts val="0"/>
              </a:spcAft>
              <a:buClr>
                <a:schemeClr val="accent6">
                  <a:lumMod val="75000"/>
                </a:schemeClr>
              </a:buClr>
              <a:defRPr/>
            </a:pPr>
            <a:r>
              <a:rPr lang="cs-CZ" dirty="0">
                <a:solidFill>
                  <a:srgbClr val="3333FF"/>
                </a:solidFill>
                <a:latin typeface="+mn-lt"/>
              </a:rPr>
              <a:t>Novela DŘ </a:t>
            </a:r>
            <a:br>
              <a:rPr lang="cs-CZ" dirty="0">
                <a:solidFill>
                  <a:srgbClr val="3333FF"/>
                </a:solidFill>
                <a:latin typeface="+mn-lt"/>
              </a:rPr>
            </a:br>
            <a:r>
              <a:rPr lang="cs-CZ" dirty="0">
                <a:solidFill>
                  <a:srgbClr val="3333FF"/>
                </a:solidFill>
                <a:latin typeface="+mn-lt"/>
              </a:rPr>
              <a:t>(zákon 283/2020 Sb.)</a:t>
            </a:r>
            <a:endParaRPr dirty="0">
              <a:solidFill>
                <a:srgbClr val="3333FF"/>
              </a:solidFill>
              <a:latin typeface="+mn-lt"/>
            </a:endParaRPr>
          </a:p>
        </p:txBody>
      </p:sp>
      <p:sp>
        <p:nvSpPr>
          <p:cNvPr id="11267" name="Zástupný symbol pro obsah 2"/>
          <p:cNvSpPr>
            <a:spLocks noGrp="1"/>
          </p:cNvSpPr>
          <p:nvPr>
            <p:ph idx="1"/>
          </p:nvPr>
        </p:nvSpPr>
        <p:spPr>
          <a:xfrm>
            <a:off x="539552" y="1124744"/>
            <a:ext cx="8060729" cy="4841356"/>
          </a:xfrm>
        </p:spPr>
        <p:txBody>
          <a:bodyPr>
            <a:noAutofit/>
          </a:bodyPr>
          <a:lstStyle/>
          <a:p>
            <a:pPr marL="215900" indent="0">
              <a:spcAft>
                <a:spcPts val="0"/>
              </a:spcAft>
              <a:buClr>
                <a:srgbClr val="C00000"/>
              </a:buClr>
              <a:buNone/>
            </a:pPr>
            <a:r>
              <a:rPr lang="cs-CZ" b="1" dirty="0"/>
              <a:t>Záloha na nadměrný odpočet </a:t>
            </a:r>
            <a:r>
              <a:rPr lang="cs-CZ" dirty="0"/>
              <a:t>(§ 105a ZDPH; § 174a DŘ)</a:t>
            </a:r>
          </a:p>
          <a:p>
            <a:pPr marL="215900" indent="0">
              <a:spcAft>
                <a:spcPts val="0"/>
              </a:spcAft>
              <a:buClr>
                <a:srgbClr val="C00000"/>
              </a:buClr>
              <a:buNone/>
            </a:pPr>
            <a:r>
              <a:rPr lang="cs-CZ" sz="1600" dirty="0"/>
              <a:t>(aplikace Nálezu ÚS 819/18)</a:t>
            </a:r>
          </a:p>
          <a:p>
            <a:pPr marL="215900" indent="0">
              <a:spcAft>
                <a:spcPts val="0"/>
              </a:spcAft>
              <a:buClr>
                <a:srgbClr val="C00000"/>
              </a:buClr>
              <a:buNone/>
            </a:pPr>
            <a:endParaRPr lang="cs-CZ" sz="1800" b="1" dirty="0"/>
          </a:p>
          <a:p>
            <a:pPr marL="215900" indent="0">
              <a:spcAft>
                <a:spcPts val="0"/>
              </a:spcAft>
              <a:buClr>
                <a:srgbClr val="C00000"/>
              </a:buClr>
              <a:buNone/>
            </a:pPr>
            <a:r>
              <a:rPr lang="cs-CZ" sz="1800" b="1" dirty="0"/>
              <a:t>Vznik nároku při zahájení – </a:t>
            </a:r>
            <a:r>
              <a:rPr lang="cs-CZ" sz="1800" b="1" dirty="0">
                <a:solidFill>
                  <a:srgbClr val="3333FF"/>
                </a:solidFill>
              </a:rPr>
              <a:t>jen pokud je &gt; 50.000 Kč</a:t>
            </a:r>
          </a:p>
          <a:p>
            <a:pPr marL="558800" indent="-342900">
              <a:spcAft>
                <a:spcPts val="0"/>
              </a:spcAft>
              <a:buClr>
                <a:srgbClr val="C00000"/>
              </a:buClr>
            </a:pPr>
            <a:r>
              <a:rPr lang="cs-CZ" sz="1800" dirty="0"/>
              <a:t>daňové kontroly, která není zahajována v plném rozsahu,</a:t>
            </a:r>
          </a:p>
          <a:p>
            <a:pPr marL="558800" indent="-342900">
              <a:spcAft>
                <a:spcPts val="0"/>
              </a:spcAft>
              <a:buClr>
                <a:srgbClr val="C00000"/>
              </a:buClr>
            </a:pPr>
            <a:r>
              <a:rPr lang="cs-CZ" sz="1800" dirty="0"/>
              <a:t>zahajovaného postupu k odstranění pochybností, nebo</a:t>
            </a:r>
          </a:p>
          <a:p>
            <a:pPr marL="558800" indent="-342900">
              <a:spcAft>
                <a:spcPts val="0"/>
              </a:spcAft>
              <a:buClr>
                <a:srgbClr val="C00000"/>
              </a:buClr>
            </a:pPr>
            <a:r>
              <a:rPr lang="cs-CZ" sz="1800" dirty="0"/>
              <a:t>prováděné daňové kontroly</a:t>
            </a:r>
          </a:p>
          <a:p>
            <a:pPr marL="215900" indent="0">
              <a:spcAft>
                <a:spcPts val="0"/>
              </a:spcAft>
              <a:buClr>
                <a:srgbClr val="C00000"/>
              </a:buClr>
              <a:buNone/>
            </a:pPr>
            <a:r>
              <a:rPr lang="cs-CZ" sz="1800" dirty="0"/>
              <a:t> </a:t>
            </a:r>
            <a:r>
              <a:rPr lang="cs-CZ" sz="1800" dirty="0">
                <a:solidFill>
                  <a:srgbClr val="3333FF"/>
                </a:solidFill>
              </a:rPr>
              <a:t>… a to ve výši, kterou FS nehodlá prověřovat</a:t>
            </a:r>
          </a:p>
          <a:p>
            <a:pPr marL="501650">
              <a:spcAft>
                <a:spcPts val="0"/>
              </a:spcAft>
              <a:buClr>
                <a:srgbClr val="C00000"/>
              </a:buClr>
            </a:pPr>
            <a:endParaRPr lang="cs-CZ" sz="1800" dirty="0"/>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66</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66</a:t>
            </a:fld>
            <a:endParaRPr lang="cs-CZ" dirty="0"/>
          </a:p>
        </p:txBody>
      </p:sp>
    </p:spTree>
    <p:extLst>
      <p:ext uri="{BB962C8B-B14F-4D97-AF65-F5344CB8AC3E}">
        <p14:creationId xmlns:p14="http://schemas.microsoft.com/office/powerpoint/2010/main" val="2404131204"/>
      </p:ext>
    </p:extLst>
  </p:cSld>
  <p:clrMapOvr>
    <a:masterClrMapping/>
  </p:clrMapOvr>
  <p:transition spd="slow" advTm="243295">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fontScale="90000"/>
          </a:bodyPr>
          <a:lstStyle/>
          <a:p>
            <a:pPr eaLnBrk="1" fontAlgn="auto" hangingPunct="1">
              <a:spcAft>
                <a:spcPts val="0"/>
              </a:spcAft>
              <a:buClr>
                <a:schemeClr val="accent6">
                  <a:lumMod val="75000"/>
                </a:schemeClr>
              </a:buClr>
              <a:defRPr/>
            </a:pPr>
            <a:r>
              <a:rPr lang="cs-CZ" dirty="0">
                <a:solidFill>
                  <a:srgbClr val="3333FF"/>
                </a:solidFill>
                <a:latin typeface="+mn-lt"/>
              </a:rPr>
              <a:t>Novela DŘ </a:t>
            </a:r>
            <a:br>
              <a:rPr lang="cs-CZ" dirty="0">
                <a:solidFill>
                  <a:srgbClr val="3333FF"/>
                </a:solidFill>
                <a:latin typeface="+mn-lt"/>
              </a:rPr>
            </a:br>
            <a:r>
              <a:rPr lang="cs-CZ" dirty="0">
                <a:solidFill>
                  <a:srgbClr val="3333FF"/>
                </a:solidFill>
                <a:latin typeface="+mn-lt"/>
              </a:rPr>
              <a:t>(zákon 283/2020 Sb.)</a:t>
            </a:r>
            <a:endParaRPr dirty="0">
              <a:solidFill>
                <a:srgbClr val="3333FF"/>
              </a:solidFill>
              <a:latin typeface="+mn-lt"/>
            </a:endParaRPr>
          </a:p>
        </p:txBody>
      </p:sp>
      <p:sp>
        <p:nvSpPr>
          <p:cNvPr id="11267" name="Zástupný symbol pro obsah 2"/>
          <p:cNvSpPr>
            <a:spLocks noGrp="1"/>
          </p:cNvSpPr>
          <p:nvPr>
            <p:ph idx="1"/>
          </p:nvPr>
        </p:nvSpPr>
        <p:spPr>
          <a:xfrm>
            <a:off x="539552" y="1124744"/>
            <a:ext cx="8060729" cy="4841356"/>
          </a:xfrm>
        </p:spPr>
        <p:txBody>
          <a:bodyPr>
            <a:noAutofit/>
          </a:bodyPr>
          <a:lstStyle/>
          <a:p>
            <a:pPr marL="215900" indent="0">
              <a:spcAft>
                <a:spcPts val="0"/>
              </a:spcAft>
              <a:buClr>
                <a:srgbClr val="C00000"/>
              </a:buClr>
              <a:buNone/>
            </a:pPr>
            <a:r>
              <a:rPr lang="cs-CZ" sz="1800" b="1" dirty="0"/>
              <a:t>Další schválené změny</a:t>
            </a:r>
          </a:p>
          <a:p>
            <a:pPr marL="558800" indent="-342900">
              <a:spcAft>
                <a:spcPts val="0"/>
              </a:spcAft>
              <a:buClr>
                <a:srgbClr val="C00000"/>
              </a:buClr>
            </a:pPr>
            <a:r>
              <a:rPr lang="cs-CZ" sz="1800" dirty="0">
                <a:solidFill>
                  <a:srgbClr val="3333FF"/>
                </a:solidFill>
              </a:rPr>
              <a:t>Pro DPPO a DPFO nová lhůta 4 měsíců při elektronickém podání</a:t>
            </a:r>
          </a:p>
          <a:p>
            <a:pPr marL="558800" indent="-342900">
              <a:spcAft>
                <a:spcPts val="0"/>
              </a:spcAft>
              <a:buClr>
                <a:srgbClr val="C00000"/>
              </a:buClr>
            </a:pPr>
            <a:r>
              <a:rPr lang="cs-CZ" sz="1800" dirty="0">
                <a:solidFill>
                  <a:srgbClr val="3333FF"/>
                </a:solidFill>
              </a:rPr>
              <a:t>Plná moc se může podat těsně před podáním DPPO (DPFO)</a:t>
            </a:r>
          </a:p>
          <a:p>
            <a:pPr marL="558800" indent="-342900">
              <a:spcAft>
                <a:spcPts val="0"/>
              </a:spcAft>
              <a:buClr>
                <a:srgbClr val="C00000"/>
              </a:buClr>
            </a:pPr>
            <a:r>
              <a:rPr lang="cs-CZ" sz="1800" dirty="0">
                <a:solidFill>
                  <a:srgbClr val="3333FF"/>
                </a:solidFill>
              </a:rPr>
              <a:t>Daňová informační schránka – změna nastavení DIS pokud je zástupce</a:t>
            </a:r>
          </a:p>
          <a:p>
            <a:pPr marL="558800" indent="-342900">
              <a:spcAft>
                <a:spcPts val="0"/>
              </a:spcAft>
              <a:buClr>
                <a:srgbClr val="C00000"/>
              </a:buClr>
            </a:pPr>
            <a:endParaRPr lang="cs-CZ" sz="1800" dirty="0">
              <a:solidFill>
                <a:srgbClr val="3333FF"/>
              </a:solidFill>
            </a:endParaRPr>
          </a:p>
          <a:p>
            <a:pPr marL="558800" indent="-342900">
              <a:spcAft>
                <a:spcPts val="0"/>
              </a:spcAft>
              <a:buClr>
                <a:srgbClr val="C00000"/>
              </a:buClr>
            </a:pPr>
            <a:r>
              <a:rPr lang="cs-CZ" sz="1800" dirty="0">
                <a:solidFill>
                  <a:srgbClr val="3333FF"/>
                </a:solidFill>
              </a:rPr>
              <a:t>Pokuta za pozdní podání tvrzení se  nevyměřuje do 1.000 Kč (bylo 200 Kč)</a:t>
            </a:r>
          </a:p>
          <a:p>
            <a:pPr marL="558800" indent="-342900">
              <a:spcAft>
                <a:spcPts val="0"/>
              </a:spcAft>
              <a:buClr>
                <a:srgbClr val="C00000"/>
              </a:buClr>
            </a:pPr>
            <a:r>
              <a:rPr lang="cs-CZ" sz="1800" dirty="0">
                <a:solidFill>
                  <a:srgbClr val="3333FF"/>
                </a:solidFill>
              </a:rPr>
              <a:t>Úrok z prodlení se nevyměří pokud nepřesáhne 1.000 Kč (původně 200 Kč)</a:t>
            </a:r>
          </a:p>
          <a:p>
            <a:pPr marL="1016000" lvl="1" indent="-342900">
              <a:spcAft>
                <a:spcPts val="0"/>
              </a:spcAft>
              <a:buClr>
                <a:srgbClr val="C00000"/>
              </a:buClr>
            </a:pPr>
            <a:r>
              <a:rPr lang="cs-CZ" sz="1400" dirty="0">
                <a:solidFill>
                  <a:srgbClr val="3333FF"/>
                </a:solidFill>
              </a:rPr>
              <a:t> </a:t>
            </a:r>
            <a:r>
              <a:rPr lang="cs-CZ" sz="1600" dirty="0">
                <a:solidFill>
                  <a:srgbClr val="3333FF"/>
                </a:solidFill>
              </a:rPr>
              <a:t>např. při pozdní platbě či podání dodatečného daňového přiznání</a:t>
            </a:r>
            <a:endParaRPr lang="cs-CZ" sz="1200" dirty="0">
              <a:solidFill>
                <a:srgbClr val="3333FF"/>
              </a:solidFill>
            </a:endParaRPr>
          </a:p>
          <a:p>
            <a:pPr marL="215900" indent="0">
              <a:spcAft>
                <a:spcPts val="0"/>
              </a:spcAft>
              <a:buClr>
                <a:srgbClr val="C00000"/>
              </a:buClr>
              <a:buNone/>
            </a:pPr>
            <a:endParaRPr lang="cs-CZ" sz="1800" dirty="0">
              <a:solidFill>
                <a:srgbClr val="3333FF"/>
              </a:solidFill>
            </a:endParaRPr>
          </a:p>
          <a:p>
            <a:pPr marL="215900" indent="0">
              <a:spcAft>
                <a:spcPts val="0"/>
              </a:spcAft>
              <a:buClr>
                <a:srgbClr val="C00000"/>
              </a:buClr>
              <a:buNone/>
            </a:pPr>
            <a:r>
              <a:rPr lang="cs-CZ" sz="1800" b="1" dirty="0"/>
              <a:t>Neschválené změny</a:t>
            </a:r>
          </a:p>
          <a:p>
            <a:pPr marL="558800" indent="-342900">
              <a:spcAft>
                <a:spcPts val="0"/>
              </a:spcAft>
              <a:buClr>
                <a:srgbClr val="C00000"/>
              </a:buClr>
            </a:pPr>
            <a:r>
              <a:rPr lang="cs-CZ" sz="1800" dirty="0">
                <a:solidFill>
                  <a:srgbClr val="3333FF"/>
                </a:solidFill>
              </a:rPr>
              <a:t>Nemění se lhůta pro vyměření daně</a:t>
            </a:r>
          </a:p>
          <a:p>
            <a:pPr marL="558800" indent="-342900">
              <a:spcAft>
                <a:spcPts val="0"/>
              </a:spcAft>
              <a:buClr>
                <a:srgbClr val="C00000"/>
              </a:buClr>
            </a:pPr>
            <a:r>
              <a:rPr lang="cs-CZ" sz="1800" dirty="0">
                <a:solidFill>
                  <a:srgbClr val="3333FF"/>
                </a:solidFill>
              </a:rPr>
              <a:t>Neruší se toleranční lhůta 5 dnů pro podání a platbu</a:t>
            </a:r>
          </a:p>
          <a:p>
            <a:pPr marL="558800" indent="-342900">
              <a:spcAft>
                <a:spcPts val="0"/>
              </a:spcAft>
              <a:buClr>
                <a:srgbClr val="C00000"/>
              </a:buClr>
            </a:pPr>
            <a:endParaRPr lang="cs-CZ" sz="1800" dirty="0">
              <a:solidFill>
                <a:schemeClr val="accent6">
                  <a:lumMod val="75000"/>
                </a:schemeClr>
              </a:solidFill>
            </a:endParaRPr>
          </a:p>
        </p:txBody>
      </p:sp>
      <p:sp>
        <p:nvSpPr>
          <p:cNvPr id="11268" name="Zástupný symbol pro číslo snímku 2"/>
          <p:cNvSpPr>
            <a:spLocks noGrp="1"/>
          </p:cNvSpPr>
          <p:nvPr>
            <p:ph type="sldNum" sz="quarter" idx="12"/>
          </p:nvPr>
        </p:nvSpPr>
        <p:spPr bwMode="auto">
          <a:xfrm>
            <a:off x="179388" y="6237288"/>
            <a:ext cx="1223962" cy="365125"/>
          </a:xfrm>
          <a:noFill/>
          <a:ln>
            <a:miter lim="800000"/>
            <a:headEnd/>
            <a:tailEnd/>
          </a:ln>
        </p:spPr>
        <p:txBody>
          <a:bodyPr wrap="square" numCol="1" anchorCtr="0" compatLnSpc="1">
            <a:prstTxWarp prst="textNoShape">
              <a:avLst/>
            </a:prstTxWarp>
          </a:bodyPr>
          <a:lstStyle/>
          <a:p>
            <a:fld id="{75103489-7006-42AC-AFE6-9C5BC31E4D4C}" type="slidenum">
              <a:rPr lang="cs-CZ" smtClean="0"/>
              <a:pPr/>
              <a:t>67</a:t>
            </a:fld>
            <a:endParaRPr lang="cs-CZ"/>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67</a:t>
            </a:fld>
            <a:endParaRPr lang="cs-CZ" dirty="0"/>
          </a:p>
        </p:txBody>
      </p:sp>
    </p:spTree>
    <p:extLst>
      <p:ext uri="{BB962C8B-B14F-4D97-AF65-F5344CB8AC3E}">
        <p14:creationId xmlns:p14="http://schemas.microsoft.com/office/powerpoint/2010/main" val="989044323"/>
      </p:ext>
    </p:extLst>
  </p:cSld>
  <p:clrMapOvr>
    <a:masterClrMapping/>
  </p:clrMapOvr>
  <p:transition spd="slow" advTm="217391">
    <p:wip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55577" y="-171399"/>
            <a:ext cx="7931224" cy="1728192"/>
          </a:xfrm>
        </p:spPr>
        <p:txBody>
          <a:bodyPr/>
          <a:lstStyle/>
          <a:p>
            <a:r>
              <a:rPr lang="cs-CZ" dirty="0"/>
              <a:t>Úplatný převod nemovité věci</a:t>
            </a:r>
            <a:br>
              <a:rPr lang="cs-CZ" dirty="0"/>
            </a:br>
            <a:endParaRPr lang="cs-CZ" dirty="0"/>
          </a:p>
        </p:txBody>
      </p:sp>
      <p:sp>
        <p:nvSpPr>
          <p:cNvPr id="3" name="Zástupný symbol pro obsah 2"/>
          <p:cNvSpPr>
            <a:spLocks noGrp="1"/>
          </p:cNvSpPr>
          <p:nvPr>
            <p:ph idx="1"/>
          </p:nvPr>
        </p:nvSpPr>
        <p:spPr>
          <a:xfrm>
            <a:off x="982133" y="1844824"/>
            <a:ext cx="7704667" cy="4154992"/>
          </a:xfrm>
        </p:spPr>
        <p:txBody>
          <a:bodyPr>
            <a:normAutofit fontScale="92500" lnSpcReduction="20000"/>
          </a:bodyPr>
          <a:lstStyle/>
          <a:p>
            <a:pPr marL="34290" indent="0">
              <a:buFont typeface="Calibri" panose="020F0502020204030204" pitchFamily="34" charset="0"/>
              <a:buNone/>
              <a:defRPr/>
            </a:pPr>
            <a:r>
              <a:rPr lang="cs-CZ" b="1" u="sng" dirty="0"/>
              <a:t>Východiska - Informace GFŘ k problematice nemovitých věcí:</a:t>
            </a:r>
          </a:p>
          <a:p>
            <a:pPr>
              <a:defRPr/>
            </a:pPr>
            <a:r>
              <a:rPr lang="cs-CZ" b="1" dirty="0"/>
              <a:t>Informace GFŘ k uplatňování zákona o DPH u nemovitých věcí po 1.1.2016 ze dne 21.12.2015 </a:t>
            </a:r>
            <a:r>
              <a:rPr lang="cs-CZ" dirty="0"/>
              <a:t>Č. j. 6717/15/7000-20116-101206 </a:t>
            </a:r>
            <a:r>
              <a:rPr lang="pl-PL" dirty="0"/>
              <a:t>Ve znění dodatku č. 1 Č. j. 162134/15/7100-20116-050485</a:t>
            </a:r>
          </a:p>
          <a:p>
            <a:pPr>
              <a:lnSpc>
                <a:spcPct val="100000"/>
              </a:lnSpc>
              <a:defRPr/>
            </a:pPr>
            <a:r>
              <a:rPr lang="cs-CZ" b="1" dirty="0"/>
              <a:t>Odpovědi na dotazy týkající se aplikace „Informace GFŘ k uplatňování zákona o DPH u nemovitých věci po 1. 1. 2016“ ze dne 20.9.2016 </a:t>
            </a:r>
            <a:r>
              <a:rPr lang="cs-CZ" dirty="0"/>
              <a:t>Č. j. 125189/16/7100-20116-050485</a:t>
            </a:r>
          </a:p>
          <a:p>
            <a:pPr>
              <a:lnSpc>
                <a:spcPct val="100000"/>
              </a:lnSpc>
              <a:defRPr/>
            </a:pPr>
            <a:r>
              <a:rPr lang="pl-PL" b="1" dirty="0"/>
              <a:t>Odpověď na dotaz k problematice stavebního pozemku Krajskému úřadu Olomouckého kraje ze dne 15.6.2016 </a:t>
            </a:r>
          </a:p>
          <a:p>
            <a:pPr>
              <a:lnSpc>
                <a:spcPct val="100000"/>
              </a:lnSpc>
              <a:defRPr/>
            </a:pPr>
            <a:r>
              <a:rPr lang="pl-PL" b="1" dirty="0">
                <a:solidFill>
                  <a:srgbClr val="3333FF"/>
                </a:solidFill>
              </a:rPr>
              <a:t>Odpověď Svazu měst a obcí ze dne 5.12.2016</a:t>
            </a:r>
          </a:p>
          <a:p>
            <a:pPr>
              <a:lnSpc>
                <a:spcPct val="100000"/>
              </a:lnSpc>
              <a:defRPr/>
            </a:pPr>
            <a:r>
              <a:rPr lang="pl-PL" b="1" dirty="0">
                <a:solidFill>
                  <a:srgbClr val="3333FF"/>
                </a:solidFill>
              </a:rPr>
              <a:t>Opověd Olk – silnice.</a:t>
            </a:r>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68</a:t>
            </a:fld>
            <a:endParaRPr lang="cs-CZ"/>
          </a:p>
        </p:txBody>
      </p:sp>
    </p:spTree>
    <p:extLst>
      <p:ext uri="{BB962C8B-B14F-4D97-AF65-F5344CB8AC3E}">
        <p14:creationId xmlns:p14="http://schemas.microsoft.com/office/powerpoint/2010/main" val="2131485018"/>
      </p:ext>
    </p:extLst>
  </p:cSld>
  <p:clrMapOvr>
    <a:masterClrMapping/>
  </p:clrMapOvr>
  <p:transition spd="slow" advTm="82389">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55577" y="-171399"/>
            <a:ext cx="7931224" cy="1728192"/>
          </a:xfrm>
        </p:spPr>
        <p:txBody>
          <a:bodyPr/>
          <a:lstStyle/>
          <a:p>
            <a:r>
              <a:rPr lang="cs-CZ" dirty="0"/>
              <a:t>Úplatný převod nemovité věci</a:t>
            </a:r>
            <a:br>
              <a:rPr lang="cs-CZ" dirty="0"/>
            </a:br>
            <a:r>
              <a:rPr lang="cs-CZ" sz="2800" dirty="0"/>
              <a:t>(pokračování)</a:t>
            </a:r>
            <a:endParaRPr lang="cs-CZ" dirty="0"/>
          </a:p>
        </p:txBody>
      </p:sp>
      <p:sp>
        <p:nvSpPr>
          <p:cNvPr id="3" name="Zástupný symbol pro obsah 2"/>
          <p:cNvSpPr>
            <a:spLocks noGrp="1"/>
          </p:cNvSpPr>
          <p:nvPr>
            <p:ph idx="1"/>
          </p:nvPr>
        </p:nvSpPr>
        <p:spPr>
          <a:xfrm>
            <a:off x="868855" y="1484784"/>
            <a:ext cx="7704667" cy="4154992"/>
          </a:xfrm>
        </p:spPr>
        <p:txBody>
          <a:bodyPr>
            <a:normAutofit fontScale="92500" lnSpcReduction="10000"/>
          </a:bodyPr>
          <a:lstStyle/>
          <a:p>
            <a:pPr marL="34290" indent="0">
              <a:buNone/>
              <a:defRPr/>
            </a:pPr>
            <a:r>
              <a:rPr lang="cs-CZ" sz="1800" dirty="0">
                <a:latin typeface="Arial" panose="020B0604020202020204" pitchFamily="34" charset="0"/>
              </a:rPr>
              <a:t>Projednávaný KOOV č. </a:t>
            </a:r>
            <a:r>
              <a:rPr lang="cs-CZ" sz="1800" b="1" dirty="0">
                <a:latin typeface="Arial" panose="020B0604020202020204" pitchFamily="34" charset="0"/>
              </a:rPr>
              <a:t>568/09.09.20 Uplatnění DPH při prodeji majetku plátcem:</a:t>
            </a:r>
          </a:p>
          <a:p>
            <a:pPr marL="320040">
              <a:defRPr/>
            </a:pPr>
            <a:r>
              <a:rPr lang="cs-CZ" sz="1800" dirty="0">
                <a:latin typeface="Arial" panose="020B0604020202020204" pitchFamily="34" charset="0"/>
              </a:rPr>
              <a:t>Týká se zejména převodu pozemku mimo předmět DPH – není rozhodující jak je veden v územním plánu</a:t>
            </a:r>
          </a:p>
          <a:p>
            <a:pPr marL="320040">
              <a:defRPr/>
            </a:pPr>
            <a:r>
              <a:rPr lang="cs-CZ" sz="1800" dirty="0">
                <a:latin typeface="Arial" panose="020B0604020202020204" pitchFamily="34" charset="0"/>
              </a:rPr>
              <a:t>Obsahuje i příklady</a:t>
            </a:r>
          </a:p>
          <a:p>
            <a:pPr marL="320040">
              <a:defRPr/>
            </a:pPr>
            <a:r>
              <a:rPr lang="cs-CZ" sz="1800" dirty="0">
                <a:latin typeface="Arial" panose="020B0604020202020204" pitchFamily="34" charset="0"/>
              </a:rPr>
              <a:t>Návrh závěru (</a:t>
            </a:r>
            <a:r>
              <a:rPr lang="cs-CZ" sz="1800" dirty="0">
                <a:solidFill>
                  <a:srgbClr val="FA3636"/>
                </a:solidFill>
                <a:latin typeface="Arial" panose="020B0604020202020204" pitchFamily="34" charset="0"/>
              </a:rPr>
              <a:t>předpokládané projednání 1/2021</a:t>
            </a:r>
            <a:r>
              <a:rPr lang="cs-CZ" sz="1800" dirty="0">
                <a:latin typeface="Arial" panose="020B0604020202020204" pitchFamily="34" charset="0"/>
              </a:rPr>
              <a:t>):</a:t>
            </a:r>
          </a:p>
          <a:p>
            <a:pPr lvl="1" algn="just"/>
            <a:r>
              <a:rPr lang="cs-CZ" sz="1300" b="1" dirty="0">
                <a:solidFill>
                  <a:srgbClr val="3333FF"/>
                </a:solidFill>
                <a:effectLst/>
                <a:ea typeface="Times New Roman" panose="02020603050405020304" pitchFamily="18" charset="0"/>
              </a:rPr>
              <a:t>Prodej majetku není předmětem daně v případě, že prodávající tento majetek nenabyl v postavení osoby povinné k daní, od počátku si zvolil, že si jej ponechá v soukromých aktivech </a:t>
            </a:r>
            <a:r>
              <a:rPr lang="cs-CZ" sz="1300" dirty="0">
                <a:solidFill>
                  <a:srgbClr val="3333FF"/>
                </a:solidFill>
                <a:effectLst/>
                <a:ea typeface="Times New Roman" panose="02020603050405020304" pitchFamily="18" charset="0"/>
              </a:rPr>
              <a:t>(tj. mimo množinu obchodního majetku), a po celou dobu, během níž tento majetek vlastní, projevuje tuto svou vůli, což vyjadřuje tím, že</a:t>
            </a:r>
          </a:p>
          <a:p>
            <a:pPr marL="1257300" lvl="2" indent="-342900" algn="just">
              <a:spcAft>
                <a:spcPts val="0"/>
              </a:spcAft>
              <a:buFont typeface="Symbol" panose="05050102010706020507" pitchFamily="18" charset="2"/>
              <a:buChar char=""/>
            </a:pPr>
            <a:r>
              <a:rPr lang="pl-PL" sz="1000" dirty="0">
                <a:solidFill>
                  <a:srgbClr val="3333FF"/>
                </a:solidFill>
                <a:effectLst/>
                <a:ea typeface="Times New Roman" panose="02020603050405020304" pitchFamily="18" charset="0"/>
              </a:rPr>
              <a:t>jej nevložil do obchodního majetku pro účely DPH a </a:t>
            </a:r>
            <a:endParaRPr lang="cs-CZ" sz="1000" dirty="0">
              <a:solidFill>
                <a:srgbClr val="3333FF"/>
              </a:solidFill>
              <a:effectLst/>
              <a:ea typeface="Times New Roman" panose="02020603050405020304" pitchFamily="18" charset="0"/>
            </a:endParaRPr>
          </a:p>
          <a:p>
            <a:pPr marL="1257300" lvl="2" indent="-342900" algn="just">
              <a:spcAft>
                <a:spcPts val="0"/>
              </a:spcAft>
              <a:buFont typeface="Symbol" panose="05050102010706020507" pitchFamily="18" charset="2"/>
              <a:buChar char=""/>
            </a:pPr>
            <a:r>
              <a:rPr lang="pl-PL" sz="1000" dirty="0">
                <a:solidFill>
                  <a:srgbClr val="3333FF"/>
                </a:solidFill>
                <a:effectLst/>
                <a:ea typeface="Times New Roman" panose="02020603050405020304" pitchFamily="18" charset="0"/>
              </a:rPr>
              <a:t>neeviduje jej v evidenci DPH a </a:t>
            </a:r>
            <a:endParaRPr lang="cs-CZ" sz="1000" dirty="0">
              <a:solidFill>
                <a:srgbClr val="3333FF"/>
              </a:solidFill>
              <a:effectLst/>
              <a:ea typeface="Times New Roman" panose="02020603050405020304" pitchFamily="18" charset="0"/>
            </a:endParaRPr>
          </a:p>
          <a:p>
            <a:pPr marL="1257300" lvl="2" indent="-342900" algn="just">
              <a:spcAft>
                <a:spcPts val="0"/>
              </a:spcAft>
              <a:buFont typeface="Symbol" panose="05050102010706020507" pitchFamily="18" charset="2"/>
              <a:buChar char=""/>
            </a:pPr>
            <a:r>
              <a:rPr lang="pl-PL" sz="1000" dirty="0">
                <a:solidFill>
                  <a:srgbClr val="3333FF"/>
                </a:solidFill>
                <a:effectLst/>
                <a:ea typeface="Times New Roman" panose="02020603050405020304" pitchFamily="18" charset="0"/>
              </a:rPr>
              <a:t>neuplatnil při jeho pořízení nárok na odpočet daně na vstupu, </a:t>
            </a:r>
            <a:endParaRPr lang="cs-CZ" sz="1000" dirty="0">
              <a:solidFill>
                <a:srgbClr val="3333FF"/>
              </a:solidFill>
              <a:effectLst/>
              <a:ea typeface="Times New Roman" panose="02020603050405020304" pitchFamily="18" charset="0"/>
            </a:endParaRPr>
          </a:p>
          <a:p>
            <a:pPr lvl="1" algn="just">
              <a:lnSpc>
                <a:spcPct val="107000"/>
              </a:lnSpc>
            </a:pPr>
            <a:r>
              <a:rPr lang="pl-PL" sz="1300" b="1" dirty="0">
                <a:solidFill>
                  <a:srgbClr val="3333FF"/>
                </a:solidFill>
                <a:effectLst/>
                <a:ea typeface="Times New Roman" panose="02020603050405020304" pitchFamily="18" charset="0"/>
              </a:rPr>
              <a:t>ačkoli jej před prodejem zčásti používal pro ekonomickou činnost. </a:t>
            </a:r>
            <a:endParaRPr lang="cs-CZ" sz="1300" dirty="0">
              <a:solidFill>
                <a:srgbClr val="3333FF"/>
              </a:solidFill>
              <a:effectLst/>
              <a:ea typeface="Times New Roman" panose="02020603050405020304" pitchFamily="18" charset="0"/>
            </a:endParaRPr>
          </a:p>
          <a:p>
            <a:pPr lvl="1"/>
            <a:r>
              <a:rPr lang="pl-PL" sz="1300" b="1" dirty="0">
                <a:solidFill>
                  <a:srgbClr val="3333FF"/>
                </a:solidFill>
                <a:effectLst/>
                <a:ea typeface="Times New Roman" panose="02020603050405020304" pitchFamily="18" charset="0"/>
              </a:rPr>
              <a:t>To platí za předpokladu, že při prodeji nepodnikal prodávající aktivní kroky, které využívají běžní obchodníci. Vždy by mělo být přihlédnuto ke všem okolnostem daného případu, včetně posouzení, zda není skutečný stav zastírán navenek deklarovaným stavem formálně právním.</a:t>
            </a:r>
            <a:endParaRPr lang="pl-PL" sz="3100" b="1" dirty="0">
              <a:solidFill>
                <a:srgbClr val="3333FF"/>
              </a:solidFill>
            </a:endParaRPr>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69</a:t>
            </a:fld>
            <a:endParaRPr lang="cs-CZ"/>
          </a:p>
        </p:txBody>
      </p:sp>
    </p:spTree>
    <p:extLst>
      <p:ext uri="{BB962C8B-B14F-4D97-AF65-F5344CB8AC3E}">
        <p14:creationId xmlns:p14="http://schemas.microsoft.com/office/powerpoint/2010/main" val="4224597742"/>
      </p:ext>
    </p:extLst>
  </p:cSld>
  <p:clrMapOvr>
    <a:masterClrMapping/>
  </p:clrMapOvr>
  <p:transition spd="slow" advTm="189890">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txBox="1">
            <a:spLocks noGrp="1"/>
          </p:cNvSpPr>
          <p:nvPr>
            <p:ph type="title"/>
          </p:nvPr>
        </p:nvSpPr>
        <p:spPr>
          <a:xfrm>
            <a:off x="539552" y="332656"/>
            <a:ext cx="7793037" cy="864096"/>
          </a:xfrm>
        </p:spPr>
        <p:txBody>
          <a:bodyPr>
            <a:normAutofit/>
          </a:bodyPr>
          <a:lstStyle/>
          <a:p>
            <a:pPr>
              <a:buClr>
                <a:schemeClr val="accent6">
                  <a:lumMod val="75000"/>
                </a:schemeClr>
              </a:buClr>
              <a:defRPr/>
            </a:pPr>
            <a:r>
              <a:rPr lang="cs-CZ" dirty="0"/>
              <a:t>Vznik povinnosti přiznat daň - DUZP</a:t>
            </a:r>
            <a:endParaRPr dirty="0">
              <a:latin typeface="+mn-lt"/>
              <a:ea typeface="+mj-ea"/>
            </a:endParaRPr>
          </a:p>
        </p:txBody>
      </p:sp>
      <p:sp>
        <p:nvSpPr>
          <p:cNvPr id="6"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7</a:t>
            </a:fld>
            <a:endParaRPr lang="cs-CZ" dirty="0"/>
          </a:p>
        </p:txBody>
      </p:sp>
      <p:sp>
        <p:nvSpPr>
          <p:cNvPr id="7" name="Rectangle 3">
            <a:extLst>
              <a:ext uri="{FF2B5EF4-FFF2-40B4-BE49-F238E27FC236}">
                <a16:creationId xmlns:a16="http://schemas.microsoft.com/office/drawing/2014/main" id="{4B0CBE07-F641-483F-A192-B50AB5119F0F}"/>
              </a:ext>
            </a:extLst>
          </p:cNvPr>
          <p:cNvSpPr>
            <a:spLocks noGrp="1" noChangeArrowheads="1"/>
          </p:cNvSpPr>
          <p:nvPr>
            <p:ph idx="1"/>
          </p:nvPr>
        </p:nvSpPr>
        <p:spPr>
          <a:xfrm>
            <a:off x="614362" y="1167762"/>
            <a:ext cx="7915275" cy="4840287"/>
          </a:xfrm>
        </p:spPr>
        <p:txBody>
          <a:bodyPr>
            <a:normAutofit fontScale="92500" lnSpcReduction="10000"/>
          </a:bodyPr>
          <a:lstStyle/>
          <a:p>
            <a:pPr marL="501650" eaLnBrk="1" hangingPunct="1">
              <a:lnSpc>
                <a:spcPct val="90000"/>
              </a:lnSpc>
              <a:buClr>
                <a:srgbClr val="C00000"/>
              </a:buClr>
            </a:pPr>
            <a:r>
              <a:rPr lang="cs-CZ" sz="2000" b="1" dirty="0"/>
              <a:t>Daň na výstupu je plátce povinen přiznat (</a:t>
            </a:r>
            <a:r>
              <a:rPr lang="cs-CZ" sz="2000" b="1" dirty="0">
                <a:solidFill>
                  <a:srgbClr val="FA3636"/>
                </a:solidFill>
              </a:rPr>
              <a:t>§</a:t>
            </a:r>
            <a:r>
              <a:rPr lang="cs-CZ" sz="2600" b="1" dirty="0">
                <a:solidFill>
                  <a:srgbClr val="FA3636"/>
                </a:solidFill>
              </a:rPr>
              <a:t>20</a:t>
            </a:r>
            <a:r>
              <a:rPr lang="cs-CZ" sz="2000" b="1" dirty="0">
                <a:solidFill>
                  <a:srgbClr val="FA3636"/>
                </a:solidFill>
              </a:rPr>
              <a:t>a</a:t>
            </a:r>
            <a:r>
              <a:rPr lang="cs-CZ" sz="2000" b="1" dirty="0"/>
              <a:t>)</a:t>
            </a:r>
          </a:p>
          <a:p>
            <a:pPr marL="708025" lvl="1" eaLnBrk="1" hangingPunct="1">
              <a:lnSpc>
                <a:spcPct val="90000"/>
              </a:lnSpc>
              <a:buClr>
                <a:srgbClr val="C00000"/>
              </a:buClr>
            </a:pPr>
            <a:r>
              <a:rPr lang="cs-CZ" dirty="0"/>
              <a:t>K DUZP (věcné plnění) nebo</a:t>
            </a:r>
          </a:p>
          <a:p>
            <a:pPr marL="708025" lvl="1" eaLnBrk="1" hangingPunct="1">
              <a:lnSpc>
                <a:spcPct val="90000"/>
              </a:lnSpc>
              <a:buClr>
                <a:srgbClr val="C00000"/>
              </a:buClr>
            </a:pPr>
            <a:r>
              <a:rPr lang="cs-CZ" dirty="0"/>
              <a:t>Ke dni přijetí úplaty, předchází-li DUZP , to neplatí není-li zdanitelné plnění známo dostatečně určitě</a:t>
            </a:r>
          </a:p>
          <a:p>
            <a:pPr marL="501650" eaLnBrk="1" hangingPunct="1">
              <a:lnSpc>
                <a:spcPct val="90000"/>
              </a:lnSpc>
              <a:buClr>
                <a:srgbClr val="C00000"/>
              </a:buClr>
            </a:pPr>
            <a:r>
              <a:rPr lang="cs-CZ" sz="2000" b="1" dirty="0"/>
              <a:t>DUZP pro jednotlivé případy</a:t>
            </a:r>
          </a:p>
          <a:p>
            <a:pPr marL="708025" lvl="1" eaLnBrk="1" hangingPunct="1">
              <a:lnSpc>
                <a:spcPct val="90000"/>
              </a:lnSpc>
              <a:buClr>
                <a:srgbClr val="C00000"/>
              </a:buClr>
            </a:pPr>
            <a:r>
              <a:rPr lang="cs-CZ" dirty="0"/>
              <a:t>Dodání zboží  (§</a:t>
            </a:r>
            <a:r>
              <a:rPr lang="cs-CZ" dirty="0">
                <a:solidFill>
                  <a:srgbClr val="FF0000"/>
                </a:solidFill>
              </a:rPr>
              <a:t>21/1</a:t>
            </a:r>
            <a:r>
              <a:rPr lang="cs-CZ" dirty="0"/>
              <a:t>)</a:t>
            </a:r>
          </a:p>
          <a:p>
            <a:pPr marL="708025" lvl="1" eaLnBrk="1" hangingPunct="1">
              <a:lnSpc>
                <a:spcPct val="90000"/>
              </a:lnSpc>
              <a:buClr>
                <a:srgbClr val="C00000"/>
              </a:buClr>
            </a:pPr>
            <a:r>
              <a:rPr lang="cs-CZ" b="1" dirty="0"/>
              <a:t>Dodání nemovité věci </a:t>
            </a:r>
            <a:r>
              <a:rPr lang="cs-CZ" b="1" dirty="0">
                <a:solidFill>
                  <a:srgbClr val="FF0000"/>
                </a:solidFill>
              </a:rPr>
              <a:t>(§21/2</a:t>
            </a:r>
            <a:r>
              <a:rPr lang="cs-CZ" b="1" dirty="0"/>
              <a:t>)</a:t>
            </a:r>
          </a:p>
          <a:p>
            <a:pPr marL="708025" lvl="1" eaLnBrk="1" hangingPunct="1">
              <a:lnSpc>
                <a:spcPct val="90000"/>
              </a:lnSpc>
              <a:buClr>
                <a:srgbClr val="C00000"/>
              </a:buClr>
            </a:pPr>
            <a:r>
              <a:rPr lang="cs-CZ" b="1" dirty="0"/>
              <a:t>Poskytnutí služby </a:t>
            </a:r>
            <a:r>
              <a:rPr lang="cs-CZ" dirty="0"/>
              <a:t>(§</a:t>
            </a:r>
            <a:r>
              <a:rPr lang="cs-CZ" dirty="0">
                <a:solidFill>
                  <a:srgbClr val="FF0000"/>
                </a:solidFill>
              </a:rPr>
              <a:t>21/3</a:t>
            </a:r>
            <a:r>
              <a:rPr lang="cs-CZ" dirty="0"/>
              <a:t>) </a:t>
            </a:r>
          </a:p>
          <a:p>
            <a:pPr marL="708025" lvl="1" eaLnBrk="1" hangingPunct="1">
              <a:lnSpc>
                <a:spcPct val="90000"/>
              </a:lnSpc>
              <a:buClr>
                <a:srgbClr val="C00000"/>
              </a:buClr>
            </a:pPr>
            <a:r>
              <a:rPr lang="cs-CZ" dirty="0"/>
              <a:t>Zvláštní případy (</a:t>
            </a:r>
            <a:r>
              <a:rPr lang="cs-CZ" dirty="0">
                <a:solidFill>
                  <a:srgbClr val="FA3636"/>
                </a:solidFill>
              </a:rPr>
              <a:t>§21/4</a:t>
            </a:r>
            <a:r>
              <a:rPr lang="cs-CZ" dirty="0"/>
              <a:t>)- </a:t>
            </a:r>
            <a:r>
              <a:rPr lang="cs-CZ" dirty="0" err="1"/>
              <a:t>dílo,energie</a:t>
            </a:r>
            <a:r>
              <a:rPr lang="cs-CZ" dirty="0"/>
              <a:t>, služby s nájmem (viz dále)</a:t>
            </a:r>
            <a:endParaRPr lang="cs-CZ" sz="1800" b="1" dirty="0"/>
          </a:p>
          <a:p>
            <a:pPr marL="708025" lvl="1" eaLnBrk="1" hangingPunct="1">
              <a:lnSpc>
                <a:spcPct val="90000"/>
              </a:lnSpc>
              <a:buClr>
                <a:srgbClr val="C00000"/>
              </a:buClr>
            </a:pPr>
            <a:r>
              <a:rPr lang="cs-CZ" dirty="0"/>
              <a:t>Prodejní automaty (</a:t>
            </a:r>
            <a:r>
              <a:rPr lang="cs-CZ" dirty="0">
                <a:solidFill>
                  <a:srgbClr val="FA3636"/>
                </a:solidFill>
              </a:rPr>
              <a:t>§21/5</a:t>
            </a:r>
            <a:r>
              <a:rPr lang="cs-CZ" dirty="0"/>
              <a:t>)</a:t>
            </a:r>
          </a:p>
          <a:p>
            <a:pPr marL="708025" lvl="1" eaLnBrk="1" hangingPunct="1">
              <a:lnSpc>
                <a:spcPct val="90000"/>
              </a:lnSpc>
              <a:buClr>
                <a:srgbClr val="C00000"/>
              </a:buClr>
            </a:pPr>
            <a:r>
              <a:rPr lang="cs-CZ" b="1" dirty="0"/>
              <a:t>Dílčí plnění (</a:t>
            </a:r>
            <a:r>
              <a:rPr lang="cs-CZ" b="1" dirty="0">
                <a:solidFill>
                  <a:srgbClr val="FF3300"/>
                </a:solidFill>
              </a:rPr>
              <a:t>§</a:t>
            </a:r>
            <a:r>
              <a:rPr lang="cs-CZ" b="1" dirty="0">
                <a:solidFill>
                  <a:srgbClr val="FF0000"/>
                </a:solidFill>
              </a:rPr>
              <a:t>21/7</a:t>
            </a:r>
            <a:r>
              <a:rPr lang="cs-CZ" b="1" dirty="0"/>
              <a:t>)</a:t>
            </a:r>
          </a:p>
          <a:p>
            <a:pPr marL="708025" lvl="1">
              <a:lnSpc>
                <a:spcPct val="90000"/>
              </a:lnSpc>
              <a:buClr>
                <a:srgbClr val="C00000"/>
              </a:buClr>
            </a:pPr>
            <a:r>
              <a:rPr lang="cs-CZ" dirty="0"/>
              <a:t>plnění delší než 12 měsíců  (§21/8)</a:t>
            </a:r>
            <a:endParaRPr lang="cs-CZ" dirty="0">
              <a:solidFill>
                <a:srgbClr val="FF0000"/>
              </a:solidFill>
            </a:endParaRPr>
          </a:p>
          <a:p>
            <a:pPr marL="708025" lvl="1" eaLnBrk="1" hangingPunct="1">
              <a:lnSpc>
                <a:spcPct val="90000"/>
              </a:lnSpc>
              <a:buClr>
                <a:srgbClr val="C00000"/>
              </a:buClr>
            </a:pPr>
            <a:r>
              <a:rPr lang="cs-CZ" sz="2000" b="1" dirty="0"/>
              <a:t>U osvobozených plnění se DUZP stanoví obdobně (§21/9)</a:t>
            </a:r>
          </a:p>
        </p:txBody>
      </p:sp>
    </p:spTree>
    <p:extLst>
      <p:ext uri="{BB962C8B-B14F-4D97-AF65-F5344CB8AC3E}">
        <p14:creationId xmlns:p14="http://schemas.microsoft.com/office/powerpoint/2010/main" val="2632567804"/>
      </p:ext>
    </p:extLst>
  </p:cSld>
  <p:clrMapOvr>
    <a:masterClrMapping/>
  </p:clrMapOvr>
  <p:transition spd="slow" advTm="352319">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331640" y="160020"/>
            <a:ext cx="6512511" cy="1143000"/>
          </a:xfrm>
        </p:spPr>
        <p:txBody>
          <a:bodyPr>
            <a:normAutofit/>
          </a:bodyPr>
          <a:lstStyle/>
          <a:p>
            <a:r>
              <a:rPr lang="cs-CZ" dirty="0"/>
              <a:t>Dodání nemovité věci §56</a:t>
            </a:r>
          </a:p>
        </p:txBody>
      </p:sp>
      <p:sp>
        <p:nvSpPr>
          <p:cNvPr id="3" name="Zástupný symbol pro obsah 2"/>
          <p:cNvSpPr>
            <a:spLocks noGrp="1"/>
          </p:cNvSpPr>
          <p:nvPr>
            <p:ph idx="1"/>
          </p:nvPr>
        </p:nvSpPr>
        <p:spPr>
          <a:xfrm>
            <a:off x="899592" y="1484784"/>
            <a:ext cx="7488832" cy="4320480"/>
          </a:xfrm>
        </p:spPr>
        <p:txBody>
          <a:bodyPr/>
          <a:lstStyle/>
          <a:p>
            <a:pPr marL="45720" lvl="0" indent="0">
              <a:buNone/>
            </a:pPr>
            <a:r>
              <a:rPr lang="cs-CZ" sz="2400" dirty="0"/>
              <a:t> Vybranou nemovitou věcí se pro účely daně z přidané hodnoty rozumí</a:t>
            </a:r>
            <a:endParaRPr lang="cs-CZ" sz="1600" dirty="0"/>
          </a:p>
          <a:p>
            <a:pPr lvl="1"/>
            <a:r>
              <a:rPr lang="cs-CZ" dirty="0"/>
              <a:t>stavba pevně spojená se zemí,</a:t>
            </a:r>
            <a:endParaRPr lang="cs-CZ" sz="1400" dirty="0"/>
          </a:p>
          <a:p>
            <a:pPr lvl="1"/>
            <a:r>
              <a:rPr lang="cs-CZ" dirty="0"/>
              <a:t>jednotka, </a:t>
            </a:r>
            <a:endParaRPr lang="cs-CZ" sz="1400" dirty="0"/>
          </a:p>
          <a:p>
            <a:pPr lvl="1"/>
            <a:r>
              <a:rPr lang="cs-CZ" dirty="0"/>
              <a:t>inženýrská síť,</a:t>
            </a:r>
            <a:endParaRPr lang="cs-CZ" sz="1400" dirty="0"/>
          </a:p>
          <a:p>
            <a:pPr lvl="1"/>
            <a:r>
              <a:rPr lang="cs-CZ" dirty="0"/>
              <a:t>pozemek, který tvoří funkční celek se stavbou pevně spojenou se zemí,</a:t>
            </a:r>
            <a:endParaRPr lang="cs-CZ" sz="1400" dirty="0"/>
          </a:p>
          <a:p>
            <a:pPr lvl="1"/>
            <a:r>
              <a:rPr lang="cs-CZ" dirty="0"/>
              <a:t>podzemní stavba se samostatným účelovým určením,</a:t>
            </a:r>
            <a:endParaRPr lang="cs-CZ" sz="1400" dirty="0"/>
          </a:p>
          <a:p>
            <a:pPr lvl="1"/>
            <a:r>
              <a:rPr lang="cs-CZ" b="1" dirty="0"/>
              <a:t>právo stavby</a:t>
            </a:r>
            <a:r>
              <a:rPr lang="cs-CZ" dirty="0"/>
              <a:t>, </a:t>
            </a:r>
            <a:r>
              <a:rPr lang="cs-CZ" b="1" u="sng" dirty="0"/>
              <a:t>jehož součástí je stavba pevně spojená se zemí. (pozor na </a:t>
            </a:r>
            <a:r>
              <a:rPr lang="cs-CZ" b="1" u="sng" dirty="0">
                <a:solidFill>
                  <a:srgbClr val="FF0000"/>
                </a:solidFill>
              </a:rPr>
              <a:t>§21/2</a:t>
            </a:r>
            <a:r>
              <a:rPr lang="cs-CZ" b="1" u="sng" dirty="0"/>
              <a:t>)</a:t>
            </a:r>
            <a:endParaRPr lang="cs-CZ" sz="1400" b="1" u="sng" dirty="0"/>
          </a:p>
          <a:p>
            <a:endParaRPr lang="cs-CZ" b="1" dirty="0">
              <a:solidFill>
                <a:srgbClr val="FF0000"/>
              </a:solidFill>
            </a:endParaRP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70</a:t>
            </a:fld>
            <a:endParaRPr lang="cs-CZ" dirty="0"/>
          </a:p>
        </p:txBody>
      </p:sp>
    </p:spTree>
    <p:extLst>
      <p:ext uri="{BB962C8B-B14F-4D97-AF65-F5344CB8AC3E}">
        <p14:creationId xmlns:p14="http://schemas.microsoft.com/office/powerpoint/2010/main" val="182490683"/>
      </p:ext>
    </p:extLst>
  </p:cSld>
  <p:clrMapOvr>
    <a:masterClrMapping/>
  </p:clrMapOvr>
  <p:transition spd="slow" advTm="42392">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87624" y="188640"/>
            <a:ext cx="7416824" cy="1224136"/>
          </a:xfrm>
        </p:spPr>
        <p:txBody>
          <a:bodyPr>
            <a:normAutofit fontScale="90000"/>
          </a:bodyPr>
          <a:lstStyle/>
          <a:p>
            <a:r>
              <a:rPr lang="cs-CZ" dirty="0"/>
              <a:t>Dodání nemovité věci §56</a:t>
            </a:r>
            <a:br>
              <a:rPr lang="cs-CZ" dirty="0">
                <a:solidFill>
                  <a:srgbClr val="FF3300"/>
                </a:solidFill>
              </a:rPr>
            </a:br>
            <a:endParaRPr lang="cs-CZ" dirty="0">
              <a:solidFill>
                <a:srgbClr val="FF3300"/>
              </a:solidFill>
            </a:endParaRPr>
          </a:p>
        </p:txBody>
      </p:sp>
      <p:sp>
        <p:nvSpPr>
          <p:cNvPr id="3" name="Zástupný symbol pro obsah 2"/>
          <p:cNvSpPr>
            <a:spLocks noGrp="1"/>
          </p:cNvSpPr>
          <p:nvPr>
            <p:ph idx="1"/>
          </p:nvPr>
        </p:nvSpPr>
        <p:spPr>
          <a:xfrm>
            <a:off x="683568" y="1844824"/>
            <a:ext cx="8460432" cy="4248472"/>
          </a:xfrm>
        </p:spPr>
        <p:txBody>
          <a:bodyPr>
            <a:normAutofit fontScale="92500" lnSpcReduction="10000"/>
          </a:bodyPr>
          <a:lstStyle/>
          <a:p>
            <a:pPr marL="45720" lvl="0" indent="0">
              <a:buNone/>
            </a:pPr>
            <a:r>
              <a:rPr lang="cs-CZ" sz="2400" b="1" dirty="0"/>
              <a:t>Od daně je osvobozeno dodání pozemku</a:t>
            </a:r>
            <a:r>
              <a:rPr lang="cs-CZ" sz="2400" dirty="0"/>
              <a:t>, který</a:t>
            </a:r>
            <a:endParaRPr lang="cs-CZ" sz="1600" dirty="0"/>
          </a:p>
          <a:p>
            <a:pPr marL="365760" lvl="1" indent="0">
              <a:spcBef>
                <a:spcPts val="0"/>
              </a:spcBef>
              <a:spcAft>
                <a:spcPts val="0"/>
              </a:spcAft>
              <a:buNone/>
            </a:pPr>
            <a:r>
              <a:rPr lang="cs-CZ" dirty="0"/>
              <a:t>netvoří funkční celek se stavbou pevně spojenou se zemí a</a:t>
            </a:r>
            <a:endParaRPr lang="cs-CZ" sz="1400" dirty="0"/>
          </a:p>
          <a:p>
            <a:pPr marL="365760" lvl="1" indent="0">
              <a:spcBef>
                <a:spcPts val="0"/>
              </a:spcBef>
              <a:spcAft>
                <a:spcPts val="0"/>
              </a:spcAft>
              <a:buNone/>
            </a:pPr>
            <a:r>
              <a:rPr lang="cs-CZ" dirty="0"/>
              <a:t>není stavebním pozemkem.</a:t>
            </a:r>
            <a:endParaRPr lang="cs-CZ" sz="1400" dirty="0"/>
          </a:p>
          <a:p>
            <a:pPr marL="45720" lvl="0" indent="0">
              <a:buNone/>
            </a:pPr>
            <a:r>
              <a:rPr lang="cs-CZ" sz="2400" b="1" dirty="0"/>
              <a:t>Stavebním pozemkem </a:t>
            </a:r>
            <a:r>
              <a:rPr lang="cs-CZ" sz="2400" dirty="0"/>
              <a:t>se pro účely zákona o dani z přidané hodnoty rozumí pozemek, na kterém</a:t>
            </a:r>
            <a:endParaRPr lang="cs-CZ" sz="1600" dirty="0"/>
          </a:p>
          <a:p>
            <a:pPr marL="365760" lvl="1" indent="0">
              <a:buNone/>
            </a:pPr>
            <a:r>
              <a:rPr lang="cs-CZ" dirty="0"/>
              <a:t>a) má být zhotovena stavba pevně spojená se zemí a </a:t>
            </a:r>
            <a:endParaRPr lang="cs-CZ" sz="1400" dirty="0"/>
          </a:p>
          <a:p>
            <a:pPr lvl="2">
              <a:buFont typeface="Arial" panose="020B0604020202020204" pitchFamily="34" charset="0"/>
              <a:buChar char="•"/>
            </a:pPr>
            <a:r>
              <a:rPr lang="cs-CZ" dirty="0"/>
              <a:t>který je nebo byl předmětem stavebních prací, </a:t>
            </a:r>
            <a:r>
              <a:rPr lang="cs-CZ" b="1" dirty="0">
                <a:solidFill>
                  <a:srgbClr val="3333FF"/>
                </a:solidFill>
              </a:rPr>
              <a:t>nebo správních úkonů </a:t>
            </a:r>
            <a:r>
              <a:rPr lang="cs-CZ" dirty="0"/>
              <a:t>za účelem zhotovení této stavby, nebo,  </a:t>
            </a:r>
          </a:p>
          <a:p>
            <a:pPr lvl="2">
              <a:buFont typeface="Arial" panose="020B0604020202020204" pitchFamily="34" charset="0"/>
              <a:buChar char="•"/>
            </a:pPr>
            <a:r>
              <a:rPr lang="cs-CZ" dirty="0"/>
              <a:t>v jehož okolí jsou prováděny nebo byly provedeny stavební práce za účelem zhotovení této stavby, </a:t>
            </a:r>
            <a:r>
              <a:rPr lang="cs-CZ" dirty="0">
                <a:solidFill>
                  <a:srgbClr val="3333FF"/>
                </a:solidFill>
              </a:rPr>
              <a:t>nebo</a:t>
            </a:r>
            <a:r>
              <a:rPr lang="cs-CZ" dirty="0">
                <a:solidFill>
                  <a:srgbClr val="FF0000"/>
                </a:solidFill>
              </a:rPr>
              <a:t> </a:t>
            </a:r>
          </a:p>
          <a:p>
            <a:pPr marL="640080" lvl="2" indent="0">
              <a:buNone/>
            </a:pPr>
            <a:r>
              <a:rPr lang="cs-CZ" sz="2000" dirty="0"/>
              <a:t>b)  </a:t>
            </a:r>
            <a:r>
              <a:rPr lang="cs-CZ" dirty="0"/>
              <a:t>může být podle stavebního povolení , </a:t>
            </a:r>
            <a:r>
              <a:rPr lang="cs-CZ" dirty="0">
                <a:solidFill>
                  <a:srgbClr val="FF0000"/>
                </a:solidFill>
              </a:rPr>
              <a:t>společného povolení, kterým se stavba umísťuje a povoluje</a:t>
            </a:r>
            <a:r>
              <a:rPr lang="cs-CZ" dirty="0"/>
              <a:t>, nebo udělení souhlasu s provedením ohlášené stavby podle stavebního zákona zhotovena stavba pevně spojená se zemí.</a:t>
            </a:r>
            <a:endParaRPr lang="cs-CZ" sz="1400" dirty="0"/>
          </a:p>
          <a:p>
            <a:pPr marL="45720" indent="0">
              <a:buNone/>
            </a:pPr>
            <a:endParaRPr lang="cs-CZ" sz="2000" dirty="0"/>
          </a:p>
          <a:p>
            <a:endParaRPr lang="cs-CZ"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71</a:t>
            </a:fld>
            <a:endParaRPr lang="cs-CZ" dirty="0"/>
          </a:p>
        </p:txBody>
      </p:sp>
    </p:spTree>
    <p:extLst>
      <p:ext uri="{BB962C8B-B14F-4D97-AF65-F5344CB8AC3E}">
        <p14:creationId xmlns:p14="http://schemas.microsoft.com/office/powerpoint/2010/main" val="2388492229"/>
      </p:ext>
    </p:extLst>
  </p:cSld>
  <p:clrMapOvr>
    <a:masterClrMapping/>
  </p:clrMapOvr>
  <p:transition spd="slow" advTm="105787">
    <p:wip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00112" y="0"/>
            <a:ext cx="6512511" cy="1143000"/>
          </a:xfrm>
        </p:spPr>
        <p:txBody>
          <a:bodyPr>
            <a:normAutofit fontScale="90000"/>
          </a:bodyPr>
          <a:lstStyle/>
          <a:p>
            <a:r>
              <a:rPr lang="cs-CZ" dirty="0"/>
              <a:t>Dodání nemovité věci §56 – časový test</a:t>
            </a:r>
            <a:endParaRPr lang="cs-CZ" dirty="0">
              <a:solidFill>
                <a:srgbClr val="FF0000"/>
              </a:solidFill>
            </a:endParaRPr>
          </a:p>
        </p:txBody>
      </p:sp>
      <p:sp>
        <p:nvSpPr>
          <p:cNvPr id="3" name="Zástupný symbol pro obsah 2"/>
          <p:cNvSpPr>
            <a:spLocks noGrp="1"/>
          </p:cNvSpPr>
          <p:nvPr>
            <p:ph idx="1"/>
          </p:nvPr>
        </p:nvSpPr>
        <p:spPr>
          <a:xfrm>
            <a:off x="900112" y="980728"/>
            <a:ext cx="7056264" cy="4824536"/>
          </a:xfrm>
        </p:spPr>
        <p:txBody>
          <a:bodyPr>
            <a:noAutofit/>
          </a:bodyPr>
          <a:lstStyle/>
          <a:p>
            <a:pPr marL="45720" lvl="0" indent="0">
              <a:buNone/>
            </a:pPr>
            <a:r>
              <a:rPr lang="cs-CZ" sz="1800" dirty="0"/>
              <a:t>Dodání vybrané nemovité věci je </a:t>
            </a:r>
            <a:r>
              <a:rPr lang="cs-CZ" sz="1800" b="1" dirty="0"/>
              <a:t>osvobozeno od daně po uplynutí </a:t>
            </a:r>
          </a:p>
          <a:p>
            <a:pPr marL="45720" lvl="0" indent="0">
              <a:buNone/>
            </a:pPr>
            <a:r>
              <a:rPr lang="cs-CZ" sz="1800" b="1" dirty="0"/>
              <a:t>5 let od vydání</a:t>
            </a:r>
          </a:p>
          <a:p>
            <a:pPr lvl="1">
              <a:spcBef>
                <a:spcPts val="0"/>
              </a:spcBef>
              <a:spcAft>
                <a:spcPts val="0"/>
              </a:spcAft>
            </a:pPr>
            <a:r>
              <a:rPr lang="cs-CZ" sz="1800" dirty="0"/>
              <a:t>prvního kolaudačního souhlasu nebo prvního kolaudačního rozhodnutí, nebo</a:t>
            </a:r>
          </a:p>
          <a:p>
            <a:pPr lvl="1">
              <a:spcBef>
                <a:spcPts val="0"/>
              </a:spcBef>
              <a:spcAft>
                <a:spcPts val="0"/>
              </a:spcAft>
            </a:pPr>
            <a:r>
              <a:rPr lang="cs-CZ" sz="1800" dirty="0"/>
              <a:t>kolaudačního souhlasu nebo kolaudačního rozhodnutí </a:t>
            </a:r>
            <a:r>
              <a:rPr lang="cs-CZ" sz="1800" u="sng" dirty="0"/>
              <a:t>po podstatné změně </a:t>
            </a:r>
            <a:r>
              <a:rPr lang="cs-CZ" sz="1800" dirty="0"/>
              <a:t>dokončené stavby, jednotky nebo inženýrské sítě.</a:t>
            </a:r>
          </a:p>
          <a:p>
            <a:pPr lvl="1">
              <a:spcBef>
                <a:spcPts val="0"/>
              </a:spcBef>
              <a:spcAft>
                <a:spcPts val="0"/>
              </a:spcAft>
            </a:pPr>
            <a:endParaRPr lang="cs-CZ" sz="1800"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72</a:t>
            </a:fld>
            <a:endParaRPr lang="cs-CZ" dirty="0"/>
          </a:p>
        </p:txBody>
      </p:sp>
    </p:spTree>
    <p:extLst>
      <p:ext uri="{BB962C8B-B14F-4D97-AF65-F5344CB8AC3E}">
        <p14:creationId xmlns:p14="http://schemas.microsoft.com/office/powerpoint/2010/main" val="2338297914"/>
      </p:ext>
    </p:extLst>
  </p:cSld>
  <p:clrMapOvr>
    <a:masterClrMapping/>
  </p:clrMapOvr>
  <p:transition spd="slow" advTm="46782">
    <p:wip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00112" y="0"/>
            <a:ext cx="6512511" cy="1052736"/>
          </a:xfrm>
        </p:spPr>
        <p:txBody>
          <a:bodyPr>
            <a:normAutofit fontScale="90000"/>
          </a:bodyPr>
          <a:lstStyle/>
          <a:p>
            <a:r>
              <a:rPr lang="cs-CZ" dirty="0"/>
              <a:t>Dodání nemovité věci §56 – časový test </a:t>
            </a:r>
            <a:r>
              <a:rPr lang="cs-CZ" sz="2200" dirty="0"/>
              <a:t>(pokračování)</a:t>
            </a:r>
            <a:endParaRPr lang="cs-CZ" dirty="0"/>
          </a:p>
        </p:txBody>
      </p:sp>
      <p:sp>
        <p:nvSpPr>
          <p:cNvPr id="3" name="Zástupný symbol pro obsah 2"/>
          <p:cNvSpPr>
            <a:spLocks noGrp="1"/>
          </p:cNvSpPr>
          <p:nvPr>
            <p:ph idx="1"/>
          </p:nvPr>
        </p:nvSpPr>
        <p:spPr>
          <a:xfrm>
            <a:off x="179512" y="980728"/>
            <a:ext cx="9073008" cy="5760640"/>
          </a:xfrm>
        </p:spPr>
        <p:txBody>
          <a:bodyPr>
            <a:noAutofit/>
          </a:bodyPr>
          <a:lstStyle/>
          <a:p>
            <a:pPr marL="0" indent="0">
              <a:buNone/>
            </a:pPr>
            <a:r>
              <a:rPr lang="cs-CZ" sz="1800" b="1" dirty="0"/>
              <a:t>(</a:t>
            </a:r>
            <a:r>
              <a:rPr lang="cs-CZ" sz="1800" dirty="0"/>
              <a:t>3) Dodání vybrané nemovité věci je osvobozeno od daně </a:t>
            </a:r>
            <a:r>
              <a:rPr lang="cs-CZ" sz="1800" u="sng" dirty="0"/>
              <a:t>po uplynutí 5 let</a:t>
            </a:r>
          </a:p>
          <a:p>
            <a:pPr marL="0" indent="0">
              <a:buNone/>
            </a:pPr>
            <a:r>
              <a:rPr lang="cs-CZ" sz="1800" dirty="0"/>
              <a:t>a) od vydání</a:t>
            </a:r>
          </a:p>
          <a:p>
            <a:pPr marL="0" indent="0">
              <a:spcBef>
                <a:spcPts val="0"/>
              </a:spcBef>
              <a:spcAft>
                <a:spcPts val="0"/>
              </a:spcAft>
              <a:buNone/>
            </a:pPr>
            <a:r>
              <a:rPr lang="cs-CZ" sz="1800" dirty="0"/>
              <a:t>1. prvního kolaudačního souhlasu nebo prvního kolaudačního rozhodnutí, nebo</a:t>
            </a:r>
          </a:p>
          <a:p>
            <a:pPr marL="0" indent="0">
              <a:spcBef>
                <a:spcPts val="0"/>
              </a:spcBef>
              <a:spcAft>
                <a:spcPts val="0"/>
              </a:spcAft>
              <a:buNone/>
            </a:pPr>
            <a:r>
              <a:rPr lang="cs-CZ" sz="1800" dirty="0"/>
              <a:t>2. kolaudačního souhlasu nebo kolaudačního rozhodnutí po podstatné změně</a:t>
            </a:r>
          </a:p>
          <a:p>
            <a:pPr marL="0" indent="0">
              <a:spcBef>
                <a:spcPts val="0"/>
              </a:spcBef>
              <a:spcAft>
                <a:spcPts val="0"/>
              </a:spcAft>
              <a:buNone/>
            </a:pPr>
            <a:r>
              <a:rPr lang="cs-CZ" sz="1800" dirty="0"/>
              <a:t>dokončené vybrané nemovité věci, nebo</a:t>
            </a:r>
          </a:p>
          <a:p>
            <a:pPr marL="0" indent="0">
              <a:spcBef>
                <a:spcPts val="0"/>
              </a:spcBef>
              <a:spcAft>
                <a:spcPts val="0"/>
              </a:spcAft>
              <a:buNone/>
            </a:pPr>
            <a:r>
              <a:rPr lang="cs-CZ" sz="1800" dirty="0"/>
              <a:t>b) v případě, </a:t>
            </a:r>
            <a:r>
              <a:rPr lang="cs-CZ" sz="1800" u="sng" dirty="0"/>
              <a:t>že se pro vybranou nemovitou věc nevydává kolaudační souhlas nebo kolaudační rozhodnutí, ode dne, kdy bylo započato</a:t>
            </a:r>
          </a:p>
          <a:p>
            <a:pPr marL="0" indent="0">
              <a:spcBef>
                <a:spcPts val="0"/>
              </a:spcBef>
              <a:spcAft>
                <a:spcPts val="0"/>
              </a:spcAft>
              <a:buNone/>
            </a:pPr>
            <a:r>
              <a:rPr lang="cs-CZ" sz="1800" dirty="0"/>
              <a:t>1. </a:t>
            </a:r>
            <a:r>
              <a:rPr lang="cs-CZ" sz="1800" b="1" dirty="0"/>
              <a:t>první užívání </a:t>
            </a:r>
            <a:r>
              <a:rPr lang="cs-CZ" sz="1800" dirty="0"/>
              <a:t>vybrané nemovité věci, nebo</a:t>
            </a:r>
          </a:p>
          <a:p>
            <a:pPr marL="0" indent="0">
              <a:spcBef>
                <a:spcPts val="0"/>
              </a:spcBef>
              <a:spcAft>
                <a:spcPts val="0"/>
              </a:spcAft>
              <a:buNone/>
            </a:pPr>
            <a:r>
              <a:rPr lang="cs-CZ" sz="1800" dirty="0"/>
              <a:t>2. užívání dokončené vybrané nemovité věci </a:t>
            </a:r>
            <a:r>
              <a:rPr lang="cs-CZ" sz="1800" b="1" dirty="0"/>
              <a:t>po podstatné změně</a:t>
            </a:r>
            <a:r>
              <a:rPr lang="cs-CZ" sz="1800" dirty="0"/>
              <a:t>; pokud byl</a:t>
            </a:r>
          </a:p>
          <a:p>
            <a:pPr marL="0" indent="0">
              <a:spcBef>
                <a:spcPts val="0"/>
              </a:spcBef>
              <a:spcAft>
                <a:spcPts val="0"/>
              </a:spcAft>
              <a:buNone/>
            </a:pPr>
            <a:r>
              <a:rPr lang="cs-CZ" sz="1800" dirty="0"/>
              <a:t>k provedené podstatné změně této vybrané nemovité věci </a:t>
            </a:r>
            <a:r>
              <a:rPr lang="cs-CZ" sz="1800" b="1" dirty="0"/>
              <a:t>vydán kolaudační</a:t>
            </a:r>
          </a:p>
          <a:p>
            <a:pPr marL="0" indent="0">
              <a:spcBef>
                <a:spcPts val="0"/>
              </a:spcBef>
              <a:spcAft>
                <a:spcPts val="0"/>
              </a:spcAft>
              <a:buNone/>
            </a:pPr>
            <a:r>
              <a:rPr lang="cs-CZ" sz="1800" b="1" dirty="0"/>
              <a:t>souhlas nebo kolaudační rozhodnutí</a:t>
            </a:r>
            <a:r>
              <a:rPr lang="cs-CZ" sz="1800" dirty="0"/>
              <a:t>, postupuje se podle písmene a).</a:t>
            </a:r>
          </a:p>
          <a:p>
            <a:pPr marL="0" indent="0">
              <a:spcBef>
                <a:spcPts val="0"/>
              </a:spcBef>
              <a:spcAft>
                <a:spcPts val="0"/>
              </a:spcAft>
              <a:buNone/>
            </a:pPr>
            <a:r>
              <a:rPr lang="cs-CZ" sz="1800" dirty="0"/>
              <a:t>(4) Skutečnosti rozhodné pro počátek běhu lhůty podle odstavce 3 se v případě</a:t>
            </a:r>
          </a:p>
          <a:p>
            <a:pPr marL="0" indent="0">
              <a:spcBef>
                <a:spcPts val="0"/>
              </a:spcBef>
              <a:spcAft>
                <a:spcPts val="0"/>
              </a:spcAft>
              <a:buNone/>
            </a:pPr>
            <a:r>
              <a:rPr lang="cs-CZ" sz="1800" dirty="0"/>
              <a:t>pozemku, který tvoří funkční celek se stavbou pevně spojenou se zemí, nebo práva stavby, jehož součástí je stavba pevně spojená se zemí, </a:t>
            </a:r>
            <a:r>
              <a:rPr lang="cs-CZ" sz="1800" b="1" dirty="0"/>
              <a:t>odvíjí od stavby pevně spojené se zemí</a:t>
            </a:r>
            <a:r>
              <a:rPr lang="cs-CZ" sz="1800" dirty="0"/>
              <a:t>, s níž </a:t>
            </a:r>
            <a:r>
              <a:rPr lang="cs-CZ" sz="1800" b="1" dirty="0"/>
              <a:t>pozemek tvoří funkční celek nebo která je součástí práva stavby</a:t>
            </a:r>
            <a:r>
              <a:rPr lang="cs-CZ" sz="1800" dirty="0"/>
              <a:t>.</a:t>
            </a:r>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73</a:t>
            </a:fld>
            <a:endParaRPr lang="cs-CZ" dirty="0"/>
          </a:p>
        </p:txBody>
      </p:sp>
    </p:spTree>
    <p:extLst>
      <p:ext uri="{BB962C8B-B14F-4D97-AF65-F5344CB8AC3E}">
        <p14:creationId xmlns:p14="http://schemas.microsoft.com/office/powerpoint/2010/main" val="1231886365"/>
      </p:ext>
    </p:extLst>
  </p:cSld>
  <p:clrMapOvr>
    <a:masterClrMapping/>
  </p:clrMapOvr>
  <p:transition spd="slow" advTm="39407">
    <p:wip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57250" y="116632"/>
            <a:ext cx="7406640" cy="1080120"/>
          </a:xfrm>
        </p:spPr>
        <p:txBody>
          <a:bodyPr>
            <a:normAutofit/>
          </a:bodyPr>
          <a:lstStyle/>
          <a:p>
            <a:r>
              <a:rPr lang="cs-CZ" altLang="cs-CZ" dirty="0"/>
              <a:t>Časový test – pokračování</a:t>
            </a:r>
            <a:endParaRPr lang="cs-CZ" dirty="0">
              <a:solidFill>
                <a:srgbClr val="0000FF"/>
              </a:solidFill>
            </a:endParaRPr>
          </a:p>
        </p:txBody>
      </p:sp>
      <p:sp>
        <p:nvSpPr>
          <p:cNvPr id="3" name="Zástupný symbol pro obsah 2"/>
          <p:cNvSpPr>
            <a:spLocks noGrp="1"/>
          </p:cNvSpPr>
          <p:nvPr>
            <p:ph idx="1"/>
          </p:nvPr>
        </p:nvSpPr>
        <p:spPr>
          <a:xfrm>
            <a:off x="971600" y="1124744"/>
            <a:ext cx="7305210" cy="4757424"/>
          </a:xfrm>
        </p:spPr>
        <p:txBody>
          <a:bodyPr>
            <a:noAutofit/>
          </a:bodyPr>
          <a:lstStyle/>
          <a:p>
            <a:pPr>
              <a:spcBef>
                <a:spcPts val="0"/>
              </a:spcBef>
              <a:spcAft>
                <a:spcPts val="0"/>
              </a:spcAft>
              <a:buNone/>
              <a:defRPr/>
            </a:pPr>
            <a:endParaRPr lang="cs-CZ" sz="1600" dirty="0">
              <a:solidFill>
                <a:schemeClr val="accent4">
                  <a:lumMod val="10000"/>
                </a:schemeClr>
              </a:solidFill>
            </a:endParaRPr>
          </a:p>
          <a:p>
            <a:pPr>
              <a:spcBef>
                <a:spcPts val="0"/>
              </a:spcBef>
              <a:spcAft>
                <a:spcPts val="0"/>
              </a:spcAft>
              <a:buNone/>
              <a:defRPr/>
            </a:pPr>
            <a:endParaRPr lang="cs-CZ" sz="1600" dirty="0">
              <a:solidFill>
                <a:schemeClr val="accent4">
                  <a:lumMod val="10000"/>
                </a:schemeClr>
              </a:solidFill>
            </a:endParaRPr>
          </a:p>
          <a:p>
            <a:pPr>
              <a:spcBef>
                <a:spcPts val="0"/>
              </a:spcBef>
              <a:spcAft>
                <a:spcPts val="0"/>
              </a:spcAft>
              <a:buNone/>
              <a:defRPr/>
            </a:pPr>
            <a:endParaRPr lang="cs-CZ" sz="1600" dirty="0">
              <a:solidFill>
                <a:schemeClr val="accent4">
                  <a:lumMod val="10000"/>
                </a:schemeClr>
              </a:solidFill>
            </a:endParaRPr>
          </a:p>
          <a:p>
            <a:pPr>
              <a:spcBef>
                <a:spcPts val="0"/>
              </a:spcBef>
              <a:spcAft>
                <a:spcPts val="0"/>
              </a:spcAft>
              <a:buNone/>
              <a:defRPr/>
            </a:pPr>
            <a:r>
              <a:rPr lang="cs-CZ" sz="1600" b="1" dirty="0">
                <a:solidFill>
                  <a:schemeClr val="accent4">
                    <a:lumMod val="10000"/>
                  </a:schemeClr>
                </a:solidFill>
              </a:rPr>
              <a:t>Dle Informace GFŘ  </a:t>
            </a:r>
            <a:r>
              <a:rPr lang="cs-CZ" sz="1600" dirty="0">
                <a:solidFill>
                  <a:schemeClr val="accent4">
                    <a:lumMod val="10000"/>
                  </a:schemeClr>
                </a:solidFill>
              </a:rPr>
              <a:t>k uplatňování ZDPH u nemovitých věcí po 1. 1. 2016, zveřejněné na internet. str. Finanční správy  21. 12. 2015  se za </a:t>
            </a:r>
            <a:r>
              <a:rPr lang="cs-CZ" sz="1600" b="1" u="sng" dirty="0">
                <a:solidFill>
                  <a:schemeClr val="accent4">
                    <a:lumMod val="10000"/>
                  </a:schemeClr>
                </a:solidFill>
              </a:rPr>
              <a:t>podstatnou změnu stavby nebo jednotky </a:t>
            </a:r>
            <a:r>
              <a:rPr lang="cs-CZ" sz="1600" dirty="0">
                <a:solidFill>
                  <a:schemeClr val="accent4">
                    <a:lumMod val="10000"/>
                  </a:schemeClr>
                </a:solidFill>
              </a:rPr>
              <a:t> považují změny, při kterých dochází k </a:t>
            </a:r>
          </a:p>
          <a:p>
            <a:pPr>
              <a:spcBef>
                <a:spcPts val="0"/>
              </a:spcBef>
              <a:spcAft>
                <a:spcPts val="0"/>
              </a:spcAft>
              <a:buClr>
                <a:srgbClr val="000000"/>
              </a:buClr>
              <a:defRPr/>
            </a:pPr>
            <a:r>
              <a:rPr lang="cs-CZ" sz="1600" b="1" dirty="0">
                <a:solidFill>
                  <a:schemeClr val="accent4">
                    <a:lumMod val="10000"/>
                  </a:schemeClr>
                </a:solidFill>
              </a:rPr>
              <a:t>nástavbě o více než jedno podlaží</a:t>
            </a:r>
          </a:p>
          <a:p>
            <a:pPr>
              <a:spcBef>
                <a:spcPts val="0"/>
              </a:spcBef>
              <a:spcAft>
                <a:spcPts val="0"/>
              </a:spcAft>
              <a:buClr>
                <a:srgbClr val="000000"/>
              </a:buClr>
              <a:defRPr/>
            </a:pPr>
            <a:r>
              <a:rPr lang="cs-CZ" sz="1600" b="1" dirty="0">
                <a:solidFill>
                  <a:schemeClr val="accent4">
                    <a:lumMod val="10000"/>
                  </a:schemeClr>
                </a:solidFill>
              </a:rPr>
              <a:t>přístavbě,</a:t>
            </a:r>
            <a:r>
              <a:rPr lang="cs-CZ" sz="1600" dirty="0">
                <a:solidFill>
                  <a:schemeClr val="accent4">
                    <a:lumMod val="10000"/>
                  </a:schemeClr>
                </a:solidFill>
              </a:rPr>
              <a:t> kterou dojde k navýšení </a:t>
            </a:r>
            <a:r>
              <a:rPr lang="cs-CZ" sz="1600" b="1" dirty="0">
                <a:solidFill>
                  <a:schemeClr val="accent4">
                    <a:lumMod val="10000"/>
                  </a:schemeClr>
                </a:solidFill>
              </a:rPr>
              <a:t>podlahové plochy </a:t>
            </a:r>
            <a:r>
              <a:rPr lang="cs-CZ" sz="1600" dirty="0">
                <a:solidFill>
                  <a:schemeClr val="accent4">
                    <a:lumMod val="10000"/>
                  </a:schemeClr>
                </a:solidFill>
              </a:rPr>
              <a:t>stavby nebo jednotky </a:t>
            </a:r>
            <a:r>
              <a:rPr lang="cs-CZ" sz="1600" b="1" dirty="0">
                <a:solidFill>
                  <a:schemeClr val="accent4">
                    <a:lumMod val="10000"/>
                  </a:schemeClr>
                </a:solidFill>
              </a:rPr>
              <a:t>o více než 50 %</a:t>
            </a:r>
            <a:r>
              <a:rPr lang="cs-CZ" sz="1600" dirty="0">
                <a:solidFill>
                  <a:schemeClr val="accent4">
                    <a:lumMod val="10000"/>
                  </a:schemeClr>
                </a:solidFill>
              </a:rPr>
              <a:t> oproti původní podlahové ploše stavby nebo jednotky před navýšením.</a:t>
            </a:r>
          </a:p>
          <a:p>
            <a:pPr>
              <a:spcBef>
                <a:spcPts val="0"/>
              </a:spcBef>
              <a:spcAft>
                <a:spcPts val="0"/>
              </a:spcAft>
              <a:buClr>
                <a:srgbClr val="000000"/>
              </a:buClr>
              <a:defRPr/>
            </a:pPr>
            <a:r>
              <a:rPr lang="cs-CZ" sz="1600" b="1" dirty="0">
                <a:solidFill>
                  <a:srgbClr val="3333FF"/>
                </a:solidFill>
              </a:rPr>
              <a:t>Opravy, údržba a stavební úpravy</a:t>
            </a:r>
            <a:r>
              <a:rPr lang="cs-CZ" sz="1600" b="1" dirty="0">
                <a:solidFill>
                  <a:schemeClr val="accent4">
                    <a:lumMod val="10000"/>
                  </a:schemeClr>
                </a:solidFill>
              </a:rPr>
              <a:t>, přístavba nebo nástavba</a:t>
            </a:r>
            <a:r>
              <a:rPr lang="cs-CZ" sz="1600" dirty="0">
                <a:solidFill>
                  <a:schemeClr val="accent4">
                    <a:lumMod val="10000"/>
                  </a:schemeClr>
                </a:solidFill>
              </a:rPr>
              <a:t>, které podléhají udělení kolaudačního souhlasu nebo ohlášení, dále pak  </a:t>
            </a:r>
            <a:r>
              <a:rPr lang="cs-CZ" sz="1600" b="1" dirty="0">
                <a:solidFill>
                  <a:schemeClr val="accent4">
                    <a:lumMod val="10000"/>
                  </a:schemeClr>
                </a:solidFill>
              </a:rPr>
              <a:t>finanční hodnota stavební úpravy</a:t>
            </a:r>
            <a:r>
              <a:rPr lang="cs-CZ" sz="1600" dirty="0">
                <a:solidFill>
                  <a:schemeClr val="accent4">
                    <a:lumMod val="10000"/>
                  </a:schemeClr>
                </a:solidFill>
              </a:rPr>
              <a:t> dokončené stavby, jednotky nebo inženýrské sítě </a:t>
            </a:r>
            <a:r>
              <a:rPr lang="cs-CZ" sz="1600" b="1" dirty="0">
                <a:solidFill>
                  <a:schemeClr val="accent4">
                    <a:lumMod val="10000"/>
                  </a:schemeClr>
                </a:solidFill>
              </a:rPr>
              <a:t>přesáhne 50 % zjištěné ceny </a:t>
            </a:r>
            <a:r>
              <a:rPr lang="cs-CZ" sz="1600" b="1" u="sng" dirty="0">
                <a:solidFill>
                  <a:srgbClr val="0000C0"/>
                </a:solidFill>
              </a:rPr>
              <a:t>nebo</a:t>
            </a:r>
            <a:r>
              <a:rPr lang="cs-CZ" sz="1600" b="1" dirty="0">
                <a:solidFill>
                  <a:schemeClr val="accent4">
                    <a:lumMod val="10000"/>
                  </a:schemeClr>
                </a:solidFill>
              </a:rPr>
              <a:t> 50 % směrné hodnoty</a:t>
            </a:r>
            <a:r>
              <a:rPr lang="cs-CZ" sz="1600" dirty="0">
                <a:solidFill>
                  <a:schemeClr val="accent4">
                    <a:lumMod val="10000"/>
                  </a:schemeClr>
                </a:solidFill>
              </a:rPr>
              <a:t>, lze-li ji stanovit před provedením </a:t>
            </a:r>
            <a:r>
              <a:rPr lang="cs-CZ" sz="1400" dirty="0">
                <a:solidFill>
                  <a:schemeClr val="accent4">
                    <a:lumMod val="10000"/>
                  </a:schemeClr>
                </a:solidFill>
              </a:rPr>
              <a:t>stavební úpravy nemovité věci</a:t>
            </a:r>
          </a:p>
          <a:p>
            <a:pPr>
              <a:spcBef>
                <a:spcPts val="0"/>
              </a:spcBef>
              <a:buClr>
                <a:srgbClr val="000000"/>
              </a:buClr>
              <a:buNone/>
              <a:defRPr/>
            </a:pPr>
            <a:endParaRPr lang="cs-CZ" sz="1400" i="1" u="sng" dirty="0">
              <a:solidFill>
                <a:srgbClr val="000000"/>
              </a:solidFill>
            </a:endParaRPr>
          </a:p>
          <a:p>
            <a:pPr>
              <a:spcBef>
                <a:spcPts val="0"/>
              </a:spcBef>
              <a:buClr>
                <a:srgbClr val="000000"/>
              </a:buClr>
              <a:buNone/>
              <a:defRPr/>
            </a:pPr>
            <a:r>
              <a:rPr lang="cs-CZ" sz="1400" i="1" u="sng" dirty="0">
                <a:solidFill>
                  <a:srgbClr val="000000"/>
                </a:solidFill>
              </a:rPr>
              <a:t>Finanční hodnotou stavební úpra</a:t>
            </a:r>
            <a:r>
              <a:rPr lang="cs-CZ" sz="1400" i="1" dirty="0">
                <a:solidFill>
                  <a:srgbClr val="000000"/>
                </a:solidFill>
              </a:rPr>
              <a:t>vy je </a:t>
            </a:r>
            <a:r>
              <a:rPr lang="cs-CZ" sz="1400" i="1" u="sng" dirty="0">
                <a:solidFill>
                  <a:srgbClr val="3333FF"/>
                </a:solidFill>
              </a:rPr>
              <a:t>součet všech základů daně a daně </a:t>
            </a:r>
            <a:r>
              <a:rPr lang="cs-CZ" sz="1400" i="1" dirty="0">
                <a:solidFill>
                  <a:srgbClr val="000000"/>
                </a:solidFill>
              </a:rPr>
              <a:t>u dodaného zboží nebo poskytnutých služeb, které byly reálně zabudovány nebo spotřebovány při uskutečňování stavební úpravy. </a:t>
            </a:r>
          </a:p>
          <a:p>
            <a:pPr marL="0" indent="0">
              <a:spcBef>
                <a:spcPts val="0"/>
              </a:spcBef>
              <a:buClr>
                <a:srgbClr val="000000"/>
              </a:buClr>
              <a:buNone/>
              <a:defRPr/>
            </a:pPr>
            <a:r>
              <a:rPr lang="cs-CZ" sz="1400" i="1" dirty="0">
                <a:solidFill>
                  <a:srgbClr val="3333FF"/>
                </a:solidFill>
              </a:rPr>
              <a:t>Na běh lhůty pro osvobození dle § 56 odst. 3 ZDPH mají vliv pouze podstatné změny staveb, které vedly k vydání </a:t>
            </a:r>
            <a:r>
              <a:rPr lang="cs-CZ" sz="1400" i="1" dirty="0" err="1">
                <a:solidFill>
                  <a:srgbClr val="3333FF"/>
                </a:solidFill>
              </a:rPr>
              <a:t>kolaud</a:t>
            </a:r>
            <a:r>
              <a:rPr lang="cs-CZ" sz="1400" i="1" dirty="0">
                <a:solidFill>
                  <a:srgbClr val="3333FF"/>
                </a:solidFill>
              </a:rPr>
              <a:t>. souhlasu nebo udělení souhlasu s užíváním stavby, jednotky nebo inženýrské sítě a tento byl stavebním úřadem vydán, resp. udělen ode dne 1. 1. 2016. </a:t>
            </a:r>
          </a:p>
          <a:p>
            <a:pPr>
              <a:spcBef>
                <a:spcPts val="0"/>
              </a:spcBef>
              <a:buClr>
                <a:srgbClr val="000000"/>
              </a:buClr>
              <a:buNone/>
              <a:defRPr/>
            </a:pPr>
            <a:endParaRPr lang="cs-CZ" sz="2600" i="1" dirty="0">
              <a:solidFill>
                <a:srgbClr val="000000"/>
              </a:solidFill>
            </a:endParaRPr>
          </a:p>
          <a:p>
            <a:endParaRPr lang="cs-CZ" dirty="0"/>
          </a:p>
        </p:txBody>
      </p:sp>
      <p:sp>
        <p:nvSpPr>
          <p:cNvPr id="4" name="Zástupný symbol pro číslo snímku 3"/>
          <p:cNvSpPr>
            <a:spLocks noGrp="1"/>
          </p:cNvSpPr>
          <p:nvPr>
            <p:ph type="sldNum" sz="quarter" idx="12"/>
          </p:nvPr>
        </p:nvSpPr>
        <p:spPr/>
        <p:txBody>
          <a:bodyPr/>
          <a:lstStyle/>
          <a:p>
            <a:fld id="{5E066192-E5A4-4B4E-9915-12707D681ABD}" type="slidenum">
              <a:rPr lang="cs-CZ" smtClean="0"/>
              <a:t>74</a:t>
            </a:fld>
            <a:endParaRPr lang="cs-CZ"/>
          </a:p>
        </p:txBody>
      </p:sp>
    </p:spTree>
    <p:extLst>
      <p:ext uri="{BB962C8B-B14F-4D97-AF65-F5344CB8AC3E}">
        <p14:creationId xmlns:p14="http://schemas.microsoft.com/office/powerpoint/2010/main" val="57314130"/>
      </p:ext>
    </p:extLst>
  </p:cSld>
  <p:clrMapOvr>
    <a:masterClrMapping/>
  </p:clrMapOvr>
  <p:transition spd="slow" advTm="95367">
    <p:wip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037430" y="188640"/>
            <a:ext cx="7221537" cy="771525"/>
          </a:xfrm>
        </p:spPr>
        <p:txBody>
          <a:bodyPr/>
          <a:lstStyle/>
          <a:p>
            <a:pPr>
              <a:defRPr/>
            </a:pPr>
            <a:r>
              <a:rPr lang="cs-CZ" b="1" dirty="0"/>
              <a:t>Dodání pozemků</a:t>
            </a:r>
          </a:p>
        </p:txBody>
      </p:sp>
      <p:sp>
        <p:nvSpPr>
          <p:cNvPr id="3" name="Zástupný symbol pro obsah 2"/>
          <p:cNvSpPr>
            <a:spLocks noGrp="1"/>
          </p:cNvSpPr>
          <p:nvPr>
            <p:ph idx="1"/>
          </p:nvPr>
        </p:nvSpPr>
        <p:spPr>
          <a:xfrm>
            <a:off x="323850" y="1124744"/>
            <a:ext cx="8928670" cy="5256584"/>
          </a:xfrm>
        </p:spPr>
        <p:txBody>
          <a:bodyPr>
            <a:noAutofit/>
          </a:bodyPr>
          <a:lstStyle/>
          <a:p>
            <a:pPr>
              <a:spcBef>
                <a:spcPts val="0"/>
              </a:spcBef>
              <a:buFont typeface="Calibri" panose="020F0502020204030204" pitchFamily="34" charset="0"/>
              <a:buNone/>
              <a:defRPr/>
            </a:pPr>
            <a:endParaRPr lang="cs-CZ" sz="1500" dirty="0">
              <a:solidFill>
                <a:srgbClr val="000000"/>
              </a:solidFill>
            </a:endParaRPr>
          </a:p>
          <a:p>
            <a:pPr>
              <a:spcBef>
                <a:spcPts val="0"/>
              </a:spcBef>
              <a:buFont typeface="Calibri" panose="020F0502020204030204" pitchFamily="34" charset="0"/>
              <a:buNone/>
              <a:defRPr/>
            </a:pPr>
            <a:endParaRPr lang="cs-CZ" sz="1600" dirty="0">
              <a:solidFill>
                <a:srgbClr val="000000"/>
              </a:solidFill>
            </a:endParaRPr>
          </a:p>
          <a:p>
            <a:pPr>
              <a:spcBef>
                <a:spcPts val="0"/>
              </a:spcBef>
              <a:spcAft>
                <a:spcPts val="0"/>
              </a:spcAft>
              <a:buFont typeface="Calibri" panose="020F0502020204030204" pitchFamily="34" charset="0"/>
              <a:buNone/>
              <a:defRPr/>
            </a:pPr>
            <a:endParaRPr lang="cs-CZ" sz="1800" dirty="0">
              <a:solidFill>
                <a:srgbClr val="000000"/>
              </a:solidFill>
            </a:endParaRPr>
          </a:p>
          <a:p>
            <a:pPr>
              <a:spcBef>
                <a:spcPts val="0"/>
              </a:spcBef>
              <a:spcAft>
                <a:spcPts val="0"/>
              </a:spcAft>
              <a:buFont typeface="Calibri" panose="020F0502020204030204" pitchFamily="34" charset="0"/>
              <a:buNone/>
              <a:defRPr/>
            </a:pPr>
            <a:r>
              <a:rPr lang="cs-CZ" sz="1800" dirty="0">
                <a:solidFill>
                  <a:srgbClr val="000000"/>
                </a:solidFill>
              </a:rPr>
              <a:t>Od daně je </a:t>
            </a:r>
            <a:r>
              <a:rPr lang="cs-CZ" sz="1800" b="1" dirty="0">
                <a:solidFill>
                  <a:srgbClr val="000000"/>
                </a:solidFill>
              </a:rPr>
              <a:t>osvobozeno dodání pozemku</a:t>
            </a:r>
            <a:r>
              <a:rPr lang="cs-CZ" sz="1800" dirty="0">
                <a:solidFill>
                  <a:srgbClr val="000000"/>
                </a:solidFill>
              </a:rPr>
              <a:t>, který</a:t>
            </a:r>
          </a:p>
          <a:p>
            <a:pPr>
              <a:spcBef>
                <a:spcPts val="0"/>
              </a:spcBef>
              <a:spcAft>
                <a:spcPts val="0"/>
              </a:spcAft>
              <a:buClr>
                <a:srgbClr val="000000"/>
              </a:buClr>
              <a:defRPr/>
            </a:pPr>
            <a:r>
              <a:rPr lang="cs-CZ" sz="1800" b="1" dirty="0">
                <a:solidFill>
                  <a:srgbClr val="C00000"/>
                </a:solidFill>
              </a:rPr>
              <a:t>netvoří </a:t>
            </a:r>
            <a:r>
              <a:rPr lang="cs-CZ" sz="1800" b="1" u="sng" dirty="0">
                <a:solidFill>
                  <a:srgbClr val="C00000"/>
                </a:solidFill>
              </a:rPr>
              <a:t>funkční celek se stavbou pevně spojenou se </a:t>
            </a:r>
            <a:r>
              <a:rPr lang="cs-CZ" sz="1800" b="1" dirty="0">
                <a:solidFill>
                  <a:srgbClr val="C00000"/>
                </a:solidFill>
              </a:rPr>
              <a:t>zemí </a:t>
            </a:r>
            <a:r>
              <a:rPr lang="cs-CZ" sz="1800" i="1" dirty="0">
                <a:solidFill>
                  <a:srgbClr val="0070C0"/>
                </a:solidFill>
              </a:rPr>
              <a:t>(</a:t>
            </a:r>
            <a:r>
              <a:rPr lang="cs-CZ" sz="1800" i="1" dirty="0">
                <a:solidFill>
                  <a:srgbClr val="0000FF"/>
                </a:solidFill>
              </a:rPr>
              <a:t>pozemek, na kterém je zřízena stavba pevně spojená se zemí, a který slouží k provozu této stavby, plnění její funkce, nebo je s ní využíván - § 48 odst. 3) </a:t>
            </a:r>
            <a:r>
              <a:rPr lang="cs-CZ" sz="1800" u="sng" dirty="0">
                <a:solidFill>
                  <a:srgbClr val="0000FF"/>
                </a:solidFill>
              </a:rPr>
              <a:t>a </a:t>
            </a:r>
            <a:r>
              <a:rPr lang="cs-CZ" sz="1800" b="1" dirty="0">
                <a:solidFill>
                  <a:srgbClr val="FF0000"/>
                </a:solidFill>
              </a:rPr>
              <a:t>není stavebním pozemkem </a:t>
            </a:r>
            <a:r>
              <a:rPr lang="cs-CZ" sz="1800" dirty="0">
                <a:solidFill>
                  <a:srgbClr val="000000"/>
                </a:solidFill>
              </a:rPr>
              <a:t>(§  56 odst. 1 ZDPH)</a:t>
            </a:r>
          </a:p>
          <a:p>
            <a:pPr marL="0" indent="0" algn="just">
              <a:spcBef>
                <a:spcPts val="0"/>
              </a:spcBef>
              <a:spcAft>
                <a:spcPts val="0"/>
              </a:spcAft>
              <a:buFont typeface="Calibri" panose="020F0502020204030204" pitchFamily="34" charset="0"/>
              <a:buNone/>
              <a:defRPr/>
            </a:pPr>
            <a:r>
              <a:rPr lang="cs-CZ" altLang="cs-CZ" sz="1800" i="1" dirty="0">
                <a:solidFill>
                  <a:srgbClr val="000000"/>
                </a:solidFill>
                <a:cs typeface="Arial" pitchFamily="34" charset="0"/>
              </a:rPr>
              <a:t>Pozemek se může skládat z jedné nebo i z více parcel, parcelních čísel - rozhodná je plocha ohraničená způsobem užití pozemku.</a:t>
            </a:r>
          </a:p>
          <a:p>
            <a:pPr marL="0" indent="0" algn="just">
              <a:spcBef>
                <a:spcPts val="0"/>
              </a:spcBef>
              <a:spcAft>
                <a:spcPts val="0"/>
              </a:spcAft>
              <a:buFont typeface="Calibri" panose="020F0502020204030204" pitchFamily="34" charset="0"/>
              <a:buNone/>
              <a:defRPr/>
            </a:pPr>
            <a:r>
              <a:rPr lang="cs-CZ" altLang="cs-CZ" sz="1800" i="1" dirty="0">
                <a:solidFill>
                  <a:srgbClr val="000000"/>
                </a:solidFill>
                <a:cs typeface="Arial" pitchFamily="34" charset="0"/>
              </a:rPr>
              <a:t> </a:t>
            </a:r>
            <a:r>
              <a:rPr lang="cs-CZ" sz="1800" b="1" dirty="0">
                <a:solidFill>
                  <a:srgbClr val="0000FF"/>
                </a:solidFill>
              </a:rPr>
              <a:t>Pomůcka pro posouzení funkčního celku může být znalecký posudek </a:t>
            </a:r>
            <a:r>
              <a:rPr lang="cs-CZ" sz="1800" b="1" dirty="0">
                <a:solidFill>
                  <a:schemeClr val="tx1"/>
                </a:solidFill>
              </a:rPr>
              <a:t>( i když ocenění neřeší cenu bez DPH plus palná sazba, vždy jedná cena)</a:t>
            </a:r>
            <a:r>
              <a:rPr lang="cs-CZ" sz="1800" dirty="0">
                <a:solidFill>
                  <a:schemeClr val="tx1"/>
                </a:solidFill>
              </a:rPr>
              <a:t>.</a:t>
            </a:r>
          </a:p>
          <a:p>
            <a:pPr>
              <a:spcBef>
                <a:spcPts val="0"/>
              </a:spcBef>
              <a:spcAft>
                <a:spcPts val="0"/>
              </a:spcAft>
              <a:buClr>
                <a:srgbClr val="000000"/>
              </a:buClr>
              <a:buFont typeface="Calibri" panose="020F0502020204030204" pitchFamily="34" charset="0"/>
              <a:buNone/>
              <a:defRPr/>
            </a:pPr>
            <a:r>
              <a:rPr lang="cs-CZ" sz="1800" dirty="0">
                <a:solidFill>
                  <a:srgbClr val="000000"/>
                </a:solidFill>
                <a:cs typeface="Arial" pitchFamily="34" charset="0"/>
              </a:rPr>
              <a:t>Osvobozeno je dodání nezastavěného  pozemku, který </a:t>
            </a:r>
            <a:r>
              <a:rPr lang="cs-CZ" sz="1800" b="1" dirty="0">
                <a:solidFill>
                  <a:srgbClr val="0000FF"/>
                </a:solidFill>
                <a:cs typeface="Arial" pitchFamily="34" charset="0"/>
              </a:rPr>
              <a:t>není určen k zástavbě např. na základě ÚP!!! </a:t>
            </a:r>
          </a:p>
          <a:p>
            <a:pPr>
              <a:spcBef>
                <a:spcPts val="0"/>
              </a:spcBef>
              <a:spcAft>
                <a:spcPts val="0"/>
              </a:spcAft>
              <a:buClr>
                <a:srgbClr val="000000"/>
              </a:buClr>
              <a:buFont typeface="Calibri" panose="020F0502020204030204" pitchFamily="34" charset="0"/>
              <a:buNone/>
              <a:defRPr/>
            </a:pPr>
            <a:r>
              <a:rPr lang="cs-CZ" sz="1800" b="1" i="1" dirty="0">
                <a:solidFill>
                  <a:srgbClr val="FF0000"/>
                </a:solidFill>
                <a:cs typeface="Arial" pitchFamily="34" charset="0"/>
              </a:rPr>
              <a:t>Viz odpovědi na dotazy GFŘ.</a:t>
            </a:r>
          </a:p>
          <a:p>
            <a:pPr marL="176213" indent="0">
              <a:spcBef>
                <a:spcPts val="0"/>
              </a:spcBef>
              <a:spcAft>
                <a:spcPts val="0"/>
              </a:spcAft>
              <a:buClr>
                <a:srgbClr val="000000"/>
              </a:buClr>
              <a:buFont typeface="Calibri" panose="020F0502020204030204" pitchFamily="34" charset="0"/>
              <a:buNone/>
              <a:defRPr/>
            </a:pPr>
            <a:r>
              <a:rPr lang="cs-CZ" sz="1600" i="1" dirty="0">
                <a:solidFill>
                  <a:srgbClr val="000000"/>
                </a:solidFill>
              </a:rPr>
              <a:t>Osvobozeno může být dodání pozemku (nikoli stavebního), na kterém se nacházejí drobné stavby a stavby sloužící k  ochraně či kvalitnějšímu využití pozemku, které (byť pevně spojené se zemí) nejsou cílem při případném dodání pozemku </a:t>
            </a:r>
          </a:p>
          <a:p>
            <a:pPr marL="176213" indent="0">
              <a:spcBef>
                <a:spcPts val="0"/>
              </a:spcBef>
              <a:spcAft>
                <a:spcPts val="0"/>
              </a:spcAft>
              <a:buClr>
                <a:srgbClr val="000000"/>
              </a:buClr>
              <a:buFont typeface="Calibri" panose="020F0502020204030204" pitchFamily="34" charset="0"/>
              <a:buNone/>
              <a:defRPr/>
            </a:pPr>
            <a:r>
              <a:rPr lang="cs-CZ" sz="1600" i="1" u="sng" dirty="0">
                <a:solidFill>
                  <a:srgbClr val="000000"/>
                </a:solidFill>
              </a:rPr>
              <a:t>drobné stavby </a:t>
            </a:r>
            <a:r>
              <a:rPr lang="cs-CZ" sz="1600" i="1" dirty="0">
                <a:solidFill>
                  <a:srgbClr val="000000"/>
                </a:solidFill>
              </a:rPr>
              <a:t>- zabetonované lavičky, sušáky, antény, dětské houpačky, které lze snadno odstranit a které nebyly hlavním objektivní cílem smluvních stran </a:t>
            </a:r>
          </a:p>
          <a:p>
            <a:pPr marL="176213" indent="0">
              <a:spcBef>
                <a:spcPts val="0"/>
              </a:spcBef>
              <a:spcAft>
                <a:spcPts val="0"/>
              </a:spcAft>
              <a:buClr>
                <a:srgbClr val="000000"/>
              </a:buClr>
              <a:defRPr/>
            </a:pPr>
            <a:r>
              <a:rPr lang="cs-CZ" sz="1600" i="1" u="sng" dirty="0">
                <a:solidFill>
                  <a:srgbClr val="000000"/>
                </a:solidFill>
              </a:rPr>
              <a:t>stavby, které slouží k lepšímu využití pozemku</a:t>
            </a:r>
            <a:r>
              <a:rPr lang="cs-CZ" sz="1600" i="1" dirty="0">
                <a:solidFill>
                  <a:srgbClr val="000000"/>
                </a:solidFill>
              </a:rPr>
              <a:t> – zděné ploty zajišťující ochranu pozemku, opěrné zídky proti sesuvu půdy nebo studny, které  nejsou objektivním cílem smluvních stran </a:t>
            </a:r>
            <a:r>
              <a:rPr lang="cs-CZ" sz="1800" i="1" dirty="0">
                <a:solidFill>
                  <a:srgbClr val="000000"/>
                </a:solidFill>
              </a:rPr>
              <a:t>.</a:t>
            </a:r>
          </a:p>
          <a:p>
            <a:pPr>
              <a:spcBef>
                <a:spcPts val="0"/>
              </a:spcBef>
              <a:buClr>
                <a:srgbClr val="000000"/>
              </a:buClr>
              <a:defRPr/>
            </a:pPr>
            <a:endParaRPr lang="cs-CZ" sz="1600" i="1" dirty="0">
              <a:solidFill>
                <a:srgbClr val="000000"/>
              </a:solidFill>
            </a:endParaRPr>
          </a:p>
          <a:p>
            <a:pPr>
              <a:spcBef>
                <a:spcPts val="0"/>
              </a:spcBef>
              <a:buClr>
                <a:srgbClr val="000000"/>
              </a:buClr>
              <a:defRPr/>
            </a:pPr>
            <a:endParaRPr lang="cs-CZ" sz="1600" i="1" dirty="0">
              <a:solidFill>
                <a:srgbClr val="000000"/>
              </a:solidFill>
            </a:endParaRPr>
          </a:p>
          <a:p>
            <a:pPr>
              <a:defRPr/>
            </a:pPr>
            <a:endParaRPr lang="cs-CZ" dirty="0"/>
          </a:p>
        </p:txBody>
      </p:sp>
      <p:sp>
        <p:nvSpPr>
          <p:cNvPr id="4" name="Zástupný symbol pro číslo snímku 3"/>
          <p:cNvSpPr>
            <a:spLocks noGrp="1"/>
          </p:cNvSpPr>
          <p:nvPr>
            <p:ph type="sldNum" sz="quarter" idx="12"/>
          </p:nvPr>
        </p:nvSpPr>
        <p:spPr/>
        <p:txBody>
          <a:bodyPr/>
          <a:lstStyle/>
          <a:p>
            <a:pPr>
              <a:defRPr/>
            </a:pPr>
            <a:fld id="{AAEF66B1-44B9-4A12-A577-2AFE21B0CE0A}" type="slidenum">
              <a:rPr lang="cs-CZ" smtClean="0"/>
              <a:pPr>
                <a:defRPr/>
              </a:pPr>
              <a:t>75</a:t>
            </a:fld>
            <a:endParaRPr lang="cs-CZ" dirty="0"/>
          </a:p>
        </p:txBody>
      </p:sp>
    </p:spTree>
    <p:extLst>
      <p:ext uri="{BB962C8B-B14F-4D97-AF65-F5344CB8AC3E}">
        <p14:creationId xmlns:p14="http://schemas.microsoft.com/office/powerpoint/2010/main" val="4187283430"/>
      </p:ext>
    </p:extLst>
  </p:cSld>
  <p:clrMapOvr>
    <a:masterClrMapping/>
  </p:clrMapOvr>
  <p:transition spd="slow" advTm="98792">
    <p:wipe/>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71600" y="-493190"/>
            <a:ext cx="7813675" cy="1689943"/>
          </a:xfrm>
        </p:spPr>
        <p:txBody>
          <a:bodyPr/>
          <a:lstStyle/>
          <a:p>
            <a:pPr>
              <a:defRPr/>
            </a:pPr>
            <a:r>
              <a:rPr lang="cs-CZ" b="1" dirty="0"/>
              <a:t>Dodání pozemků</a:t>
            </a:r>
          </a:p>
        </p:txBody>
      </p:sp>
      <p:sp>
        <p:nvSpPr>
          <p:cNvPr id="3" name="Zástupný symbol pro obsah 2"/>
          <p:cNvSpPr>
            <a:spLocks noGrp="1"/>
          </p:cNvSpPr>
          <p:nvPr>
            <p:ph sz="quarter" idx="4294967295"/>
          </p:nvPr>
        </p:nvSpPr>
        <p:spPr>
          <a:xfrm>
            <a:off x="895350" y="764704"/>
            <a:ext cx="8357170" cy="5401147"/>
          </a:xfrm>
        </p:spPr>
        <p:txBody>
          <a:bodyPr>
            <a:normAutofit fontScale="40000" lnSpcReduction="20000"/>
          </a:bodyPr>
          <a:lstStyle/>
          <a:p>
            <a:pPr marL="34290" indent="0">
              <a:buFont typeface="Calibri" panose="020F0502020204030204" pitchFamily="34" charset="0"/>
              <a:buNone/>
              <a:defRPr/>
            </a:pPr>
            <a:endParaRPr lang="cs-CZ" sz="1050" dirty="0"/>
          </a:p>
          <a:p>
            <a:pPr marL="34290" indent="0">
              <a:buFont typeface="Calibri" panose="020F0502020204030204" pitchFamily="34" charset="0"/>
              <a:buNone/>
              <a:defRPr/>
            </a:pPr>
            <a:r>
              <a:rPr lang="cs-CZ" sz="4700" b="1" u="sng" dirty="0"/>
              <a:t>Testování pozemku , které nejsou řešeny v </a:t>
            </a:r>
            <a:r>
              <a:rPr lang="cs-CZ" sz="4800" u="sng" dirty="0">
                <a:latin typeface="Arial" panose="020B0604020202020204" pitchFamily="34" charset="0"/>
              </a:rPr>
              <a:t>KOOV č. </a:t>
            </a:r>
            <a:r>
              <a:rPr lang="cs-CZ" sz="4800" b="1" u="sng" dirty="0">
                <a:latin typeface="Arial" panose="020B0604020202020204" pitchFamily="34" charset="0"/>
              </a:rPr>
              <a:t>568/09.09.20 </a:t>
            </a:r>
            <a:r>
              <a:rPr lang="cs-CZ" sz="4700" b="1" u="sng" dirty="0"/>
              <a:t>:</a:t>
            </a:r>
          </a:p>
          <a:p>
            <a:pPr lvl="1">
              <a:buFont typeface="Arial" panose="020B0604020202020204" pitchFamily="34" charset="0"/>
              <a:buChar char="•"/>
              <a:defRPr/>
            </a:pPr>
            <a:r>
              <a:rPr lang="cs-CZ" sz="4700" b="1" dirty="0">
                <a:solidFill>
                  <a:schemeClr val="tx1"/>
                </a:solidFill>
              </a:rPr>
              <a:t>Funkční celek ve smyslu §48 odst. 3</a:t>
            </a:r>
          </a:p>
          <a:p>
            <a:pPr lvl="2">
              <a:buFont typeface="Courier New" panose="02070309020205020404" pitchFamily="49" charset="0"/>
              <a:buChar char="o"/>
              <a:defRPr/>
            </a:pPr>
            <a:r>
              <a:rPr lang="cs-CZ" sz="4700" dirty="0">
                <a:solidFill>
                  <a:schemeClr val="tx1"/>
                </a:solidFill>
              </a:rPr>
              <a:t>Využití pozemku kupujícím na základě právního titulu v souvislosti se stávající stavbou (oplocený pozemek , nájem, výpůjčka, věcné břemeno, vypořádání vlastnických vztahů využívaného pozemku) – nutno posoudit jako zastavěný dle časového testu stavby podle §56 odst. 3, nutnost ověřit kolaudaci.</a:t>
            </a:r>
          </a:p>
          <a:p>
            <a:pPr lvl="2">
              <a:buFont typeface="Courier New" panose="02070309020205020404" pitchFamily="49" charset="0"/>
              <a:buChar char="o"/>
              <a:defRPr/>
            </a:pPr>
            <a:r>
              <a:rPr lang="cs-CZ" sz="4700" dirty="0">
                <a:solidFill>
                  <a:schemeClr val="tx1"/>
                </a:solidFill>
              </a:rPr>
              <a:t>Lze uznat i zpětné vypořádání bezdůvodného obohacení.</a:t>
            </a:r>
          </a:p>
          <a:p>
            <a:pPr lvl="1">
              <a:buFont typeface="Arial" panose="020B0604020202020204" pitchFamily="34" charset="0"/>
              <a:buChar char="•"/>
              <a:defRPr/>
            </a:pPr>
            <a:r>
              <a:rPr lang="cs-CZ" sz="4700" b="1" dirty="0">
                <a:solidFill>
                  <a:schemeClr val="tx1"/>
                </a:solidFill>
              </a:rPr>
              <a:t>Technická připravenost </a:t>
            </a:r>
            <a:r>
              <a:rPr lang="cs-CZ" sz="4700" dirty="0">
                <a:solidFill>
                  <a:schemeClr val="tx1"/>
                </a:solidFill>
              </a:rPr>
              <a:t>: Je-li splněna, zdanění základní sazbou (21%)</a:t>
            </a:r>
          </a:p>
          <a:p>
            <a:pPr lvl="2">
              <a:buFont typeface="Courier New" panose="02070309020205020404" pitchFamily="49" charset="0"/>
              <a:buChar char="o"/>
              <a:defRPr/>
            </a:pPr>
            <a:r>
              <a:rPr lang="cs-CZ" sz="4700" b="1" dirty="0"/>
              <a:t>Územní plán</a:t>
            </a:r>
            <a:r>
              <a:rPr lang="cs-CZ" sz="4700" dirty="0"/>
              <a:t> </a:t>
            </a:r>
            <a:r>
              <a:rPr lang="cs-CZ" sz="4700" dirty="0">
                <a:solidFill>
                  <a:schemeClr val="tx1"/>
                </a:solidFill>
              </a:rPr>
              <a:t>(zastavitelné území i v historicky schválením územním plánu)</a:t>
            </a:r>
          </a:p>
          <a:p>
            <a:pPr lvl="2">
              <a:buFont typeface="Courier New" panose="02070309020205020404" pitchFamily="49" charset="0"/>
              <a:buChar char="o"/>
              <a:defRPr/>
            </a:pPr>
            <a:r>
              <a:rPr lang="cs-CZ" sz="4700" dirty="0">
                <a:solidFill>
                  <a:schemeClr val="tx1"/>
                </a:solidFill>
              </a:rPr>
              <a:t>Stavební povolení nebo ohlášení stavby ( mrtvé ustanovení v kontextu ÚP?!)</a:t>
            </a:r>
          </a:p>
          <a:p>
            <a:pPr lvl="2">
              <a:buFont typeface="Courier New" panose="02070309020205020404" pitchFamily="49" charset="0"/>
              <a:buChar char="o"/>
              <a:defRPr/>
            </a:pPr>
            <a:r>
              <a:rPr lang="cs-CZ" sz="4700" dirty="0">
                <a:solidFill>
                  <a:schemeClr val="tx1"/>
                </a:solidFill>
              </a:rPr>
              <a:t>Stavební práce v okolí za účelem stavby nebo odstranění stávajících staveb</a:t>
            </a:r>
          </a:p>
          <a:p>
            <a:pPr lvl="2">
              <a:buFont typeface="Courier New" panose="02070309020205020404" pitchFamily="49" charset="0"/>
              <a:buChar char="o"/>
              <a:defRPr/>
            </a:pPr>
            <a:endParaRPr lang="cs-CZ" sz="1800" u="sng" dirty="0">
              <a:solidFill>
                <a:schemeClr val="tx1"/>
              </a:solidFill>
            </a:endParaRPr>
          </a:p>
          <a:p>
            <a:pPr>
              <a:defRPr/>
            </a:pPr>
            <a:endParaRPr lang="cs-CZ" dirty="0"/>
          </a:p>
        </p:txBody>
      </p:sp>
      <p:sp>
        <p:nvSpPr>
          <p:cNvPr id="5" name="Zástupný symbol pro číslo snímku 3"/>
          <p:cNvSpPr txBox="1">
            <a:spLocks/>
          </p:cNvSpPr>
          <p:nvPr/>
        </p:nvSpPr>
        <p:spPr>
          <a:xfrm>
            <a:off x="8258967" y="6108173"/>
            <a:ext cx="427833" cy="365125"/>
          </a:xfrm>
          <a:prstGeom prst="rect">
            <a:avLst/>
          </a:prstGeom>
        </p:spPr>
        <p:txBody>
          <a:bodyPr vert="horz" lIns="91440" tIns="45720" rIns="91440" bIns="45720" rtlCol="0" anchor="ctr"/>
          <a:lstStyle>
            <a:defPPr>
              <a:defRPr lang="cs-CZ"/>
            </a:defPPr>
            <a:lvl1pPr algn="r" rtl="0" fontAlgn="base">
              <a:spcBef>
                <a:spcPct val="0"/>
              </a:spcBef>
              <a:spcAft>
                <a:spcPct val="0"/>
              </a:spcAft>
              <a:defRPr sz="1000" b="0" i="0" kern="1200">
                <a:solidFill>
                  <a:schemeClr val="tx1"/>
                </a:solidFill>
                <a:effectLst/>
                <a:latin typeface="+mn-lt"/>
                <a:ea typeface="+mn-ea"/>
                <a:cs typeface="Arial" pitchFamily="34" charset="0"/>
              </a:defRPr>
            </a:lvl1pPr>
            <a:lvl2pPr marL="457200" algn="l" rtl="0" fontAlgn="base">
              <a:spcBef>
                <a:spcPct val="0"/>
              </a:spcBef>
              <a:spcAft>
                <a:spcPct val="0"/>
              </a:spcAft>
              <a:defRPr kern="1200">
                <a:solidFill>
                  <a:schemeClr val="tx1"/>
                </a:solidFill>
                <a:latin typeface="Calibri" pitchFamily="34" charset="0"/>
                <a:ea typeface="+mn-ea"/>
                <a:cs typeface="Arial" pitchFamily="34" charset="0"/>
              </a:defRPr>
            </a:lvl2pPr>
            <a:lvl3pPr marL="914400" algn="l" rtl="0" fontAlgn="base">
              <a:spcBef>
                <a:spcPct val="0"/>
              </a:spcBef>
              <a:spcAft>
                <a:spcPct val="0"/>
              </a:spcAft>
              <a:defRPr kern="1200">
                <a:solidFill>
                  <a:schemeClr val="tx1"/>
                </a:solidFill>
                <a:latin typeface="Calibri" pitchFamily="34" charset="0"/>
                <a:ea typeface="+mn-ea"/>
                <a:cs typeface="Arial" pitchFamily="34" charset="0"/>
              </a:defRPr>
            </a:lvl3pPr>
            <a:lvl4pPr marL="1371600" algn="l" rtl="0" fontAlgn="base">
              <a:spcBef>
                <a:spcPct val="0"/>
              </a:spcBef>
              <a:spcAft>
                <a:spcPct val="0"/>
              </a:spcAft>
              <a:defRPr kern="1200">
                <a:solidFill>
                  <a:schemeClr val="tx1"/>
                </a:solidFill>
                <a:latin typeface="Calibri" pitchFamily="34" charset="0"/>
                <a:ea typeface="+mn-ea"/>
                <a:cs typeface="Arial" pitchFamily="34" charset="0"/>
              </a:defRPr>
            </a:lvl4pPr>
            <a:lvl5pPr marL="1828800" algn="l" rtl="0" fontAlgn="base">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a:lstStyle>
          <a:p>
            <a:pPr>
              <a:defRPr/>
            </a:pPr>
            <a:fld id="{AAEF66B1-44B9-4A12-A577-2AFE21B0CE0A}" type="slidenum">
              <a:rPr lang="cs-CZ" smtClean="0"/>
              <a:pPr>
                <a:defRPr/>
              </a:pPr>
              <a:t>76</a:t>
            </a:fld>
            <a:endParaRPr lang="cs-CZ" dirty="0"/>
          </a:p>
        </p:txBody>
      </p:sp>
    </p:spTree>
    <p:extLst>
      <p:ext uri="{BB962C8B-B14F-4D97-AF65-F5344CB8AC3E}">
        <p14:creationId xmlns:p14="http://schemas.microsoft.com/office/powerpoint/2010/main" val="476057197"/>
      </p:ext>
    </p:extLst>
  </p:cSld>
  <p:clrMapOvr>
    <a:masterClrMapping/>
  </p:clrMapOvr>
  <p:transition spd="slow" advTm="116024"/>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pPr>
              <a:defRPr/>
            </a:pPr>
            <a:r>
              <a:rPr lang="cs-CZ" b="1" dirty="0"/>
              <a:t>Územní plán a posouzení stavebních pozemků</a:t>
            </a:r>
          </a:p>
        </p:txBody>
      </p:sp>
      <p:sp>
        <p:nvSpPr>
          <p:cNvPr id="67587" name="Zástupný symbol pro obsah 2"/>
          <p:cNvSpPr>
            <a:spLocks noGrp="1"/>
          </p:cNvSpPr>
          <p:nvPr>
            <p:ph idx="1"/>
          </p:nvPr>
        </p:nvSpPr>
        <p:spPr>
          <a:xfrm>
            <a:off x="982133" y="2132856"/>
            <a:ext cx="7704667" cy="3866960"/>
          </a:xfrm>
        </p:spPr>
        <p:txBody>
          <a:bodyPr>
            <a:normAutofit fontScale="92500"/>
          </a:bodyPr>
          <a:lstStyle/>
          <a:p>
            <a:r>
              <a:rPr lang="cs-CZ" altLang="cs-CZ" dirty="0">
                <a:solidFill>
                  <a:schemeClr val="tx1"/>
                </a:solidFill>
              </a:rPr>
              <a:t>Stavební pozemek je zpravidla umístěn v platném ÚP v zastavěném území, nebo zastavitelných plochách, nebo současně zastavěné/zastavitelné území města/obce. </a:t>
            </a:r>
          </a:p>
          <a:p>
            <a:r>
              <a:rPr lang="cs-CZ" altLang="cs-CZ" dirty="0">
                <a:solidFill>
                  <a:schemeClr val="tx1"/>
                </a:solidFill>
              </a:rPr>
              <a:t>Hranice jsou vyznačeny barevně. </a:t>
            </a:r>
          </a:p>
          <a:p>
            <a:r>
              <a:rPr lang="cs-CZ" altLang="cs-CZ" dirty="0">
                <a:solidFill>
                  <a:schemeClr val="tx1"/>
                </a:solidFill>
              </a:rPr>
              <a:t>Uvnitř mohou být vyčleněny plochy, </a:t>
            </a:r>
            <a:r>
              <a:rPr lang="cs-CZ" altLang="cs-CZ" u="sng" dirty="0">
                <a:solidFill>
                  <a:schemeClr val="tx1"/>
                </a:solidFill>
              </a:rPr>
              <a:t>které nejsou zastavitelné </a:t>
            </a:r>
            <a:r>
              <a:rPr lang="cs-CZ" altLang="cs-CZ" dirty="0">
                <a:solidFill>
                  <a:schemeClr val="tx1"/>
                </a:solidFill>
              </a:rPr>
              <a:t>– park, lesní půda, obecní zeleň, vodní plocha, hřbitov apod.</a:t>
            </a:r>
          </a:p>
          <a:p>
            <a:r>
              <a:rPr lang="cs-CZ" altLang="cs-CZ" dirty="0">
                <a:solidFill>
                  <a:schemeClr val="tx1"/>
                </a:solidFill>
              </a:rPr>
              <a:t>Posouzení je komplikované, když jde o smíšené užití, nebo  % využití pro zastavění.</a:t>
            </a:r>
          </a:p>
          <a:p>
            <a:r>
              <a:rPr lang="cs-CZ" altLang="cs-CZ" dirty="0">
                <a:solidFill>
                  <a:srgbClr val="3333FF"/>
                </a:solidFill>
              </a:rPr>
              <a:t>Vhodné je vycházet ze znaleckého posudku.</a:t>
            </a:r>
          </a:p>
        </p:txBody>
      </p:sp>
      <p:sp>
        <p:nvSpPr>
          <p:cNvPr id="4"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77</a:t>
            </a:fld>
            <a:endParaRPr lang="cs-CZ" dirty="0"/>
          </a:p>
        </p:txBody>
      </p:sp>
    </p:spTree>
    <p:extLst>
      <p:ext uri="{BB962C8B-B14F-4D97-AF65-F5344CB8AC3E}">
        <p14:creationId xmlns:p14="http://schemas.microsoft.com/office/powerpoint/2010/main" val="227985644"/>
      </p:ext>
    </p:extLst>
  </p:cSld>
  <p:clrMapOvr>
    <a:masterClrMapping/>
  </p:clrMapOvr>
  <p:transition spd="slow" advTm="82391">
    <p:wip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331640" y="160020"/>
            <a:ext cx="6512511" cy="1143000"/>
          </a:xfrm>
        </p:spPr>
        <p:txBody>
          <a:bodyPr>
            <a:normAutofit fontScale="90000"/>
          </a:bodyPr>
          <a:lstStyle/>
          <a:p>
            <a:r>
              <a:rPr lang="cs-CZ" dirty="0"/>
              <a:t>Dodání nemovité věci §56 –</a:t>
            </a:r>
            <a:r>
              <a:rPr lang="cs-CZ" sz="3100" dirty="0"/>
              <a:t>uplatnění daně namísto osvobození</a:t>
            </a:r>
          </a:p>
        </p:txBody>
      </p:sp>
      <p:sp>
        <p:nvSpPr>
          <p:cNvPr id="3" name="Zástupný symbol pro obsah 2"/>
          <p:cNvSpPr>
            <a:spLocks noGrp="1"/>
          </p:cNvSpPr>
          <p:nvPr>
            <p:ph idx="1"/>
          </p:nvPr>
        </p:nvSpPr>
        <p:spPr>
          <a:xfrm>
            <a:off x="1043608" y="1484784"/>
            <a:ext cx="7344816" cy="4320480"/>
          </a:xfrm>
        </p:spPr>
        <p:txBody>
          <a:bodyPr>
            <a:normAutofit/>
          </a:bodyPr>
          <a:lstStyle/>
          <a:p>
            <a:pPr marL="45720" lvl="0" indent="0">
              <a:buNone/>
            </a:pPr>
            <a:endParaRPr lang="cs-CZ" sz="1400" dirty="0"/>
          </a:p>
          <a:p>
            <a:pPr marL="45720" lvl="0" indent="0">
              <a:buNone/>
            </a:pPr>
            <a:r>
              <a:rPr lang="cs-CZ" b="1" dirty="0"/>
              <a:t>Plátce se může rozhodnout, že se u dodání pozemku podle odstavce 1 nebo u dodání vybrané nemovité věci po uplynutí lhůty podle odstavce 3 uplatňuje daň</a:t>
            </a:r>
            <a:r>
              <a:rPr lang="cs-CZ" dirty="0"/>
              <a:t>. Pokud je příjemce plnění plátcem, lze tak učinit pouze po jeho předchozím souhlasu. Pokud plátce přijal před uskutečněním zdanitelného plnění úplatu, ze které mu nevznikla povinnost přiznat daň, stanoví se při uskutečnění zdanitelného plnění základ daně podle § 36. </a:t>
            </a:r>
          </a:p>
          <a:p>
            <a:r>
              <a:rPr lang="cs-CZ" b="1" dirty="0"/>
              <a:t>Vazba na § 92d) – PDP</a:t>
            </a:r>
          </a:p>
          <a:p>
            <a:endParaRPr lang="cs-CZ"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78</a:t>
            </a:fld>
            <a:endParaRPr lang="cs-CZ" dirty="0"/>
          </a:p>
        </p:txBody>
      </p:sp>
    </p:spTree>
    <p:extLst>
      <p:ext uri="{BB962C8B-B14F-4D97-AF65-F5344CB8AC3E}">
        <p14:creationId xmlns:p14="http://schemas.microsoft.com/office/powerpoint/2010/main" val="620147953"/>
      </p:ext>
    </p:extLst>
  </p:cSld>
  <p:clrMapOvr>
    <a:masterClrMapping/>
  </p:clrMapOvr>
  <p:transition spd="slow" advTm="122383">
    <p:wipe/>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defRPr/>
            </a:pPr>
            <a:r>
              <a:rPr lang="cs-CZ" b="1" dirty="0"/>
              <a:t>Snížení nájmu z pohledu DPH</a:t>
            </a:r>
          </a:p>
        </p:txBody>
      </p:sp>
      <p:sp>
        <p:nvSpPr>
          <p:cNvPr id="67587" name="Zástupný symbol pro obsah 2"/>
          <p:cNvSpPr>
            <a:spLocks noGrp="1"/>
          </p:cNvSpPr>
          <p:nvPr>
            <p:ph idx="1"/>
          </p:nvPr>
        </p:nvSpPr>
        <p:spPr>
          <a:xfrm>
            <a:off x="982132" y="1681591"/>
            <a:ext cx="7704667" cy="3866960"/>
          </a:xfrm>
        </p:spPr>
        <p:txBody>
          <a:bodyPr>
            <a:normAutofit/>
          </a:bodyPr>
          <a:lstStyle/>
          <a:p>
            <a:pPr marL="0" lvl="0" indent="0" algn="just">
              <a:buNone/>
            </a:pPr>
            <a:r>
              <a:rPr lang="cs-CZ" altLang="cs-CZ" sz="2800" b="1" dirty="0">
                <a:latin typeface="Times New Roman" panose="02020603050405020304" pitchFamily="18" charset="0"/>
              </a:rPr>
              <a:t>Sleva na nájemném vs. prominutí nájemného (částečné prominutí):</a:t>
            </a:r>
          </a:p>
          <a:p>
            <a:pPr algn="just"/>
            <a:r>
              <a:rPr lang="cs-CZ" altLang="cs-CZ" sz="2000" dirty="0">
                <a:latin typeface="Times New Roman" panose="02020603050405020304" pitchFamily="18" charset="0"/>
              </a:rPr>
              <a:t>Pro daně a účetnictví nutno řádně rozlišovat – různé dopady (viz dále)</a:t>
            </a:r>
          </a:p>
          <a:p>
            <a:pPr algn="just"/>
            <a:r>
              <a:rPr lang="cs-CZ" altLang="cs-CZ" sz="2000" dirty="0">
                <a:latin typeface="Times New Roman" panose="02020603050405020304" pitchFamily="18" charset="0"/>
              </a:rPr>
              <a:t>Informace Ministerstva vnitra ČR neupozorňuje na tyto účetní a daňové dopady</a:t>
            </a:r>
          </a:p>
          <a:p>
            <a:pPr marL="457200" lvl="1" indent="0" algn="just">
              <a:buNone/>
            </a:pPr>
            <a:r>
              <a:rPr lang="cs-CZ" sz="1400" b="1" dirty="0">
                <a:effectLst/>
                <a:latin typeface="Calibri" panose="020F0502020204030204" pitchFamily="34" charset="0"/>
                <a:ea typeface="Calibri" panose="020F0502020204030204" pitchFamily="34" charset="0"/>
              </a:rPr>
              <a:t>Stanovisko Ministerstva vnitra k možnostem obcí dočasně snížit nájemné vybírané z obecního majetku v době trvání nouzového stavu - </a:t>
            </a:r>
            <a:r>
              <a:rPr lang="cs-CZ" sz="1400" u="sng" dirty="0">
                <a:solidFill>
                  <a:srgbClr val="0563C1"/>
                </a:solidFill>
                <a:effectLst/>
                <a:latin typeface="Calibri" panose="020F0502020204030204" pitchFamily="34" charset="0"/>
                <a:ea typeface="Calibri" panose="020F0502020204030204" pitchFamily="34" charset="0"/>
                <a:hlinkClick r:id="rId2"/>
              </a:rPr>
              <a:t>https://www.mvcr.cz/clanek/nouzovy-stav-odk--stanovisko-ministerstva-vnitra-k-moznostem-obci-docasne-snizit-najemne-vybirane-z-obecniho-majetku-v-dobe-trvani-nouzoveho-stavu.aspx</a:t>
            </a:r>
            <a:endParaRPr lang="cs-CZ" sz="1400" dirty="0">
              <a:effectLst/>
              <a:latin typeface="Calibri" panose="020F0502020204030204" pitchFamily="34" charset="0"/>
              <a:ea typeface="Calibri" panose="020F0502020204030204" pitchFamily="34" charset="0"/>
            </a:endParaRPr>
          </a:p>
          <a:p>
            <a:pPr marL="0" indent="0" algn="just">
              <a:buNone/>
            </a:pPr>
            <a:endParaRPr lang="cs-CZ" sz="1800" dirty="0">
              <a:effectLst/>
              <a:latin typeface="Calibri" panose="020F0502020204030204" pitchFamily="34" charset="0"/>
              <a:ea typeface="Calibri" panose="020F0502020204030204" pitchFamily="34" charset="0"/>
            </a:endParaRPr>
          </a:p>
          <a:p>
            <a:pPr algn="just"/>
            <a:endParaRPr lang="cs-CZ" altLang="cs-CZ" sz="2800" dirty="0">
              <a:latin typeface="Times New Roman" panose="02020603050405020304" pitchFamily="18" charset="0"/>
            </a:endParaRPr>
          </a:p>
        </p:txBody>
      </p:sp>
      <p:sp>
        <p:nvSpPr>
          <p:cNvPr id="4"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79</a:t>
            </a:fld>
            <a:endParaRPr lang="cs-CZ" dirty="0"/>
          </a:p>
        </p:txBody>
      </p:sp>
    </p:spTree>
    <p:extLst>
      <p:ext uri="{BB962C8B-B14F-4D97-AF65-F5344CB8AC3E}">
        <p14:creationId xmlns:p14="http://schemas.microsoft.com/office/powerpoint/2010/main" val="619475605"/>
      </p:ext>
    </p:extLst>
  </p:cSld>
  <p:clrMapOvr>
    <a:masterClrMapping/>
  </p:clrMapOvr>
  <p:transition spd="slow" advTm="110879">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739551"/>
          </a:xfrm>
        </p:spPr>
        <p:txBody>
          <a:bodyPr/>
          <a:lstStyle/>
          <a:p>
            <a:r>
              <a:rPr lang="cs-CZ" dirty="0"/>
              <a:t>§20a</a:t>
            </a:r>
          </a:p>
        </p:txBody>
      </p:sp>
      <p:sp>
        <p:nvSpPr>
          <p:cNvPr id="3" name="Zástupný symbol pro obsah 2"/>
          <p:cNvSpPr>
            <a:spLocks noGrp="1"/>
          </p:cNvSpPr>
          <p:nvPr>
            <p:ph idx="1"/>
          </p:nvPr>
        </p:nvSpPr>
        <p:spPr>
          <a:xfrm>
            <a:off x="982134" y="1484784"/>
            <a:ext cx="7910346" cy="4825468"/>
          </a:xfrm>
        </p:spPr>
        <p:txBody>
          <a:bodyPr>
            <a:noAutofit/>
          </a:bodyPr>
          <a:lstStyle/>
          <a:p>
            <a:pPr marL="215900" indent="0">
              <a:lnSpc>
                <a:spcPct val="90000"/>
              </a:lnSpc>
              <a:spcBef>
                <a:spcPts val="0"/>
              </a:spcBef>
              <a:spcAft>
                <a:spcPts val="0"/>
              </a:spcAft>
              <a:buClr>
                <a:srgbClr val="C00000"/>
              </a:buClr>
              <a:buNone/>
            </a:pPr>
            <a:endParaRPr lang="cs-CZ" sz="2000" b="1" dirty="0">
              <a:solidFill>
                <a:schemeClr val="tx2"/>
              </a:solidFill>
            </a:endParaRPr>
          </a:p>
          <a:p>
            <a:pPr marL="215900" indent="0">
              <a:lnSpc>
                <a:spcPct val="90000"/>
              </a:lnSpc>
              <a:spcBef>
                <a:spcPts val="0"/>
              </a:spcBef>
              <a:spcAft>
                <a:spcPts val="0"/>
              </a:spcAft>
              <a:buClr>
                <a:srgbClr val="C00000"/>
              </a:buClr>
              <a:buNone/>
            </a:pPr>
            <a:endParaRPr lang="cs-CZ" sz="2000" b="1" dirty="0">
              <a:solidFill>
                <a:schemeClr val="tx2"/>
              </a:solidFill>
            </a:endParaRPr>
          </a:p>
          <a:p>
            <a:pPr marL="215900" indent="0">
              <a:lnSpc>
                <a:spcPct val="90000"/>
              </a:lnSpc>
              <a:spcBef>
                <a:spcPts val="0"/>
              </a:spcBef>
              <a:spcAft>
                <a:spcPts val="0"/>
              </a:spcAft>
              <a:buClr>
                <a:srgbClr val="C00000"/>
              </a:buClr>
              <a:buNone/>
            </a:pPr>
            <a:r>
              <a:rPr lang="cs-CZ" sz="2000" b="1" dirty="0">
                <a:solidFill>
                  <a:schemeClr val="tx2"/>
                </a:solidFill>
              </a:rPr>
              <a:t>Daň na výstupu je plátce povinen přiznat :</a:t>
            </a:r>
          </a:p>
          <a:p>
            <a:pPr marL="538163">
              <a:lnSpc>
                <a:spcPct val="90000"/>
              </a:lnSpc>
              <a:spcBef>
                <a:spcPts val="0"/>
              </a:spcBef>
              <a:spcAft>
                <a:spcPts val="0"/>
              </a:spcAft>
              <a:buClr>
                <a:srgbClr val="C00000"/>
              </a:buClr>
            </a:pPr>
            <a:r>
              <a:rPr lang="cs-CZ" sz="2000" dirty="0">
                <a:solidFill>
                  <a:schemeClr val="tx2"/>
                </a:solidFill>
              </a:rPr>
              <a:t>K DUZP (věcné plnění) nebo</a:t>
            </a:r>
          </a:p>
          <a:p>
            <a:pPr marL="538163" lvl="1">
              <a:lnSpc>
                <a:spcPct val="90000"/>
              </a:lnSpc>
              <a:spcBef>
                <a:spcPts val="0"/>
              </a:spcBef>
              <a:spcAft>
                <a:spcPts val="0"/>
              </a:spcAft>
              <a:buClr>
                <a:srgbClr val="C00000"/>
              </a:buClr>
            </a:pPr>
            <a:r>
              <a:rPr lang="cs-CZ" dirty="0">
                <a:solidFill>
                  <a:schemeClr val="tx2"/>
                </a:solidFill>
              </a:rPr>
              <a:t>Ke dni přijetí úplaty, předchází-li DUZP </a:t>
            </a:r>
            <a:r>
              <a:rPr lang="cs-CZ" b="1" dirty="0">
                <a:solidFill>
                  <a:srgbClr val="FF0000"/>
                </a:solidFill>
              </a:rPr>
              <a:t>, to neplatí není-li zdanitelné plnění známo dostatečně určitě</a:t>
            </a:r>
          </a:p>
          <a:p>
            <a:pPr marL="0" indent="0">
              <a:spcBef>
                <a:spcPts val="0"/>
              </a:spcBef>
              <a:spcAft>
                <a:spcPts val="0"/>
              </a:spcAft>
              <a:buNone/>
            </a:pPr>
            <a:r>
              <a:rPr lang="cs-CZ" altLang="cs-CZ" sz="2000" u="sng" dirty="0">
                <a:solidFill>
                  <a:schemeClr val="tx2"/>
                </a:solidFill>
              </a:rPr>
              <a:t>Dostatečně určité = jsou-li známy alespoň tyto údaje</a:t>
            </a:r>
            <a:r>
              <a:rPr lang="cs-CZ" altLang="cs-CZ" sz="2000" dirty="0">
                <a:solidFill>
                  <a:schemeClr val="tx2"/>
                </a:solidFill>
              </a:rPr>
              <a:t>:</a:t>
            </a:r>
          </a:p>
          <a:p>
            <a:pPr>
              <a:spcBef>
                <a:spcPts val="0"/>
              </a:spcBef>
              <a:spcAft>
                <a:spcPts val="0"/>
              </a:spcAft>
            </a:pPr>
            <a:r>
              <a:rPr lang="cs-CZ" altLang="cs-CZ" sz="2000" b="1" dirty="0">
                <a:solidFill>
                  <a:schemeClr val="tx2"/>
                </a:solidFill>
              </a:rPr>
              <a:t>Zboží / služba</a:t>
            </a:r>
            <a:r>
              <a:rPr lang="cs-CZ" altLang="cs-CZ" sz="2000" dirty="0">
                <a:solidFill>
                  <a:schemeClr val="tx2"/>
                </a:solidFill>
              </a:rPr>
              <a:t>, které má být dodáno</a:t>
            </a:r>
          </a:p>
          <a:p>
            <a:pPr>
              <a:spcBef>
                <a:spcPts val="0"/>
              </a:spcBef>
              <a:spcAft>
                <a:spcPts val="0"/>
              </a:spcAft>
            </a:pPr>
            <a:r>
              <a:rPr lang="cs-CZ" altLang="cs-CZ" sz="2000" b="1" dirty="0">
                <a:solidFill>
                  <a:schemeClr val="tx2"/>
                </a:solidFill>
              </a:rPr>
              <a:t>Sazba DPH </a:t>
            </a:r>
            <a:r>
              <a:rPr lang="cs-CZ" altLang="cs-CZ" sz="2000" dirty="0">
                <a:solidFill>
                  <a:schemeClr val="tx2"/>
                </a:solidFill>
              </a:rPr>
              <a:t>u zdanitelného plnění</a:t>
            </a:r>
          </a:p>
          <a:p>
            <a:pPr>
              <a:spcBef>
                <a:spcPts val="0"/>
              </a:spcBef>
              <a:spcAft>
                <a:spcPts val="0"/>
              </a:spcAft>
            </a:pPr>
            <a:r>
              <a:rPr lang="cs-CZ" altLang="cs-CZ" sz="2000" dirty="0">
                <a:solidFill>
                  <a:schemeClr val="tx2"/>
                </a:solidFill>
              </a:rPr>
              <a:t>Místo plnění</a:t>
            </a:r>
          </a:p>
          <a:p>
            <a:pPr marL="0" indent="0">
              <a:spcBef>
                <a:spcPts val="0"/>
              </a:spcBef>
              <a:spcAft>
                <a:spcPts val="0"/>
              </a:spcAft>
              <a:buNone/>
            </a:pPr>
            <a:r>
              <a:rPr lang="cs-CZ" sz="2000" i="1" u="sng" dirty="0"/>
              <a:t>Příklad:</a:t>
            </a:r>
          </a:p>
          <a:p>
            <a:pPr marL="0" indent="0">
              <a:spcBef>
                <a:spcPts val="0"/>
              </a:spcBef>
              <a:spcAft>
                <a:spcPts val="0"/>
              </a:spcAft>
              <a:buNone/>
            </a:pPr>
            <a:r>
              <a:rPr lang="cs-CZ" sz="2000" i="1" dirty="0"/>
              <a:t>Nerozdělená jedna záloha na služby ve dvou sazbách – není předmětem daně. Ke zdanění dojde až při vyúčtování!! </a:t>
            </a:r>
          </a:p>
          <a:p>
            <a:pPr marL="0" indent="0">
              <a:spcBef>
                <a:spcPts val="0"/>
              </a:spcBef>
              <a:spcAft>
                <a:spcPts val="0"/>
              </a:spcAft>
              <a:buNone/>
            </a:pPr>
            <a:endParaRPr lang="cs-CZ" altLang="cs-CZ" sz="2000" dirty="0">
              <a:solidFill>
                <a:srgbClr val="000000"/>
              </a:solidFill>
            </a:endParaRPr>
          </a:p>
          <a:p>
            <a:pPr marL="0" indent="0">
              <a:spcBef>
                <a:spcPts val="0"/>
              </a:spcBef>
              <a:spcAft>
                <a:spcPts val="0"/>
              </a:spcAft>
              <a:buNone/>
            </a:pPr>
            <a:r>
              <a:rPr lang="cs-CZ" altLang="cs-CZ" sz="2000" dirty="0">
                <a:solidFill>
                  <a:srgbClr val="000000"/>
                </a:solidFill>
              </a:rPr>
              <a:t>Obdobná úprava je v § 51 odst. 2 ZDPH u povinnosti přiznat plnění osvobozené bez nároku na odpočet daně</a:t>
            </a:r>
            <a:r>
              <a:rPr lang="cs-CZ" altLang="cs-CZ" sz="2000" u="sng" dirty="0">
                <a:solidFill>
                  <a:srgbClr val="000000"/>
                </a:solidFill>
              </a:rPr>
              <a:t> </a:t>
            </a:r>
            <a:endParaRPr lang="cs-CZ" altLang="cs-CZ" sz="2000" i="1" dirty="0">
              <a:solidFill>
                <a:srgbClr val="000000"/>
              </a:solidFill>
            </a:endParaRPr>
          </a:p>
          <a:p>
            <a:pPr marL="0" indent="0">
              <a:spcBef>
                <a:spcPts val="0"/>
              </a:spcBef>
              <a:spcAft>
                <a:spcPts val="0"/>
              </a:spcAft>
              <a:buNone/>
            </a:pPr>
            <a:r>
              <a:rPr lang="cs-CZ" sz="2000" b="1" dirty="0">
                <a:solidFill>
                  <a:srgbClr val="FF0000"/>
                </a:solidFill>
              </a:rPr>
              <a:t>Informace GFŘ k aplikaci ustanovení § 20a zákona o DPH z 15.6.2017</a:t>
            </a:r>
            <a:endParaRPr lang="cs-CZ" sz="2000" dirty="0">
              <a:solidFill>
                <a:srgbClr val="FF0000"/>
              </a:solidFill>
            </a:endParaRPr>
          </a:p>
          <a:p>
            <a:pPr marL="0" indent="0">
              <a:buNone/>
            </a:pPr>
            <a:endParaRPr lang="cs-CZ" sz="2200" i="1" dirty="0"/>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8</a:t>
            </a:fld>
            <a:endParaRPr lang="cs-CZ"/>
          </a:p>
        </p:txBody>
      </p:sp>
    </p:spTree>
    <p:extLst>
      <p:ext uri="{BB962C8B-B14F-4D97-AF65-F5344CB8AC3E}">
        <p14:creationId xmlns:p14="http://schemas.microsoft.com/office/powerpoint/2010/main" val="3575956547"/>
      </p:ext>
    </p:extLst>
  </p:cSld>
  <p:clrMapOvr>
    <a:masterClrMapping/>
  </p:clrMapOvr>
  <p:transition spd="slow" advTm="105816">
    <p:wipe/>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defRPr/>
            </a:pPr>
            <a:r>
              <a:rPr lang="cs-CZ" b="1" dirty="0"/>
              <a:t>Snížení nájmu z pohledu DPH</a:t>
            </a:r>
          </a:p>
        </p:txBody>
      </p:sp>
      <p:sp>
        <p:nvSpPr>
          <p:cNvPr id="67587" name="Zástupný symbol pro obsah 2"/>
          <p:cNvSpPr>
            <a:spLocks noGrp="1"/>
          </p:cNvSpPr>
          <p:nvPr>
            <p:ph idx="1"/>
          </p:nvPr>
        </p:nvSpPr>
        <p:spPr>
          <a:xfrm>
            <a:off x="982132" y="1681591"/>
            <a:ext cx="7704667" cy="3866960"/>
          </a:xfrm>
        </p:spPr>
        <p:txBody>
          <a:bodyPr>
            <a:normAutofit lnSpcReduction="10000"/>
          </a:bodyPr>
          <a:lstStyle/>
          <a:p>
            <a:pPr marL="0" indent="0" algn="just">
              <a:buNone/>
            </a:pPr>
            <a:r>
              <a:rPr lang="cs-CZ" b="1" dirty="0">
                <a:effectLst/>
                <a:latin typeface="Times New Roman" panose="02020603050405020304" pitchFamily="18" charset="0"/>
                <a:ea typeface="Times New Roman" panose="02020603050405020304" pitchFamily="18" charset="0"/>
              </a:rPr>
              <a:t>Sleva na </a:t>
            </a:r>
            <a:r>
              <a:rPr lang="cs-CZ" b="1" dirty="0">
                <a:latin typeface="Times New Roman" panose="02020603050405020304" pitchFamily="18" charset="0"/>
              </a:rPr>
              <a:t>nájemném </a:t>
            </a:r>
            <a:r>
              <a:rPr lang="cs-CZ" sz="1900" dirty="0">
                <a:latin typeface="Times New Roman" panose="02020603050405020304" pitchFamily="18" charset="0"/>
              </a:rPr>
              <a:t>(</a:t>
            </a:r>
            <a:r>
              <a:rPr lang="cs-CZ" sz="1900" u="sng" dirty="0">
                <a:latin typeface="Times New Roman" panose="02020603050405020304" pitchFamily="18" charset="0"/>
              </a:rPr>
              <a:t>Dočasné snížení nájemného dohodou</a:t>
            </a:r>
            <a:r>
              <a:rPr lang="cs-CZ" sz="1900" dirty="0">
                <a:latin typeface="Times New Roman" panose="02020603050405020304" pitchFamily="18" charset="0"/>
              </a:rPr>
              <a:t>)</a:t>
            </a:r>
          </a:p>
          <a:p>
            <a:pPr marL="342900" lvl="0" indent="-342900" algn="just">
              <a:buFont typeface="Symbol" panose="05050102010706020507" pitchFamily="18" charset="2"/>
              <a:buChar char=""/>
            </a:pPr>
            <a:r>
              <a:rPr lang="cs-CZ" sz="1800" dirty="0">
                <a:effectLst/>
                <a:latin typeface="Times New Roman" panose="02020603050405020304" pitchFamily="18" charset="0"/>
                <a:ea typeface="Times New Roman" panose="02020603050405020304" pitchFamily="18" charset="0"/>
              </a:rPr>
              <a:t>Sleva je chápána jako následná změna základu daně v souladu s § 42 ZDPH</a:t>
            </a:r>
          </a:p>
          <a:p>
            <a:pPr marL="342900" lvl="0" indent="-342900" algn="just">
              <a:buFont typeface="Symbol" panose="05050102010706020507" pitchFamily="18" charset="2"/>
              <a:buChar char=""/>
            </a:pPr>
            <a:r>
              <a:rPr lang="cs-CZ" sz="1800" dirty="0">
                <a:effectLst/>
                <a:latin typeface="Times New Roman" panose="02020603050405020304" pitchFamily="18" charset="0"/>
                <a:ea typeface="Times New Roman" panose="02020603050405020304" pitchFamily="18" charset="0"/>
              </a:rPr>
              <a:t>Sleva tak ovlivňuje dopad do DPH. Sleva snižuje odvod DPH v případě zdaňovaného nájmu či snižuje negativní dopad do krátícího koeficientu, pokud jde o osvobozený pronájem.</a:t>
            </a:r>
          </a:p>
          <a:p>
            <a:pPr marL="342900" lvl="0" indent="-342900" algn="just">
              <a:buFont typeface="Symbol" panose="05050102010706020507" pitchFamily="18" charset="2"/>
              <a:buChar char=""/>
            </a:pPr>
            <a:r>
              <a:rPr lang="cs-CZ" sz="1800" dirty="0">
                <a:effectLst/>
                <a:latin typeface="Times New Roman" panose="02020603050405020304" pitchFamily="18" charset="0"/>
                <a:ea typeface="Times New Roman" panose="02020603050405020304" pitchFamily="18" charset="0"/>
              </a:rPr>
              <a:t>Sleva snižuje výnosy u pronajímatele (náklady u nájemce).</a:t>
            </a:r>
          </a:p>
          <a:p>
            <a:pPr marL="342900" indent="-342900" algn="just">
              <a:buFont typeface="Symbol" panose="05050102010706020507" pitchFamily="18" charset="2"/>
              <a:buChar char=""/>
            </a:pPr>
            <a:r>
              <a:rPr lang="cs-CZ" sz="1800" dirty="0">
                <a:latin typeface="Times New Roman" panose="02020603050405020304" pitchFamily="18" charset="0"/>
              </a:rPr>
              <a:t>Jedná se o dvoustranný akt na základě dohody o snížení nájemného (resp. dodatku nájemní smlouvy)</a:t>
            </a:r>
          </a:p>
          <a:p>
            <a:pPr marL="342900" indent="-342900" algn="just">
              <a:buFont typeface="Symbol" panose="05050102010706020507" pitchFamily="18" charset="2"/>
              <a:buChar char=""/>
            </a:pPr>
            <a:endParaRPr lang="cs-CZ" altLang="cs-CZ" sz="1800" dirty="0">
              <a:latin typeface="Times New Roman" panose="02020603050405020304" pitchFamily="18" charset="0"/>
            </a:endParaRPr>
          </a:p>
          <a:p>
            <a:pPr marL="0" indent="0" algn="just">
              <a:buNone/>
            </a:pPr>
            <a:r>
              <a:rPr lang="cs-CZ" altLang="cs-CZ" sz="1800" b="1" u="sng" dirty="0">
                <a:solidFill>
                  <a:srgbClr val="FA3636"/>
                </a:solidFill>
                <a:latin typeface="Times New Roman" panose="02020603050405020304" pitchFamily="18" charset="0"/>
              </a:rPr>
              <a:t>POZOR</a:t>
            </a:r>
            <a:r>
              <a:rPr lang="cs-CZ" altLang="cs-CZ" sz="1800" dirty="0">
                <a:solidFill>
                  <a:srgbClr val="FA3636"/>
                </a:solidFill>
                <a:latin typeface="Times New Roman" panose="02020603050405020304" pitchFamily="18" charset="0"/>
              </a:rPr>
              <a:t>: 100% sleva je chápána jako dar se všemi dopady (řešení obdobné, jako u prominutí nájmu).</a:t>
            </a:r>
          </a:p>
        </p:txBody>
      </p:sp>
      <p:sp>
        <p:nvSpPr>
          <p:cNvPr id="4"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80</a:t>
            </a:fld>
            <a:endParaRPr lang="cs-CZ" dirty="0"/>
          </a:p>
        </p:txBody>
      </p:sp>
    </p:spTree>
    <p:extLst>
      <p:ext uri="{BB962C8B-B14F-4D97-AF65-F5344CB8AC3E}">
        <p14:creationId xmlns:p14="http://schemas.microsoft.com/office/powerpoint/2010/main" val="357873629"/>
      </p:ext>
    </p:extLst>
  </p:cSld>
  <p:clrMapOvr>
    <a:masterClrMapping/>
  </p:clrMapOvr>
  <p:transition spd="slow" advTm="162878">
    <p:wipe/>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defRPr/>
            </a:pPr>
            <a:r>
              <a:rPr lang="cs-CZ" b="1" dirty="0"/>
              <a:t>Snížení nájmu z pohledu DPH</a:t>
            </a:r>
          </a:p>
        </p:txBody>
      </p:sp>
      <p:sp>
        <p:nvSpPr>
          <p:cNvPr id="67587" name="Zástupný symbol pro obsah 2"/>
          <p:cNvSpPr>
            <a:spLocks noGrp="1"/>
          </p:cNvSpPr>
          <p:nvPr>
            <p:ph idx="1"/>
          </p:nvPr>
        </p:nvSpPr>
        <p:spPr>
          <a:xfrm>
            <a:off x="982132" y="1412776"/>
            <a:ext cx="7704667" cy="4536504"/>
          </a:xfrm>
        </p:spPr>
        <p:txBody>
          <a:bodyPr>
            <a:normAutofit/>
          </a:bodyPr>
          <a:lstStyle/>
          <a:p>
            <a:pPr marL="0" indent="0" algn="just">
              <a:buNone/>
            </a:pPr>
            <a:r>
              <a:rPr lang="cs-CZ" sz="2000" b="1" dirty="0">
                <a:effectLst/>
                <a:latin typeface="Times New Roman" panose="02020603050405020304" pitchFamily="18" charset="0"/>
                <a:ea typeface="Times New Roman" panose="02020603050405020304" pitchFamily="18" charset="0"/>
              </a:rPr>
              <a:t>Prominutí nájmu / částečné prominutí nájmu </a:t>
            </a:r>
            <a:r>
              <a:rPr lang="cs-CZ" sz="1800" u="sng" dirty="0">
                <a:latin typeface="Times New Roman" panose="02020603050405020304" pitchFamily="18" charset="0"/>
              </a:rPr>
              <a:t>(Prominutí dluhu)</a:t>
            </a:r>
          </a:p>
          <a:p>
            <a:pPr marL="342900" lvl="0" indent="-342900" algn="just">
              <a:buFont typeface="Symbol" panose="05050102010706020507" pitchFamily="18" charset="2"/>
              <a:buChar char=""/>
            </a:pPr>
            <a:r>
              <a:rPr lang="cs-CZ" sz="1700" dirty="0">
                <a:effectLst/>
                <a:latin typeface="Times New Roman" panose="02020603050405020304" pitchFamily="18" charset="0"/>
                <a:ea typeface="Times New Roman" panose="02020603050405020304" pitchFamily="18" charset="0"/>
              </a:rPr>
              <a:t>Právně jde o prominutí dluhu, tj. povinnosti nájemce uhradit nájemné s tím, že se pronajímatel vzdává finančního inkasa daného nájemného.</a:t>
            </a:r>
            <a:endParaRPr lang="cs-CZ" sz="1200" dirty="0">
              <a:effectLst/>
              <a:latin typeface="Times New Roman" panose="02020603050405020304" pitchFamily="18" charset="0"/>
              <a:ea typeface="Times New Roman" panose="02020603050405020304" pitchFamily="18" charset="0"/>
            </a:endParaRPr>
          </a:p>
          <a:p>
            <a:pPr marL="342900" lvl="0" indent="-342900" algn="just">
              <a:buFont typeface="Symbol" panose="05050102010706020507" pitchFamily="18" charset="2"/>
              <a:buChar char=""/>
            </a:pPr>
            <a:r>
              <a:rPr lang="cs-CZ" sz="1700" dirty="0">
                <a:effectLst/>
                <a:latin typeface="Times New Roman" panose="02020603050405020304" pitchFamily="18" charset="0"/>
                <a:ea typeface="Times New Roman" panose="02020603050405020304" pitchFamily="18" charset="0"/>
              </a:rPr>
              <a:t>Nedochází však ke snížení nájemného, a tudíž dochází ke snížení základu daně (nedochází ke snížení výše DPH).</a:t>
            </a:r>
            <a:endParaRPr lang="cs-CZ" sz="1200" dirty="0">
              <a:effectLst/>
              <a:latin typeface="Times New Roman" panose="02020603050405020304" pitchFamily="18" charset="0"/>
              <a:ea typeface="Times New Roman" panose="02020603050405020304" pitchFamily="18" charset="0"/>
            </a:endParaRPr>
          </a:p>
          <a:p>
            <a:pPr marL="742950" lvl="1" indent="-285750" algn="just">
              <a:buFont typeface="Courier New" panose="02070309020205020404" pitchFamily="49" charset="0"/>
              <a:buChar char="o"/>
            </a:pPr>
            <a:r>
              <a:rPr lang="cs-CZ" sz="1400" dirty="0">
                <a:effectLst/>
                <a:latin typeface="Times New Roman" panose="02020603050405020304" pitchFamily="18" charset="0"/>
                <a:ea typeface="Times New Roman" panose="02020603050405020304" pitchFamily="18" charset="0"/>
              </a:rPr>
              <a:t>Pronajímatel tak má stále povinnost odvodu DPH z celé původní výše nájemného a nájemce má nárok na uplatnění odpočtu daně.</a:t>
            </a:r>
            <a:endParaRPr lang="cs-CZ" sz="1050" dirty="0">
              <a:effectLst/>
              <a:latin typeface="Times New Roman" panose="02020603050405020304" pitchFamily="18" charset="0"/>
              <a:ea typeface="Times New Roman" panose="02020603050405020304" pitchFamily="18" charset="0"/>
            </a:endParaRPr>
          </a:p>
          <a:p>
            <a:pPr marL="742950" lvl="1" indent="-285750" algn="just">
              <a:buFont typeface="Courier New" panose="02070309020205020404" pitchFamily="49" charset="0"/>
              <a:buChar char="o"/>
            </a:pPr>
            <a:r>
              <a:rPr lang="cs-CZ" sz="1400" dirty="0">
                <a:effectLst/>
                <a:latin typeface="Times New Roman" panose="02020603050405020304" pitchFamily="18" charset="0"/>
                <a:ea typeface="Times New Roman" panose="02020603050405020304" pitchFamily="18" charset="0"/>
              </a:rPr>
              <a:t>Pokud pronajímatel původní fakturaci snížil, neoprávněně snížil výnosy i DPH a hrozí mu tak ze strany správce daně doměrky na daních a s tím související sankce.</a:t>
            </a:r>
            <a:endParaRPr lang="cs-CZ" sz="1050" dirty="0">
              <a:effectLst/>
              <a:latin typeface="Times New Roman" panose="02020603050405020304" pitchFamily="18" charset="0"/>
              <a:ea typeface="Times New Roman" panose="02020603050405020304" pitchFamily="18" charset="0"/>
            </a:endParaRPr>
          </a:p>
          <a:p>
            <a:pPr marL="742950" lvl="1" indent="-285750" algn="just">
              <a:buFont typeface="Courier New" panose="02070309020205020404" pitchFamily="49" charset="0"/>
              <a:buChar char="o"/>
            </a:pPr>
            <a:r>
              <a:rPr lang="cs-CZ" sz="1400" dirty="0">
                <a:effectLst/>
                <a:latin typeface="Times New Roman" panose="02020603050405020304" pitchFamily="18" charset="0"/>
                <a:ea typeface="Times New Roman" panose="02020603050405020304" pitchFamily="18" charset="0"/>
              </a:rPr>
              <a:t>Nájemce je povinen zohlednit prominuté nájemné ve svém daňovém přiznání k dani z příjmů.</a:t>
            </a:r>
            <a:endParaRPr lang="cs-CZ" sz="1050" dirty="0">
              <a:effectLst/>
              <a:latin typeface="Times New Roman" panose="02020603050405020304" pitchFamily="18" charset="0"/>
              <a:ea typeface="Times New Roman" panose="02020603050405020304" pitchFamily="18" charset="0"/>
            </a:endParaRPr>
          </a:p>
          <a:p>
            <a:pPr marL="342900" lvl="0" indent="-342900" algn="just">
              <a:buFont typeface="Symbol" panose="05050102010706020507" pitchFamily="18" charset="2"/>
              <a:buChar char=""/>
            </a:pPr>
            <a:r>
              <a:rPr lang="cs-CZ" sz="1700" dirty="0">
                <a:effectLst/>
                <a:latin typeface="Times New Roman" panose="02020603050405020304" pitchFamily="18" charset="0"/>
                <a:ea typeface="Times New Roman" panose="02020603050405020304" pitchFamily="18" charset="0"/>
              </a:rPr>
              <a:t>Jedná se o jednostranný akt ze strany pronajímatele, který se vzdává práva na úhradu dluhu. Zpravidla se jedná o rozhodnutí orgánu města, nikoliv o dohodu s nájemcem.</a:t>
            </a:r>
            <a:endParaRPr lang="cs-CZ" sz="1200" dirty="0">
              <a:effectLst/>
              <a:latin typeface="Times New Roman" panose="02020603050405020304" pitchFamily="18" charset="0"/>
              <a:ea typeface="Times New Roman" panose="02020603050405020304" pitchFamily="18" charset="0"/>
            </a:endParaRPr>
          </a:p>
        </p:txBody>
      </p:sp>
      <p:sp>
        <p:nvSpPr>
          <p:cNvPr id="4" name="Zástupný symbol pro číslo snímku 3"/>
          <p:cNvSpPr>
            <a:spLocks noGrp="1"/>
          </p:cNvSpPr>
          <p:nvPr>
            <p:ph type="sldNum" sz="quarter" idx="12"/>
          </p:nvPr>
        </p:nvSpPr>
        <p:spPr>
          <a:xfrm>
            <a:off x="8258967" y="6108173"/>
            <a:ext cx="427833" cy="365125"/>
          </a:xfrm>
        </p:spPr>
        <p:txBody>
          <a:bodyPr/>
          <a:lstStyle/>
          <a:p>
            <a:pPr>
              <a:defRPr/>
            </a:pPr>
            <a:fld id="{AAEF66B1-44B9-4A12-A577-2AFE21B0CE0A}" type="slidenum">
              <a:rPr lang="cs-CZ" smtClean="0"/>
              <a:pPr>
                <a:defRPr/>
              </a:pPr>
              <a:t>81</a:t>
            </a:fld>
            <a:endParaRPr lang="cs-CZ" dirty="0"/>
          </a:p>
        </p:txBody>
      </p:sp>
    </p:spTree>
    <p:extLst>
      <p:ext uri="{BB962C8B-B14F-4D97-AF65-F5344CB8AC3E}">
        <p14:creationId xmlns:p14="http://schemas.microsoft.com/office/powerpoint/2010/main" val="3765131272"/>
      </p:ext>
    </p:extLst>
  </p:cSld>
  <p:clrMapOvr>
    <a:masterClrMapping/>
  </p:clrMapOvr>
  <p:transition spd="slow" advTm="227442">
    <p:wip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404169" y="29800"/>
            <a:ext cx="6512511" cy="1143000"/>
          </a:xfrm>
        </p:spPr>
        <p:txBody>
          <a:bodyPr/>
          <a:lstStyle/>
          <a:p>
            <a:r>
              <a:rPr lang="cs-CZ" dirty="0"/>
              <a:t>Právní rámec</a:t>
            </a:r>
          </a:p>
        </p:txBody>
      </p:sp>
      <p:sp>
        <p:nvSpPr>
          <p:cNvPr id="3" name="Zástupný symbol pro obsah 2"/>
          <p:cNvSpPr>
            <a:spLocks noGrp="1"/>
          </p:cNvSpPr>
          <p:nvPr>
            <p:ph idx="1"/>
          </p:nvPr>
        </p:nvSpPr>
        <p:spPr>
          <a:xfrm>
            <a:off x="683568" y="1052736"/>
            <a:ext cx="7233112" cy="4752528"/>
          </a:xfrm>
        </p:spPr>
        <p:txBody>
          <a:bodyPr>
            <a:normAutofit/>
          </a:bodyPr>
          <a:lstStyle/>
          <a:p>
            <a:r>
              <a:rPr lang="cs-CZ" altLang="cs-CZ" u="sng" dirty="0"/>
              <a:t>Poučení dle NOZ</a:t>
            </a:r>
          </a:p>
          <a:p>
            <a:r>
              <a:rPr lang="cs-CZ" altLang="cs-CZ" sz="2000" b="1" dirty="0"/>
              <a:t>Všechny informace poskytnuté na tomto semináři jsou uváděny pouze v rámci výukového procesu a nemohou bez dalšího posouzení sloužit jako informace či rady k řešení právních situací.</a:t>
            </a:r>
          </a:p>
          <a:p>
            <a:endParaRPr lang="cs-CZ" altLang="cs-CZ" sz="2000" b="1" dirty="0"/>
          </a:p>
          <a:p>
            <a:endParaRPr lang="cs-CZ" altLang="cs-CZ" sz="2000" b="1" dirty="0"/>
          </a:p>
          <a:p>
            <a:pPr marL="0" indent="0">
              <a:buNone/>
            </a:pPr>
            <a:r>
              <a:rPr lang="cs-CZ" altLang="cs-CZ" sz="2000" b="1" dirty="0"/>
              <a:t>Dotazy lze zasílat </a:t>
            </a:r>
            <a:r>
              <a:rPr lang="cs-CZ" altLang="cs-CZ" sz="2000" b="1"/>
              <a:t>na adresy:</a:t>
            </a:r>
            <a:endParaRPr lang="cs-CZ" altLang="cs-CZ" sz="2000" b="1" dirty="0"/>
          </a:p>
          <a:p>
            <a:r>
              <a:rPr lang="cs-CZ" altLang="cs-CZ" sz="2000" b="1" dirty="0">
                <a:hlinkClick r:id="rId3"/>
              </a:rPr>
              <a:t>lang@tomaspaclik.cz</a:t>
            </a:r>
            <a:endParaRPr lang="cs-CZ" altLang="cs-CZ" sz="2000" b="1" dirty="0"/>
          </a:p>
          <a:p>
            <a:r>
              <a:rPr lang="cs-CZ" altLang="cs-CZ" sz="2000" b="1" dirty="0">
                <a:hlinkClick r:id="rId4"/>
              </a:rPr>
              <a:t>vlk@tomaspaclik.cz</a:t>
            </a:r>
            <a:endParaRPr lang="cs-CZ" altLang="cs-CZ" sz="2000" b="1" dirty="0"/>
          </a:p>
          <a:p>
            <a:endParaRPr lang="cs-CZ" dirty="0"/>
          </a:p>
        </p:txBody>
      </p:sp>
      <p:sp>
        <p:nvSpPr>
          <p:cNvPr id="4" name="Zástupný symbol pro číslo snímku 3"/>
          <p:cNvSpPr>
            <a:spLocks noGrp="1"/>
          </p:cNvSpPr>
          <p:nvPr>
            <p:ph type="sldNum" sz="quarter" idx="12"/>
          </p:nvPr>
        </p:nvSpPr>
        <p:spPr/>
        <p:txBody>
          <a:bodyPr/>
          <a:lstStyle/>
          <a:p>
            <a:pPr>
              <a:defRPr/>
            </a:pPr>
            <a:fld id="{46F36E0C-6BD6-4D08-B8B8-16D48E5C259B}" type="slidenum">
              <a:rPr lang="cs-CZ" smtClean="0"/>
              <a:pPr>
                <a:defRPr/>
              </a:pPr>
              <a:t>82</a:t>
            </a:fld>
            <a:endParaRPr lang="cs-CZ" dirty="0"/>
          </a:p>
        </p:txBody>
      </p:sp>
    </p:spTree>
    <p:extLst>
      <p:ext uri="{BB962C8B-B14F-4D97-AF65-F5344CB8AC3E}">
        <p14:creationId xmlns:p14="http://schemas.microsoft.com/office/powerpoint/2010/main" val="4231708822"/>
      </p:ext>
    </p:extLst>
  </p:cSld>
  <p:clrMapOvr>
    <a:masterClrMapping/>
  </p:clrMapOvr>
  <p:transition spd="slow" advTm="81904">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982133" y="457201"/>
            <a:ext cx="7704667" cy="1171599"/>
          </a:xfrm>
        </p:spPr>
        <p:txBody>
          <a:bodyPr/>
          <a:lstStyle/>
          <a:p>
            <a:r>
              <a:rPr lang="cs-CZ" dirty="0"/>
              <a:t>§21</a:t>
            </a:r>
            <a:endParaRPr lang="cs-CZ" dirty="0">
              <a:solidFill>
                <a:srgbClr val="FF0000"/>
              </a:solidFill>
            </a:endParaRPr>
          </a:p>
        </p:txBody>
      </p:sp>
      <p:sp>
        <p:nvSpPr>
          <p:cNvPr id="3" name="Zástupný symbol pro obsah 2"/>
          <p:cNvSpPr>
            <a:spLocks noGrp="1"/>
          </p:cNvSpPr>
          <p:nvPr>
            <p:ph idx="1"/>
          </p:nvPr>
        </p:nvSpPr>
        <p:spPr>
          <a:xfrm>
            <a:off x="982133" y="1484784"/>
            <a:ext cx="7704667" cy="4515032"/>
          </a:xfrm>
        </p:spPr>
        <p:txBody>
          <a:bodyPr>
            <a:normAutofit/>
          </a:bodyPr>
          <a:lstStyle/>
          <a:p>
            <a:pPr algn="just"/>
            <a:r>
              <a:rPr lang="cs-CZ" sz="2000" dirty="0"/>
              <a:t>§21/1 – </a:t>
            </a:r>
            <a:r>
              <a:rPr lang="cs-CZ" sz="2000" b="1" dirty="0"/>
              <a:t>dodání zboží </a:t>
            </a:r>
            <a:r>
              <a:rPr lang="cs-CZ" sz="2000" dirty="0"/>
              <a:t>– dnem dodání, dnem příklepu ve veřejné dražbě nebo dnem přenechání k užívání  ( s výhradou vlastnictví §13/3/c).</a:t>
            </a:r>
            <a:r>
              <a:rPr lang="cs-CZ" sz="2000" dirty="0">
                <a:cs typeface="Times New Roman" panose="02020603050405020304" pitchFamily="18" charset="0"/>
              </a:rPr>
              <a:t> Při dodání zboží je </a:t>
            </a:r>
            <a:r>
              <a:rPr lang="cs-CZ" sz="2000" b="1" dirty="0">
                <a:solidFill>
                  <a:srgbClr val="C00000"/>
                </a:solidFill>
                <a:cs typeface="Times New Roman" panose="02020603050405020304" pitchFamily="18" charset="0"/>
              </a:rPr>
              <a:t>určující okamžik převodu práva nakládat se zbožím jako vlastník</a:t>
            </a:r>
            <a:r>
              <a:rPr lang="cs-CZ" sz="2000" dirty="0">
                <a:solidFill>
                  <a:srgbClr val="C00000"/>
                </a:solidFill>
                <a:cs typeface="Times New Roman" panose="02020603050405020304" pitchFamily="18" charset="0"/>
              </a:rPr>
              <a:t>. </a:t>
            </a:r>
            <a:r>
              <a:rPr lang="cs-CZ" sz="2000" dirty="0">
                <a:solidFill>
                  <a:srgbClr val="3333FF"/>
                </a:solidFill>
                <a:cs typeface="Times New Roman" panose="02020603050405020304" pitchFamily="18" charset="0"/>
              </a:rPr>
              <a:t>Zjednodušeno!</a:t>
            </a:r>
            <a:r>
              <a:rPr lang="cs-CZ" sz="2000" dirty="0">
                <a:cs typeface="Times New Roman" panose="02020603050405020304" pitchFamily="18" charset="0"/>
              </a:rPr>
              <a:t>. </a:t>
            </a:r>
          </a:p>
          <a:p>
            <a:r>
              <a:rPr lang="cs-CZ" sz="2000" dirty="0"/>
              <a:t>§21/2 – </a:t>
            </a:r>
            <a:r>
              <a:rPr lang="cs-CZ" sz="2000" b="1" dirty="0"/>
              <a:t>dodání nemovité věci </a:t>
            </a:r>
            <a:r>
              <a:rPr lang="cs-CZ" sz="2000" dirty="0"/>
              <a:t>– dnem předání do užívání nebo doručení vyrozumění z KN</a:t>
            </a:r>
            <a:endParaRPr lang="cs-CZ" sz="2000" dirty="0">
              <a:solidFill>
                <a:srgbClr val="FF0000"/>
              </a:solidFill>
            </a:endParaRPr>
          </a:p>
          <a:p>
            <a:r>
              <a:rPr lang="cs-CZ" sz="2000" dirty="0"/>
              <a:t>§21/3 – </a:t>
            </a:r>
            <a:r>
              <a:rPr lang="cs-CZ" sz="2000" b="1" dirty="0"/>
              <a:t>při poskytnutí služby- </a:t>
            </a:r>
            <a:r>
              <a:rPr lang="cs-CZ" sz="2000" dirty="0"/>
              <a:t>k poskytnutí nebo vystavení DD (s výjimkou SK a PK), co nastane dříve. (věcná břemena mají běžný režim služby)</a:t>
            </a:r>
            <a:endParaRPr lang="cs-CZ" sz="2000" dirty="0">
              <a:solidFill>
                <a:srgbClr val="FF0000"/>
              </a:solidFill>
            </a:endParaRPr>
          </a:p>
          <a:p>
            <a:endParaRPr lang="cs-CZ" dirty="0"/>
          </a:p>
        </p:txBody>
      </p:sp>
      <p:sp>
        <p:nvSpPr>
          <p:cNvPr id="4" name="Zástupný symbol pro číslo snímku 3"/>
          <p:cNvSpPr>
            <a:spLocks noGrp="1"/>
          </p:cNvSpPr>
          <p:nvPr>
            <p:ph type="sldNum" sz="quarter" idx="12"/>
          </p:nvPr>
        </p:nvSpPr>
        <p:spPr/>
        <p:txBody>
          <a:bodyPr/>
          <a:lstStyle/>
          <a:p>
            <a:pPr>
              <a:defRPr/>
            </a:pPr>
            <a:fld id="{59650CAD-726C-477C-9BA9-E6DD8FAF2C69}" type="slidenum">
              <a:rPr lang="cs-CZ" smtClean="0"/>
              <a:pPr>
                <a:defRPr/>
              </a:pPr>
              <a:t>9</a:t>
            </a:fld>
            <a:endParaRPr lang="cs-CZ"/>
          </a:p>
        </p:txBody>
      </p:sp>
    </p:spTree>
    <p:extLst>
      <p:ext uri="{BB962C8B-B14F-4D97-AF65-F5344CB8AC3E}">
        <p14:creationId xmlns:p14="http://schemas.microsoft.com/office/powerpoint/2010/main" val="2375883798"/>
      </p:ext>
    </p:extLst>
  </p:cSld>
  <p:clrMapOvr>
    <a:masterClrMapping/>
  </p:clrMapOvr>
  <p:transition spd="slow" advTm="53489">
    <p:wip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axa">
  <a:themeElements>
    <a:clrScheme name="Paralaxa">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axa">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axa">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TM03457496[[fn=Paralaxa]]</Template>
  <TotalTime>15084</TotalTime>
  <Words>9977</Words>
  <Application>Microsoft Office PowerPoint</Application>
  <PresentationFormat>Předvádění na obrazovce (4:3)</PresentationFormat>
  <Paragraphs>840</Paragraphs>
  <Slides>82</Slides>
  <Notes>17</Notes>
  <HiddenSlides>0</HiddenSlides>
  <MMClips>0</MMClips>
  <ScaleCrop>false</ScaleCrop>
  <HeadingPairs>
    <vt:vector size="6" baseType="variant">
      <vt:variant>
        <vt:lpstr>Použitá písma</vt:lpstr>
      </vt:variant>
      <vt:variant>
        <vt:i4>14</vt:i4>
      </vt:variant>
      <vt:variant>
        <vt:lpstr>Motiv</vt:lpstr>
      </vt:variant>
      <vt:variant>
        <vt:i4>1</vt:i4>
      </vt:variant>
      <vt:variant>
        <vt:lpstr>Nadpisy snímků</vt:lpstr>
      </vt:variant>
      <vt:variant>
        <vt:i4>82</vt:i4>
      </vt:variant>
    </vt:vector>
  </HeadingPairs>
  <TitlesOfParts>
    <vt:vector size="97" baseType="lpstr">
      <vt:lpstr>Arial</vt:lpstr>
      <vt:lpstr>Arial-BoldMT</vt:lpstr>
      <vt:lpstr>ArialMT</vt:lpstr>
      <vt:lpstr>Calibri</vt:lpstr>
      <vt:lpstr>Corbel</vt:lpstr>
      <vt:lpstr>Corbel (Základní text)</vt:lpstr>
      <vt:lpstr>Courier New</vt:lpstr>
      <vt:lpstr>Lucida Sans Unicode</vt:lpstr>
      <vt:lpstr>Symbol</vt:lpstr>
      <vt:lpstr>Tahoma</vt:lpstr>
      <vt:lpstr>Tahoma (Základní text)</vt:lpstr>
      <vt:lpstr>Times New Roman</vt:lpstr>
      <vt:lpstr>Wingdings</vt:lpstr>
      <vt:lpstr>Wingdings 3</vt:lpstr>
      <vt:lpstr>Paralaxa</vt:lpstr>
      <vt:lpstr>Prezentace aplikace PowerPoint</vt:lpstr>
      <vt:lpstr>Obsah semináře</vt:lpstr>
      <vt:lpstr>Věcná břemena</vt:lpstr>
      <vt:lpstr>Ekonomická činnost - pojem</vt:lpstr>
      <vt:lpstr>Obvyklá ekonomická činnost</vt:lpstr>
      <vt:lpstr>Úplata a dotace k ceně</vt:lpstr>
      <vt:lpstr>Vznik povinnosti přiznat daň - DUZP</vt:lpstr>
      <vt:lpstr>§20a</vt:lpstr>
      <vt:lpstr>§21</vt:lpstr>
      <vt:lpstr>§21 pokračování</vt:lpstr>
      <vt:lpstr>§21 - pokračování</vt:lpstr>
      <vt:lpstr>§21 pokračování</vt:lpstr>
      <vt:lpstr>Daňové doklady §26-35a</vt:lpstr>
      <vt:lpstr>Daňové doklady a auditní stopa §34</vt:lpstr>
      <vt:lpstr>Základ daně § 36</vt:lpstr>
      <vt:lpstr>Výpočet daně §37 </vt:lpstr>
      <vt:lpstr>Zaokrouhlování vs. základ daně</vt:lpstr>
      <vt:lpstr>Základ daně u směny</vt:lpstr>
      <vt:lpstr>Oprava základu daně §42</vt:lpstr>
      <vt:lpstr>Oprava ZD - pokračování</vt:lpstr>
      <vt:lpstr>Oprava ZD - pokračování</vt:lpstr>
      <vt:lpstr>Oprava výše daně -§43 Chybové stavy</vt:lpstr>
      <vt:lpstr>Sazby daně</vt:lpstr>
      <vt:lpstr>Sazby daně - pokračování</vt:lpstr>
      <vt:lpstr>Sazby daně - pokračování</vt:lpstr>
      <vt:lpstr>Sazby daně - pokračování</vt:lpstr>
      <vt:lpstr>Sazby daně - příklady</vt:lpstr>
      <vt:lpstr>Sazby daně - příklady</vt:lpstr>
      <vt:lpstr> Stavby pro bydlení </vt:lpstr>
      <vt:lpstr> Stavby pro sociální bydlení </vt:lpstr>
      <vt:lpstr>  Stavby pro bydlení - sazby    </vt:lpstr>
      <vt:lpstr>Nárok na odpočet</vt:lpstr>
      <vt:lpstr>Podmínky uplatnění odpočtu</vt:lpstr>
      <vt:lpstr>Nárok na odpočet  – krácený koeficientem §76</vt:lpstr>
      <vt:lpstr>Odpočet daně v poměrné výši -§75</vt:lpstr>
      <vt:lpstr>Odpočet daně v poměrné výši -§75</vt:lpstr>
      <vt:lpstr>Odpočet daně v poměrné výši -§75 , pokračování</vt:lpstr>
      <vt:lpstr>Odpočet daně v poměrné výši -§75, pokračování</vt:lpstr>
      <vt:lpstr>Vyrovnání odpočtu daně –§77</vt:lpstr>
      <vt:lpstr>Vyrovnání odpočtu</vt:lpstr>
      <vt:lpstr>Úprava odpočtu §78</vt:lpstr>
      <vt:lpstr>Změna rozsahu použití- úprava odpočtu</vt:lpstr>
      <vt:lpstr>Úprava odpočtu § 78a odst. 1</vt:lpstr>
      <vt:lpstr>Úprava odpočtu § 78da</vt:lpstr>
      <vt:lpstr>Úprava odpočtu § 78e</vt:lpstr>
      <vt:lpstr>Přenesení daňové povinnosti na odběratele v tuzemsku</vt:lpstr>
      <vt:lpstr>Přenesení daňové povinnosti na odběratele v tuzemsku</vt:lpstr>
      <vt:lpstr> Režim přenesené daňové povinnosti –příloha č.6 </vt:lpstr>
      <vt:lpstr>Přenos daně</vt:lpstr>
      <vt:lpstr>PDP ve znění zákonných ustanovení</vt:lpstr>
      <vt:lpstr>Problematika KH </vt:lpstr>
      <vt:lpstr>  Typy kontrolního hlášení, reakce na výzvu</vt:lpstr>
      <vt:lpstr>Kontrolní hlášení </vt:lpstr>
      <vt:lpstr>Kontrolní hlášení- pokuty</vt:lpstr>
      <vt:lpstr>Kontrolní hlášení – promíjení D-29</vt:lpstr>
      <vt:lpstr>Ručení za nezaplacenou daň</vt:lpstr>
      <vt:lpstr>  Uvedení plnění v přiznání za nesprávné ZO</vt:lpstr>
      <vt:lpstr>Prezentace aplikace PowerPoint</vt:lpstr>
      <vt:lpstr>Nájem vybraných nemovitých věcí –§56a – vazba na §56</vt:lpstr>
      <vt:lpstr>Od 1.1.2021</vt:lpstr>
      <vt:lpstr>Osvobozená plnění podle §61 d – sportovní služby</vt:lpstr>
      <vt:lpstr>Osvobozená plnění podle §61e-kulturní služby</vt:lpstr>
      <vt:lpstr>Časté dotazy -přijatá plnění ze zahraničí</vt:lpstr>
      <vt:lpstr>Časté dotazy -přijatá plnění ze zahraničí</vt:lpstr>
      <vt:lpstr>Kontrolní vazby účetnictví na DPH</vt:lpstr>
      <vt:lpstr>Novela DŘ  (zákon 283/2020 Sb.)</vt:lpstr>
      <vt:lpstr>Novela DŘ  (zákon 283/2020 Sb.)</vt:lpstr>
      <vt:lpstr>Úplatný převod nemovité věci </vt:lpstr>
      <vt:lpstr>Úplatný převod nemovité věci (pokračování)</vt:lpstr>
      <vt:lpstr>Dodání nemovité věci §56</vt:lpstr>
      <vt:lpstr>Dodání nemovité věci §56 </vt:lpstr>
      <vt:lpstr>Dodání nemovité věci §56 – časový test</vt:lpstr>
      <vt:lpstr>Dodání nemovité věci §56 – časový test (pokračování)</vt:lpstr>
      <vt:lpstr>Časový test – pokračování</vt:lpstr>
      <vt:lpstr>Dodání pozemků</vt:lpstr>
      <vt:lpstr>Dodání pozemků</vt:lpstr>
      <vt:lpstr>Územní plán a posouzení stavebních pozemků</vt:lpstr>
      <vt:lpstr>Dodání nemovité věci §56 –uplatnění daně namísto osvobození</vt:lpstr>
      <vt:lpstr>Snížení nájmu z pohledu DPH</vt:lpstr>
      <vt:lpstr>Snížení nájmu z pohledu DPH</vt:lpstr>
      <vt:lpstr>Snížení nájmu z pohledu DPH</vt:lpstr>
      <vt:lpstr>Právní rámec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dell</dc:creator>
  <cp:lastModifiedBy>Milan Lang</cp:lastModifiedBy>
  <cp:revision>555</cp:revision>
  <cp:lastPrinted>2017-10-31T05:38:23Z</cp:lastPrinted>
  <dcterms:created xsi:type="dcterms:W3CDTF">2012-06-04T09:00:46Z</dcterms:created>
  <dcterms:modified xsi:type="dcterms:W3CDTF">2021-03-04T10:09:20Z</dcterms:modified>
</cp:coreProperties>
</file>