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8" r:id="rId2"/>
    <p:sldId id="277" r:id="rId3"/>
    <p:sldId id="278" r:id="rId4"/>
    <p:sldId id="287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</p:sldIdLst>
  <p:sldSz cx="12192000" cy="6858000"/>
  <p:notesSz cx="7010400" cy="92964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95B9222-8B96-4403-A9C5-E83FD36A5CC4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BE6A1F6-BF1D-4883-AB14-B57C5F8A48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198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FBEA0985-CEB0-4479-8F34-6F97212D4F1F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1A8818-52F6-4942-92CD-5F5731695FB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76179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</p:grpSp>
      <p:pic>
        <p:nvPicPr>
          <p:cNvPr id="15" name="Obrázek 1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0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9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844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 userDrawn="1"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  <p:pic>
          <p:nvPicPr>
            <p:cNvPr id="10" name="Obrázek 9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88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</p:spPr>
        </p:pic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81098"/>
            <a:ext cx="12192000" cy="507092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2573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56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45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011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314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684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53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54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255C2-9B2B-456E-9663-B2AAE2467F97}" type="datetimeFigureOut">
              <a:rPr lang="cs-CZ" smtClean="0"/>
              <a:t>19.10.2022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83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kubikova@ppp-prerov.cz" TargetMode="External"/><Relationship Id="rId2" Type="http://schemas.openxmlformats.org/officeDocument/2006/relationships/hyperlink" Target="mailto:ppp-blechtova@volny.cz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tvytasek@outlook.cz" TargetMode="External"/><Relationship Id="rId5" Type="http://schemas.openxmlformats.org/officeDocument/2006/relationships/hyperlink" Target="mailto:vedouci@ppp-jesenik.cz" TargetMode="External"/><Relationship Id="rId4" Type="http://schemas.openxmlformats.org/officeDocument/2006/relationships/hyperlink" Target="mailto:eva.smyckova@ppp-sumperk.cz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kap.cz/" TargetMode="External"/><Relationship Id="rId2" Type="http://schemas.openxmlformats.org/officeDocument/2006/relationships/hyperlink" Target="https://www.ikap.cz/rpvok/karierove-poradenstvi-v-odbornem-vzdelavan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chneider@ppp-olomouc.cz" TargetMode="External"/><Relationship Id="rId2" Type="http://schemas.openxmlformats.org/officeDocument/2006/relationships/hyperlink" Target="mailto:stepankova@ppp-olomouc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tefek%20@ppp-olomouc.c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92A3A0D-626A-8A14-2ACC-ECEDC5E560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A1B2467-7705-FF6E-9EEA-01521D50AE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230" y="1181098"/>
            <a:ext cx="11604397" cy="5070927"/>
          </a:xfrm>
        </p:spPr>
        <p:txBody>
          <a:bodyPr>
            <a:normAutofit fontScale="70000" lnSpcReduction="20000"/>
          </a:bodyPr>
          <a:lstStyle/>
          <a:p>
            <a:endParaRPr lang="cs-CZ" dirty="0"/>
          </a:p>
          <a:p>
            <a:pPr marL="0" indent="0">
              <a:buNone/>
            </a:pPr>
            <a:endParaRPr kumimoji="0" lang="cs-CZ" sz="5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j-ea"/>
              <a:cs typeface="+mj-cs"/>
            </a:endParaRPr>
          </a:p>
          <a:p>
            <a:pPr marL="0" indent="0" algn="ctr">
              <a:buNone/>
            </a:pPr>
            <a:r>
              <a:rPr kumimoji="0" lang="cs-CZ" sz="6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Krajské centrum kariérového poradenství </a:t>
            </a:r>
          </a:p>
          <a:p>
            <a:pPr marL="0" indent="0" algn="ctr">
              <a:buNone/>
            </a:pPr>
            <a:r>
              <a:rPr kumimoji="0" lang="cs-CZ" sz="63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v odborném vzdělávání</a:t>
            </a:r>
          </a:p>
          <a:p>
            <a:pPr marL="0" indent="0">
              <a:buNone/>
            </a:pPr>
            <a:endParaRPr lang="cs-CZ" sz="3700" b="1" dirty="0">
              <a:solidFill>
                <a:prstClr val="black"/>
              </a:solidFill>
              <a:latin typeface="Calibri" panose="020F0502020204030204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cs-CZ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/>
              <a:ea typeface="+mn-ea"/>
              <a:cs typeface="Times New Roman" pitchFamily="18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4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/>
                <a:ea typeface="+mn-ea"/>
                <a:cs typeface="Times New Roman" pitchFamily="18"/>
              </a:rPr>
              <a:t>Rovné příležitosti ve vzdělávání v Olomouckém kraji</a:t>
            </a:r>
            <a:b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/>
                <a:ea typeface="+mn-ea"/>
                <a:cs typeface="Times New Roman" pitchFamily="18"/>
              </a:rPr>
            </a:br>
            <a: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/>
                <a:ea typeface="+mn-ea"/>
                <a:cs typeface="Times New Roman" pitchFamily="18"/>
              </a:rPr>
              <a:t> </a:t>
            </a:r>
            <a:b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/>
                <a:ea typeface="+mn-ea"/>
                <a:cs typeface="Times New Roman" pitchFamily="18"/>
              </a:rPr>
            </a:br>
            <a:r>
              <a:rPr kumimoji="0" lang="cs-CZ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/>
                <a:ea typeface="+mn-ea"/>
                <a:cs typeface="Times New Roman" pitchFamily="18"/>
              </a:rPr>
              <a:t>registrační číslo projektu: CZ.02.3.68/0.0/0.0/19_078/0017424.</a:t>
            </a:r>
            <a:endParaRPr kumimoji="0" lang="cs-CZ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 algn="ctr">
              <a:buNone/>
            </a:pPr>
            <a:br>
              <a:rPr kumimoji="0" lang="cs-CZ" sz="3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</a:br>
            <a:br>
              <a:rPr kumimoji="0" lang="cs-CZ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/>
                <a:ea typeface="+mj-ea"/>
                <a:cs typeface="Times New Roman" pitchFamily="18"/>
              </a:rPr>
            </a:br>
            <a:r>
              <a:rPr kumimoji="0" lang="cs-CZ" sz="4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  <a:t>Doba trvání projektu: 11/2020 – 11/2023</a:t>
            </a:r>
          </a:p>
          <a:p>
            <a:pPr marL="0" indent="0">
              <a:buNone/>
            </a:pPr>
            <a:br>
              <a:rPr kumimoji="0" lang="cs-CZ" sz="2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j-ea"/>
                <a:cs typeface="+mj-cs"/>
              </a:rPr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34821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4E99CEB-8C23-3378-C167-496F59365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Kontakty: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EFA43C1-F522-66CC-BD0B-7ECFA9675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912" y="1181098"/>
            <a:ext cx="11434715" cy="5070927"/>
          </a:xfrm>
        </p:spPr>
        <p:txBody>
          <a:bodyPr/>
          <a:lstStyle/>
          <a:p>
            <a:pPr lvl="0" algn="l">
              <a:lnSpc>
                <a:spcPct val="80000"/>
              </a:lnSpc>
            </a:pPr>
            <a:endParaRPr lang="cs-CZ" sz="2800" dirty="0"/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b="1" dirty="0"/>
              <a:t>Koordinátoři aktivit v terénu:</a:t>
            </a:r>
            <a:r>
              <a:rPr lang="cs-CZ" sz="2800" dirty="0"/>
              <a:t>	</a:t>
            </a:r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dirty="0"/>
              <a:t>Mgr. Blanka </a:t>
            </a:r>
            <a:r>
              <a:rPr lang="cs-CZ" sz="2800" dirty="0" err="1"/>
              <a:t>Blechtová</a:t>
            </a:r>
            <a:r>
              <a:rPr lang="cs-CZ" sz="2800" dirty="0"/>
              <a:t> - </a:t>
            </a:r>
            <a:r>
              <a:rPr lang="cs-CZ" sz="2800" dirty="0">
                <a:hlinkClick r:id="rId2"/>
              </a:rPr>
              <a:t>ppp-blechtova@volny.cz</a:t>
            </a:r>
            <a:r>
              <a:rPr lang="cs-CZ" sz="2800" dirty="0"/>
              <a:t> </a:t>
            </a:r>
            <a:r>
              <a:rPr lang="cs-CZ" sz="2800" b="1" dirty="0"/>
              <a:t>(Prostějov)</a:t>
            </a:r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dirty="0"/>
              <a:t>Mgr. Anna Kubíková - </a:t>
            </a:r>
            <a:r>
              <a:rPr lang="cs-CZ" sz="2800" dirty="0">
                <a:hlinkClick r:id="rId3"/>
              </a:rPr>
              <a:t>kubikova@ppp-prerov.cz</a:t>
            </a:r>
            <a:r>
              <a:rPr lang="cs-CZ" sz="2800" dirty="0"/>
              <a:t> </a:t>
            </a:r>
            <a:r>
              <a:rPr lang="cs-CZ" sz="2800" b="1" dirty="0"/>
              <a:t>(Přerov)</a:t>
            </a:r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dirty="0"/>
              <a:t>Mgr. Eva Smyčková - </a:t>
            </a:r>
            <a:r>
              <a:rPr lang="cs-CZ" sz="2800" dirty="0">
                <a:hlinkClick r:id="rId4"/>
              </a:rPr>
              <a:t>eva.smyckova@ppp-sumperk.cz</a:t>
            </a:r>
            <a:r>
              <a:rPr lang="cs-CZ" sz="2800" dirty="0"/>
              <a:t> </a:t>
            </a:r>
            <a:r>
              <a:rPr lang="cs-CZ" sz="2800" b="1" dirty="0"/>
              <a:t>(Šumperk)</a:t>
            </a:r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dirty="0"/>
              <a:t>Mgr. Eva </a:t>
            </a:r>
            <a:r>
              <a:rPr lang="cs-CZ" sz="2800" dirty="0" err="1"/>
              <a:t>Pacherníková</a:t>
            </a:r>
            <a:r>
              <a:rPr lang="cs-CZ" sz="2800" dirty="0"/>
              <a:t> - </a:t>
            </a:r>
            <a:r>
              <a:rPr lang="cs-CZ" sz="2800" dirty="0">
                <a:hlinkClick r:id="rId5"/>
              </a:rPr>
              <a:t>vedouci@ppp-jesenik.cz</a:t>
            </a:r>
            <a:r>
              <a:rPr lang="cs-CZ" sz="2800" dirty="0"/>
              <a:t> </a:t>
            </a:r>
            <a:r>
              <a:rPr lang="cs-CZ" sz="2800" b="1" dirty="0"/>
              <a:t>(Jeseník)</a:t>
            </a:r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dirty="0"/>
              <a:t>Mgr. Tomáš </a:t>
            </a:r>
            <a:r>
              <a:rPr lang="cs-CZ" sz="2800" dirty="0" err="1"/>
              <a:t>Vytásek</a:t>
            </a:r>
            <a:r>
              <a:rPr lang="cs-CZ" sz="2800" dirty="0"/>
              <a:t> - </a:t>
            </a:r>
            <a:r>
              <a:rPr lang="cs-CZ" sz="2800" dirty="0">
                <a:hlinkClick r:id="rId6"/>
              </a:rPr>
              <a:t>tvytasek@outlook.cz</a:t>
            </a:r>
            <a:r>
              <a:rPr lang="cs-CZ" sz="2800" dirty="0"/>
              <a:t> </a:t>
            </a:r>
            <a:r>
              <a:rPr lang="cs-CZ" sz="2800" b="1" dirty="0"/>
              <a:t>(Olomouc)</a:t>
            </a:r>
          </a:p>
          <a:p>
            <a:pPr marL="0" lvl="0" indent="0" algn="l">
              <a:lnSpc>
                <a:spcPct val="80000"/>
              </a:lnSpc>
              <a:buNone/>
            </a:pPr>
            <a:endParaRPr lang="cs-CZ" sz="2800" dirty="0"/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dirty="0"/>
              <a:t>20 kariérových poradců na SŠ v kraji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772631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E44DCEE-2F95-94E4-238A-98E1298C9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Sídlo: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2DA11DB-B980-4AD3-9435-66491CE27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499" y="1181098"/>
            <a:ext cx="11425288" cy="5070927"/>
          </a:xfr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Aktuálně KCKPOV sídlí v objektu </a:t>
            </a:r>
            <a:r>
              <a:rPr kumimoji="0" lang="cs-CZ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Fakulty tělesné kultury Univerzity Palackého (třída Míru 117, Olomouc)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Vzhledem k úzké spolupráci s PPP a SPC Olomouc je plánováno přesunutí </a:t>
            </a:r>
            <a:b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 objektu PPP </a:t>
            </a:r>
            <a:r>
              <a:rPr lang="cs-CZ" dirty="0">
                <a:solidFill>
                  <a:prstClr val="black"/>
                </a:solidFill>
                <a:latin typeface="Calibri" panose="020F0502020204030204"/>
              </a:rPr>
              <a:t>Olomouckého kraje </a:t>
            </a: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(U Sportovní haly 1a, Olomouc)</a:t>
            </a:r>
          </a:p>
          <a:p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818485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E135121-4EAC-C146-E965-5D4A0DB32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DA50688-DCEF-BB58-F420-15D50F3E3B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6498" y="1181098"/>
            <a:ext cx="11491275" cy="5070927"/>
          </a:xfrm>
        </p:spPr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Times New Roman" panose="02020603050405020304" pitchFamily="18" charset="0"/>
              </a:rPr>
              <a:t>Děkuji za pozornost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7181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B7F4BED-3175-F9CC-8ACF-8B7B876322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/>
              <a:t>Zaměření aktivity: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C5DA17C-B376-7226-04CB-3DA88C2B12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180" y="1181098"/>
            <a:ext cx="11057643" cy="5070927"/>
          </a:xfrm>
        </p:spPr>
        <p:txBody>
          <a:bodyPr/>
          <a:lstStyle/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KCKPOV se zaměřuje na kariérové poradenství ve středním vzdělávání.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Cílem aktivity je podpora karierových poradců na vybraných 20 školách </a:t>
            </a:r>
            <a:b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kraji formou zvyšování kompetencí v oblastech metodiky a intervence </a:t>
            </a:r>
            <a:b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karierovém poradenství a zvyšování kompetencí v oblasti strategie komunikace s žákem a jeho rodiči.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Činnost KCKPOV zastřešují jednotlivá pracoviště PPP a SPC Olomouckého kraje (Olomouc, Přerov, Prostějov, Šumperk, Jeseník). </a:t>
            </a: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Odbornou podporu kariérovým poradcům zapojených středních škol poskytují koordinátoři aktivit v terénu (5 koordinátorů), kteří jsou z větší části zároveň zaměstnanci PPP Olomouc.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8300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EB69EFD-34BB-B708-915A-4356304291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Konkrétní aktivity: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A64DC60-4FE6-4792-AE90-3339F9AAD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927" y="1181098"/>
            <a:ext cx="11378152" cy="5070927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Pravidelná komunikace s týmem KCPPO a KCKP projektu IKAP OK s cílem předat důležité informace a zkvalitnit práci KP na školách.</a:t>
            </a:r>
            <a:endParaRPr lang="cs-CZ" sz="2800" dirty="0"/>
          </a:p>
          <a:p>
            <a:pPr marL="342900" lvl="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KP na školách spolupracují s jednotlivými žáky, třídními kolektivy i s rodiči žáků.</a:t>
            </a:r>
          </a:p>
          <a:p>
            <a:pPr marL="342900" lvl="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V rámci projektu byl pořízen a je využíván program SALMONDO, který slouží k diagnostice v kariérovém poradenství na středních školách.</a:t>
            </a:r>
          </a:p>
          <a:p>
            <a:pPr marL="342900" lvl="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Spolupráce s krajskou pobočkou Úřadu práce, využití přednášek ÚP o trhu práce, životopisech apod.</a:t>
            </a:r>
          </a:p>
        </p:txBody>
      </p:sp>
    </p:spTree>
    <p:extLst>
      <p:ext uri="{BB962C8B-B14F-4D97-AF65-F5344CB8AC3E}">
        <p14:creationId xmlns:p14="http://schemas.microsoft.com/office/powerpoint/2010/main" val="4083928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24683F6-B122-0384-DC43-4AE495DE3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Konkrétní aktivity: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CCFB67E-FF02-55FB-51DC-582385654A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219" y="1181098"/>
            <a:ext cx="11462994" cy="5070927"/>
          </a:xfrm>
        </p:spPr>
        <p:txBody>
          <a:bodyPr/>
          <a:lstStyle/>
          <a:p>
            <a:pPr marL="342900" lvl="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cs-CZ" sz="2800" dirty="0"/>
          </a:p>
          <a:p>
            <a:pPr marL="342900" lvl="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Spolupráce se zaměstnavateli v kraji, u nichž jsou realizovány studentské praxe, které mohou vést k následnému pracovnímu poměru.</a:t>
            </a:r>
          </a:p>
          <a:p>
            <a:pPr marL="342900" lvl="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KP se také podílí na přípravách dnů otevřených dveří, prezentacích škol na různých přehlídkách škol, burzách práce a podobných akcích.</a:t>
            </a:r>
          </a:p>
          <a:p>
            <a:pPr marL="342900" lvl="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KP zapojení v projektu pak sdílí své zkušenosti s ostatními poradci na školách.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16096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B9E5013-EC6C-8F96-1A55-0D754CA7E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/>
              <a:t>Co jsme již realizovali:</a:t>
            </a:r>
            <a:endParaRPr lang="cs-CZ" b="1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A100AB7-5E4A-8A5C-45D3-177403F5F1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792" y="1181098"/>
            <a:ext cx="11500701" cy="5070927"/>
          </a:xfrm>
        </p:spPr>
        <p:txBody>
          <a:bodyPr/>
          <a:lstStyle/>
          <a:p>
            <a:pPr marL="457200" lvl="0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Vypracovali jsme </a:t>
            </a: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kompetenční rámec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 kariérové poradenství ve středním odborném vzdělávání (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https://www.ikap.cz/rpvok/karierove-poradenstvi-v-odbornem-vzdelavani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sekce „Příručky“)</a:t>
            </a:r>
          </a:p>
          <a:p>
            <a:pPr marL="457200" lvl="0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Koordinátoři provedli </a:t>
            </a: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benchmarking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podobných projektů v ostatních krajích ČR, které nyní používáme pro zkvalitnění webových stránek a dále je využijeme při tvorbě metodické příručky.</a:t>
            </a:r>
          </a:p>
          <a:p>
            <a:pPr marL="457200" lvl="0" indent="-4572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</a:t>
            </a: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webových stránkách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www.ikap.cz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jsme v části věnované projektu RPV OK vytvořili web krajského centra a nadále pracujeme na dalším doplnění </a:t>
            </a:r>
            <a:b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grafickém vylepšení.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82810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7D50C6B-40BC-DB9B-8F9E-9E99FA07C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Co jsme již realizovali: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D52888C-199E-21D2-66F2-01EB676377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353" y="1181098"/>
            <a:ext cx="11453568" cy="5070927"/>
          </a:xfrm>
        </p:spPr>
        <p:txBody>
          <a:bodyPr/>
          <a:lstStyle/>
          <a:p>
            <a:pPr marL="457200" indent="-457200" algn="l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KP se účastnili seminářů 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„Mentoring“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„Soft-</a:t>
            </a:r>
            <a:r>
              <a:rPr lang="cs-CZ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skills</a:t>
            </a:r>
            <a:r>
              <a:rPr lang="cs-CZ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 </a:t>
            </a:r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 rámci aktivit realizovaných KCKP IKAP II</a:t>
            </a:r>
          </a:p>
          <a:p>
            <a:pPr marL="0" indent="0" algn="l">
              <a:lnSpc>
                <a:spcPct val="80000"/>
              </a:lnSpc>
              <a:buNone/>
            </a:pPr>
            <a:r>
              <a:rPr lang="cs-CZ" dirty="0">
                <a:latin typeface="Calibri" panose="020F0502020204030204" pitchFamily="34" charset="0"/>
                <a:cs typeface="Times New Roman" panose="02020603050405020304" pitchFamily="18" charset="0"/>
              </a:rPr>
              <a:t>	Semináře se zaměřovaly především na komunikaci KP s žáky a rodiči, </a:t>
            </a:r>
            <a:br>
              <a:rPr lang="cs-CZ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dirty="0">
                <a:latin typeface="Calibri" panose="020F0502020204030204" pitchFamily="34" charset="0"/>
                <a:cs typeface="Times New Roman" panose="02020603050405020304" pitchFamily="18" charset="0"/>
              </a:rPr>
              <a:t>	na diagnostické nástroje a postupy v KP.</a:t>
            </a:r>
          </a:p>
          <a:p>
            <a:pPr marL="0" indent="0" algn="l">
              <a:lnSpc>
                <a:spcPct val="80000"/>
              </a:lnSpc>
              <a:buNone/>
            </a:pPr>
            <a:endParaRPr lang="cs-CZ" dirty="0"/>
          </a:p>
          <a:p>
            <a:pPr marL="457200" lvl="0" indent="-4572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800" dirty="0"/>
              <a:t>Školení k </a:t>
            </a:r>
            <a:r>
              <a:rPr lang="cs-CZ" sz="2800" b="1" dirty="0"/>
              <a:t>programu SALMONDO</a:t>
            </a:r>
            <a:r>
              <a:rPr lang="cs-CZ" sz="2800" dirty="0"/>
              <a:t> a řada individuálních konzultací k programu.</a:t>
            </a:r>
          </a:p>
          <a:p>
            <a:pPr marL="914400" lvl="2" indent="0" algn="l">
              <a:lnSpc>
                <a:spcPct val="80000"/>
              </a:lnSpc>
              <a:buNone/>
            </a:pPr>
            <a:r>
              <a:rPr lang="cs-CZ" sz="2800" dirty="0"/>
              <a:t>Jedná se o program, který využívá nástroje psychodiagnostiky tak, aby </a:t>
            </a:r>
            <a:br>
              <a:rPr lang="cs-CZ" sz="2800" dirty="0"/>
            </a:br>
            <a:r>
              <a:rPr lang="cs-CZ" sz="2800" dirty="0"/>
              <a:t>s nimi mohli pracovat kariéroví poradci a aby žáci rozuměli výstupům.</a:t>
            </a:r>
          </a:p>
        </p:txBody>
      </p:sp>
    </p:spTree>
    <p:extLst>
      <p:ext uri="{BB962C8B-B14F-4D97-AF65-F5344CB8AC3E}">
        <p14:creationId xmlns:p14="http://schemas.microsoft.com/office/powerpoint/2010/main" val="1251577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BB6B49B-8CEA-449D-DCA9-FB35EDDA8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/>
              <a:t>Co aktuálně probíhá: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3E1A7A6-69C7-22AD-AA4E-49EB4AF567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938" y="1181098"/>
            <a:ext cx="11491274" cy="5070927"/>
          </a:xfrm>
        </p:spPr>
        <p:txBody>
          <a:bodyPr/>
          <a:lstStyle/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Seminář </a:t>
            </a: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„Kariérové poradenství ve středním odborném vzdělávání“ 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 vedení PhDr. S. Navarové (1. část proběhla 21.9., 2. část proběhla 18.10.). </a:t>
            </a:r>
          </a:p>
          <a:p>
            <a:pPr marL="1257300" lvl="2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 hodinový online seminář se zaměřuje na kariérové poradenství ve středním odborném vzdělávání (zohledňuje typ žáků, kteří na odborné obory chodí) a přináší poradcům propojení s oborem psychologie, tím, že představuje četné metody, které poradci s žáky mohou využívat.</a:t>
            </a: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 základě pozitivních ohlasů a dobrých zkušeností řešíme možnosti prodloužení licencí programu </a:t>
            </a: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SALMONDO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 dalšího roku.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68735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B4F091-53F8-C22E-509E-FCCB1A660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b="1" dirty="0"/>
              <a:t>Co plánujeme: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EEF7CF8-8690-A3DE-F145-A404A258A6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9937" y="1181098"/>
            <a:ext cx="11528983" cy="5070927"/>
          </a:xfrm>
        </p:spPr>
        <p:txBody>
          <a:bodyPr/>
          <a:lstStyle/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cs-CZ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Tvorba metodické příručky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ve které využijeme poznatky z práce s programem </a:t>
            </a:r>
            <a:r>
              <a:rPr lang="cs-CZ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Salmondo</a:t>
            </a: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absolvovaných seminářů a různých spoluprací </a:t>
            </a:r>
            <a:b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projektu.</a:t>
            </a:r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cs-CZ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Rozšířit a doplnit informace na </a:t>
            </a:r>
            <a:r>
              <a:rPr lang="cs-CZ" sz="2800" b="1" dirty="0">
                <a:latin typeface="Calibri" panose="020F0502020204030204" pitchFamily="34" charset="0"/>
                <a:cs typeface="Times New Roman" panose="02020603050405020304" pitchFamily="18" charset="0"/>
              </a:rPr>
              <a:t>webových stránkách </a:t>
            </a:r>
            <a:r>
              <a:rPr lang="cs-CZ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KCKPOV.</a:t>
            </a:r>
          </a:p>
          <a:p>
            <a:pPr marL="0" indent="0" algn="l">
              <a:lnSpc>
                <a:spcPct val="80000"/>
              </a:lnSpc>
              <a:buNone/>
            </a:pPr>
            <a:endParaRPr lang="cs-CZ" sz="2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l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Pokračování v </a:t>
            </a:r>
            <a:r>
              <a:rPr lang="cs-CZ" sz="2800" b="1" dirty="0">
                <a:latin typeface="Calibri" panose="020F0502020204030204" pitchFamily="34" charset="0"/>
                <a:cs typeface="Times New Roman" panose="02020603050405020304" pitchFamily="18" charset="0"/>
              </a:rPr>
              <a:t>realizaci aktivit </a:t>
            </a:r>
            <a:r>
              <a:rPr lang="cs-CZ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dle projektu (setkávání s poradci, spolupráce </a:t>
            </a:r>
            <a:br>
              <a:rPr lang="cs-CZ" sz="2800" dirty="0"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2800" dirty="0">
                <a:latin typeface="Calibri" panose="020F0502020204030204" pitchFamily="34" charset="0"/>
                <a:cs typeface="Times New Roman" panose="02020603050405020304" pitchFamily="18" charset="0"/>
              </a:rPr>
              <a:t>s dalšími týmy, sdílení zkušeností a další).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7192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9BA49FD-781D-82A4-DA15-04F994885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/>
              <a:t>Kontakty: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E32FB73-F267-31BB-2BBE-30057E8299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913" y="1181098"/>
            <a:ext cx="11730087" cy="5070927"/>
          </a:xfrm>
        </p:spPr>
        <p:txBody>
          <a:bodyPr/>
          <a:lstStyle/>
          <a:p>
            <a:pPr lvl="0" algn="l">
              <a:lnSpc>
                <a:spcPct val="80000"/>
              </a:lnSpc>
            </a:pPr>
            <a:endParaRPr lang="cs-CZ" sz="2800" dirty="0"/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b="1" dirty="0"/>
              <a:t>Vedoucí: </a:t>
            </a:r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dirty="0"/>
              <a:t>Mgr. Adéla Štěpánková - </a:t>
            </a:r>
            <a:r>
              <a:rPr lang="cs-CZ" sz="2800" dirty="0">
                <a:hlinkClick r:id="rId2"/>
              </a:rPr>
              <a:t>stepankova@ppp-olomouc.cz</a:t>
            </a:r>
            <a:endParaRPr lang="cs-CZ" sz="2800" dirty="0"/>
          </a:p>
          <a:p>
            <a:pPr marL="0" lvl="0" indent="0" algn="l">
              <a:lnSpc>
                <a:spcPct val="80000"/>
              </a:lnSpc>
              <a:buNone/>
            </a:pPr>
            <a:endParaRPr lang="cs-CZ" sz="2800" dirty="0"/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b="1" dirty="0"/>
              <a:t>Koordinátoři věcných aktivit:	</a:t>
            </a:r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dirty="0"/>
              <a:t>Mgr. Lubomír Schneider - </a:t>
            </a:r>
            <a:r>
              <a:rPr lang="cs-CZ" sz="2800" dirty="0">
                <a:hlinkClick r:id="rId3"/>
              </a:rPr>
              <a:t>schneider@ppp-olomouc.cz</a:t>
            </a:r>
            <a:endParaRPr lang="cs-CZ" sz="2800" dirty="0"/>
          </a:p>
          <a:p>
            <a:pPr marL="0" lvl="0" indent="0" algn="l">
              <a:lnSpc>
                <a:spcPct val="80000"/>
              </a:lnSpc>
              <a:buNone/>
            </a:pPr>
            <a:r>
              <a:rPr lang="cs-CZ" sz="2800" dirty="0"/>
              <a:t>Mgr. František Štefek - </a:t>
            </a:r>
            <a:r>
              <a:rPr lang="cs-CZ" sz="2800" dirty="0" err="1">
                <a:hlinkClick r:id="rId4"/>
              </a:rPr>
              <a:t>stefek</a:t>
            </a:r>
            <a:r>
              <a:rPr lang="cs-CZ" sz="2800" dirty="0">
                <a:hlinkClick r:id="rId4"/>
              </a:rPr>
              <a:t> @ppp-olomouc.cz</a:t>
            </a:r>
            <a:endParaRPr lang="cs-CZ" sz="2800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1905392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765</Words>
  <Application>Microsoft Office PowerPoint</Application>
  <PresentationFormat>Širokoúhlá obrazovka</PresentationFormat>
  <Paragraphs>76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Symbol</vt:lpstr>
      <vt:lpstr>Motiv Office</vt:lpstr>
      <vt:lpstr>Prezentace aplikace PowerPoint</vt:lpstr>
      <vt:lpstr>Zaměření aktivity:</vt:lpstr>
      <vt:lpstr>Konkrétní aktivity:</vt:lpstr>
      <vt:lpstr>Konkrétní aktivity:</vt:lpstr>
      <vt:lpstr>Co jsme již realizovali:</vt:lpstr>
      <vt:lpstr>Co jsme již realizovali:</vt:lpstr>
      <vt:lpstr>Co aktuálně probíhá:</vt:lpstr>
      <vt:lpstr>Co plánujeme:</vt:lpstr>
      <vt:lpstr>Kontakty:</vt:lpstr>
      <vt:lpstr>Kontakty:</vt:lpstr>
      <vt:lpstr>Sídlo:</vt:lpstr>
      <vt:lpstr>Prezentace aplikace PowerPoint</vt:lpstr>
    </vt:vector>
  </TitlesOfParts>
  <Company>AQE advisors,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Sedláček</dc:creator>
  <cp:lastModifiedBy>Tomáš Kocych</cp:lastModifiedBy>
  <cp:revision>16</cp:revision>
  <cp:lastPrinted>2022-10-13T07:54:00Z</cp:lastPrinted>
  <dcterms:created xsi:type="dcterms:W3CDTF">2021-01-19T15:31:23Z</dcterms:created>
  <dcterms:modified xsi:type="dcterms:W3CDTF">2022-10-19T05:35:55Z</dcterms:modified>
</cp:coreProperties>
</file>