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83" r:id="rId2"/>
    <p:sldId id="290" r:id="rId3"/>
    <p:sldId id="296" r:id="rId4"/>
    <p:sldId id="284" r:id="rId5"/>
    <p:sldId id="286" r:id="rId6"/>
    <p:sldId id="297" r:id="rId7"/>
    <p:sldId id="298" r:id="rId8"/>
    <p:sldId id="295" r:id="rId9"/>
    <p:sldId id="300" r:id="rId10"/>
    <p:sldId id="301" r:id="rId11"/>
    <p:sldId id="292" r:id="rId12"/>
    <p:sldId id="293" r:id="rId13"/>
    <p:sldId id="294" r:id="rId14"/>
    <p:sldId id="299" r:id="rId15"/>
  </p:sldIdLst>
  <p:sldSz cx="12160250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3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42" y="86"/>
      </p:cViewPr>
      <p:guideLst>
        <p:guide orient="horz" pos="2154"/>
        <p:guide pos="3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726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15061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8430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0363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0223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806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9005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1742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8570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6155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9386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623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0142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1364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9305" y="6450675"/>
            <a:ext cx="9242264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200" y="2898000"/>
            <a:ext cx="3341877" cy="103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870" y="1980001"/>
            <a:ext cx="10215134" cy="1612866"/>
          </a:xfrm>
        </p:spPr>
        <p:txBody>
          <a:bodyPr anchor="t">
            <a:normAutofit/>
          </a:bodyPr>
          <a:lstStyle>
            <a:lvl1pPr algn="l">
              <a:defRPr sz="3513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870" y="3592866"/>
            <a:ext cx="10215134" cy="1552712"/>
          </a:xfrm>
        </p:spPr>
        <p:txBody>
          <a:bodyPr/>
          <a:lstStyle>
            <a:lvl1pPr marL="0" indent="0" algn="l">
              <a:buNone/>
              <a:defRPr sz="3192">
                <a:solidFill>
                  <a:schemeClr val="accent2"/>
                </a:solidFill>
              </a:defRPr>
            </a:lvl1pPr>
            <a:lvl2pPr marL="608008" indent="0" algn="ctr">
              <a:buNone/>
              <a:defRPr sz="2659"/>
            </a:lvl2pPr>
            <a:lvl3pPr marL="1216015" indent="0" algn="ctr">
              <a:buNone/>
              <a:defRPr sz="2394"/>
            </a:lvl3pPr>
            <a:lvl4pPr marL="1824024" indent="0" algn="ctr">
              <a:buNone/>
              <a:defRPr sz="2128"/>
            </a:lvl4pPr>
            <a:lvl5pPr marL="2432032" indent="0" algn="ctr">
              <a:buNone/>
              <a:defRPr sz="2128"/>
            </a:lvl5pPr>
            <a:lvl6pPr marL="3040039" indent="0" algn="ctr">
              <a:buNone/>
              <a:defRPr sz="2128"/>
            </a:lvl6pPr>
            <a:lvl7pPr marL="3648047" indent="0" algn="ctr">
              <a:buNone/>
              <a:defRPr sz="2128"/>
            </a:lvl7pPr>
            <a:lvl8pPr marL="4256056" indent="0" algn="ctr">
              <a:buNone/>
              <a:defRPr sz="2128"/>
            </a:lvl8pPr>
            <a:lvl9pPr marL="4864063" indent="0" algn="ctr">
              <a:buNone/>
              <a:defRPr sz="2128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870" y="4380949"/>
            <a:ext cx="10215134" cy="982528"/>
          </a:xfrm>
        </p:spPr>
        <p:txBody>
          <a:bodyPr anchor="t">
            <a:normAutofit/>
          </a:bodyPr>
          <a:lstStyle>
            <a:lvl1pPr algn="ctr">
              <a:defRPr sz="3513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870" y="5363480"/>
            <a:ext cx="10215134" cy="945883"/>
          </a:xfrm>
        </p:spPr>
        <p:txBody>
          <a:bodyPr/>
          <a:lstStyle>
            <a:lvl1pPr marL="0" indent="0" algn="ctr">
              <a:buNone/>
              <a:defRPr sz="3192">
                <a:solidFill>
                  <a:schemeClr val="accent2"/>
                </a:solidFill>
              </a:defRPr>
            </a:lvl1pPr>
            <a:lvl2pPr marL="608008" indent="0" algn="ctr">
              <a:buNone/>
              <a:defRPr sz="2659"/>
            </a:lvl2pPr>
            <a:lvl3pPr marL="1216015" indent="0" algn="ctr">
              <a:buNone/>
              <a:defRPr sz="2394"/>
            </a:lvl3pPr>
            <a:lvl4pPr marL="1824024" indent="0" algn="ctr">
              <a:buNone/>
              <a:defRPr sz="2128"/>
            </a:lvl4pPr>
            <a:lvl5pPr marL="2432032" indent="0" algn="ctr">
              <a:buNone/>
              <a:defRPr sz="2128"/>
            </a:lvl5pPr>
            <a:lvl6pPr marL="3040039" indent="0" algn="ctr">
              <a:buNone/>
              <a:defRPr sz="2128"/>
            </a:lvl6pPr>
            <a:lvl7pPr marL="3648047" indent="0" algn="ctr">
              <a:buNone/>
              <a:defRPr sz="2128"/>
            </a:lvl7pPr>
            <a:lvl8pPr marL="4256056" indent="0" algn="ctr">
              <a:buNone/>
              <a:defRPr sz="2128"/>
            </a:lvl8pPr>
            <a:lvl9pPr marL="4864063" indent="0" algn="ctr">
              <a:buNone/>
              <a:defRPr sz="2128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9305" y="6450675"/>
            <a:ext cx="9242264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947" y="1260000"/>
            <a:ext cx="2202979" cy="182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870" y="2462400"/>
            <a:ext cx="4895025" cy="389880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2979" y="2462400"/>
            <a:ext cx="4895025" cy="389880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870" y="1620000"/>
            <a:ext cx="10215134" cy="748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870" y="2368800"/>
            <a:ext cx="4893536" cy="693376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08" indent="0">
              <a:buNone/>
              <a:defRPr sz="2659" b="1"/>
            </a:lvl2pPr>
            <a:lvl3pPr marL="1216015" indent="0">
              <a:buNone/>
              <a:defRPr sz="2394" b="1"/>
            </a:lvl3pPr>
            <a:lvl4pPr marL="1824024" indent="0">
              <a:buNone/>
              <a:defRPr sz="2128" b="1"/>
            </a:lvl4pPr>
            <a:lvl5pPr marL="2432032" indent="0">
              <a:buNone/>
              <a:defRPr sz="2128" b="1"/>
            </a:lvl5pPr>
            <a:lvl6pPr marL="3040039" indent="0">
              <a:buNone/>
              <a:defRPr sz="2128" b="1"/>
            </a:lvl6pPr>
            <a:lvl7pPr marL="3648047" indent="0">
              <a:buNone/>
              <a:defRPr sz="2128" b="1"/>
            </a:lvl7pPr>
            <a:lvl8pPr marL="4256056" indent="0">
              <a:buNone/>
              <a:defRPr sz="2128" b="1"/>
            </a:lvl8pPr>
            <a:lvl9pPr marL="4864063" indent="0">
              <a:buNone/>
              <a:defRPr sz="2128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2870" y="3151650"/>
            <a:ext cx="4893536" cy="320955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468" y="2368800"/>
            <a:ext cx="4893536" cy="693376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08" indent="0">
              <a:buNone/>
              <a:defRPr sz="2659" b="1"/>
            </a:lvl2pPr>
            <a:lvl3pPr marL="1216015" indent="0">
              <a:buNone/>
              <a:defRPr sz="2394" b="1"/>
            </a:lvl3pPr>
            <a:lvl4pPr marL="1824024" indent="0">
              <a:buNone/>
              <a:defRPr sz="2128" b="1"/>
            </a:lvl4pPr>
            <a:lvl5pPr marL="2432032" indent="0">
              <a:buNone/>
              <a:defRPr sz="2128" b="1"/>
            </a:lvl5pPr>
            <a:lvl6pPr marL="3040039" indent="0">
              <a:buNone/>
              <a:defRPr sz="2128" b="1"/>
            </a:lvl6pPr>
            <a:lvl7pPr marL="3648047" indent="0">
              <a:buNone/>
              <a:defRPr sz="2128" b="1"/>
            </a:lvl7pPr>
            <a:lvl8pPr marL="4256056" indent="0">
              <a:buNone/>
              <a:defRPr sz="2128" b="1"/>
            </a:lvl8pPr>
            <a:lvl9pPr marL="4864063" indent="0">
              <a:buNone/>
              <a:defRPr sz="2128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468" y="3151650"/>
            <a:ext cx="4893536" cy="320955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870" y="1620000"/>
            <a:ext cx="4059167" cy="748800"/>
          </a:xfrm>
        </p:spPr>
        <p:txBody>
          <a:bodyPr anchor="b">
            <a:normAutofit/>
          </a:bodyPr>
          <a:lstStyle>
            <a:lvl1pPr>
              <a:defRPr sz="3513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9690" y="1620000"/>
            <a:ext cx="6018314" cy="4733283"/>
          </a:xfrm>
        </p:spPr>
        <p:txBody>
          <a:bodyPr>
            <a:normAutofit/>
          </a:bodyPr>
          <a:lstStyle>
            <a:lvl1pPr>
              <a:defRPr sz="3243"/>
            </a:lvl1pPr>
            <a:lvl2pPr>
              <a:defRPr sz="2702"/>
            </a:lvl2pPr>
            <a:lvl3pPr>
              <a:defRPr sz="2432"/>
            </a:lvl3pPr>
            <a:lvl4pPr>
              <a:defRPr sz="2162"/>
            </a:lvl4pPr>
            <a:lvl5pPr>
              <a:defRPr sz="2162"/>
            </a:lvl5pPr>
            <a:lvl6pPr>
              <a:defRPr sz="2659"/>
            </a:lvl6pPr>
            <a:lvl7pPr>
              <a:defRPr sz="2659"/>
            </a:lvl7pPr>
            <a:lvl8pPr>
              <a:defRPr sz="2659"/>
            </a:lvl8pPr>
            <a:lvl9pPr>
              <a:defRPr sz="2659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2870" y="2458274"/>
            <a:ext cx="4059167" cy="3902926"/>
          </a:xfrm>
        </p:spPr>
        <p:txBody>
          <a:bodyPr/>
          <a:lstStyle>
            <a:lvl1pPr marL="0" indent="0">
              <a:buNone/>
              <a:defRPr sz="2128"/>
            </a:lvl1pPr>
            <a:lvl2pPr marL="608008" indent="0">
              <a:buNone/>
              <a:defRPr sz="1862"/>
            </a:lvl2pPr>
            <a:lvl3pPr marL="1216015" indent="0">
              <a:buNone/>
              <a:defRPr sz="1596"/>
            </a:lvl3pPr>
            <a:lvl4pPr marL="1824024" indent="0">
              <a:buNone/>
              <a:defRPr sz="1330"/>
            </a:lvl4pPr>
            <a:lvl5pPr marL="2432032" indent="0">
              <a:buNone/>
              <a:defRPr sz="1330"/>
            </a:lvl5pPr>
            <a:lvl6pPr marL="3040039" indent="0">
              <a:buNone/>
              <a:defRPr sz="1330"/>
            </a:lvl6pPr>
            <a:lvl7pPr marL="3648047" indent="0">
              <a:buNone/>
              <a:defRPr sz="1330"/>
            </a:lvl7pPr>
            <a:lvl8pPr marL="4256056" indent="0">
              <a:buNone/>
              <a:defRPr sz="1330"/>
            </a:lvl8pPr>
            <a:lvl9pPr marL="4864063" indent="0">
              <a:buNone/>
              <a:defRPr sz="133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2870" y="1620000"/>
            <a:ext cx="10215134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870" y="2460570"/>
            <a:ext cx="10215134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2870" y="6450675"/>
            <a:ext cx="9619119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5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0473" y="6450675"/>
            <a:ext cx="427532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35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72" y="540003"/>
            <a:ext cx="2560443" cy="71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1216015" rtl="0" eaLnBrk="1" latinLnBrk="0" hangingPunct="1">
        <a:lnSpc>
          <a:spcPct val="100000"/>
        </a:lnSpc>
        <a:spcBef>
          <a:spcPct val="0"/>
        </a:spcBef>
        <a:buNone/>
        <a:defRPr sz="3513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0365" indent="-360365" algn="l" defTabSz="1216015" rtl="0" eaLnBrk="1" latinLnBrk="0" hangingPunct="1">
        <a:lnSpc>
          <a:spcPct val="100000"/>
        </a:lnSpc>
        <a:spcBef>
          <a:spcPts val="1330"/>
        </a:spcBef>
        <a:buFont typeface="Arial" panose="020B0604020202020204" pitchFamily="34" charset="0"/>
        <a:buChar char="−"/>
        <a:defRPr sz="2702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9310" indent="-368945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243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9675" indent="-360365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216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47896" indent="-358221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189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18985" indent="-371091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189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44043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952052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560059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5168067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1pPr>
      <a:lvl2pPr marL="608008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216015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824024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432032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040039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648047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256056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4864063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edusit.cz/katalog-registrovanych-odborniku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hyperlink" Target="http://www.nuv.cz/p-kap/podpora-kompetenci-k-podnikavosti-a-kreativit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ana.maresova@upol.cz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5193935"/>
            <a:ext cx="12160250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/>
              <a:t>Spolupráce KAP a MAP </a:t>
            </a:r>
            <a:endParaRPr lang="cs-CZ" sz="3000" dirty="0"/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0" y="6450675"/>
            <a:ext cx="12160250" cy="215301"/>
          </a:xfrm>
        </p:spPr>
        <p:txBody>
          <a:bodyPr/>
          <a:lstStyle/>
          <a:p>
            <a:pPr algn="ctr"/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5727170"/>
            <a:ext cx="12160250" cy="640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d</a:t>
            </a:r>
            <a:r>
              <a:rPr lang="cs-CZ" dirty="0" smtClean="0"/>
              <a:t>oc. PhDr. Hana Marešová, Ph.D., MBA</a:t>
            </a:r>
          </a:p>
          <a:p>
            <a:pPr algn="ctr"/>
            <a:r>
              <a:rPr lang="cs-CZ" dirty="0" smtClean="0"/>
              <a:t>odborný konzultant MAP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805" y="1580446"/>
            <a:ext cx="8212639" cy="3530800"/>
          </a:xfrm>
          <a:prstGeom prst="rect">
            <a:avLst/>
          </a:prstGeom>
        </p:spPr>
      </p:pic>
      <p:pic>
        <p:nvPicPr>
          <p:cNvPr id="1026" name="Picture 2" descr="https://www.pevnostpoznani.cz/wp-content/uploads/2020/12/olk-300x9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694" y="297224"/>
            <a:ext cx="28575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10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684008"/>
            <a:ext cx="12160250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>
                <a:latin typeface="+mn-lt"/>
              </a:rPr>
              <a:t>Spolupráce Univerzity Palackého a KAP </a:t>
            </a:r>
            <a:endParaRPr lang="cs-CZ" sz="3000" dirty="0"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2870" y="2286834"/>
            <a:ext cx="10566858" cy="38986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000" b="1" dirty="0" smtClean="0">
                <a:solidFill>
                  <a:srgbClr val="00B050"/>
                </a:solidFill>
                <a:latin typeface="+mn-lt"/>
              </a:rPr>
              <a:t>Spolupráce fakult UP v rámci aktivit projektu KAP</a:t>
            </a:r>
          </a:p>
          <a:p>
            <a:pPr marL="0" indent="0" algn="just">
              <a:buNone/>
            </a:pPr>
            <a:r>
              <a:rPr lang="cs-CZ" sz="2000" b="1" dirty="0" err="1" smtClean="0">
                <a:solidFill>
                  <a:schemeClr val="tx1"/>
                </a:solidFill>
                <a:latin typeface="+mn-lt"/>
              </a:rPr>
              <a:t>PřF</a:t>
            </a:r>
            <a:r>
              <a:rPr lang="cs-CZ" sz="2000" b="1" dirty="0" smtClean="0">
                <a:solidFill>
                  <a:schemeClr val="tx1"/>
                </a:solidFill>
                <a:latin typeface="+mn-lt"/>
              </a:rPr>
              <a:t> UP: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účast na seminářích projektu I-KAP (inkluze – podpora nadání – např. Pevnost poznání) </a:t>
            </a:r>
          </a:p>
        </p:txBody>
      </p:sp>
    </p:spTree>
    <p:extLst>
      <p:ext uri="{BB962C8B-B14F-4D97-AF65-F5344CB8AC3E}">
        <p14:creationId xmlns:p14="http://schemas.microsoft.com/office/powerpoint/2010/main" val="1918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566" y="1684008"/>
            <a:ext cx="10886898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>
                <a:latin typeface="+mn-lt"/>
              </a:rPr>
              <a:t>Projekt P-KAP</a:t>
            </a:r>
            <a:endParaRPr lang="cs-CZ" sz="3000" dirty="0"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2870" y="2286834"/>
            <a:ext cx="4385514" cy="3898669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Doba realizace projektu: 2016-2021, nositelem Národní pedagogický institut ČR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Celonárodní projekt, zaměřen </a:t>
            </a:r>
            <a:r>
              <a:rPr lang="cs-CZ" sz="2000" dirty="0">
                <a:solidFill>
                  <a:schemeClr val="tx1"/>
                </a:solidFill>
                <a:latin typeface="+mn-lt"/>
              </a:rPr>
              <a:t>na podporu vzdělávání na středních a vyšších odborných školách v souladu se vzdělávací strategií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MŠMT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Cílem je zajistit </a:t>
            </a:r>
            <a:r>
              <a:rPr lang="cs-CZ" sz="2000" dirty="0">
                <a:solidFill>
                  <a:schemeClr val="tx1"/>
                </a:solidFill>
                <a:latin typeface="+mn-lt"/>
              </a:rPr>
              <a:t>metodickou podporu při využívání akčního plánování na úrovni kraje i škol. </a:t>
            </a:r>
            <a:endParaRPr lang="cs-CZ" sz="2000" dirty="0" smtClean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015" y="2251460"/>
            <a:ext cx="4866650" cy="396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24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566" y="1472677"/>
            <a:ext cx="10886898" cy="748080"/>
          </a:xfrm>
        </p:spPr>
        <p:txBody>
          <a:bodyPr>
            <a:noAutofit/>
          </a:bodyPr>
          <a:lstStyle/>
          <a:p>
            <a:r>
              <a:rPr lang="cs-CZ" sz="3000" dirty="0" smtClean="0">
                <a:latin typeface="+mn-lt"/>
              </a:rPr>
              <a:t>Projekt P-KAP </a:t>
            </a:r>
            <a:br>
              <a:rPr lang="cs-CZ" sz="3000" dirty="0" smtClean="0">
                <a:latin typeface="+mn-lt"/>
              </a:rPr>
            </a:br>
            <a:r>
              <a:rPr lang="cs-CZ" sz="3000" dirty="0" smtClean="0">
                <a:latin typeface="+mn-lt"/>
              </a:rPr>
              <a:t>- </a:t>
            </a:r>
            <a:r>
              <a:rPr lang="cs-CZ" sz="3000" dirty="0" err="1" smtClean="0">
                <a:latin typeface="+mn-lt"/>
              </a:rPr>
              <a:t>Edusíť</a:t>
            </a:r>
            <a:r>
              <a:rPr lang="cs-CZ" sz="3000" dirty="0" smtClean="0">
                <a:latin typeface="+mn-lt"/>
              </a:rPr>
              <a:t/>
            </a:r>
            <a:br>
              <a:rPr lang="cs-CZ" sz="3000" dirty="0" smtClean="0">
                <a:latin typeface="+mn-lt"/>
              </a:rPr>
            </a:br>
            <a:r>
              <a:rPr lang="cs-CZ" sz="3000" dirty="0" smtClean="0">
                <a:latin typeface="+mn-lt"/>
              </a:rPr>
              <a:t> </a:t>
            </a:r>
            <a:br>
              <a:rPr lang="cs-CZ" sz="3000" dirty="0" smtClean="0">
                <a:latin typeface="+mn-lt"/>
              </a:rPr>
            </a:br>
            <a:endParaRPr lang="cs-CZ" sz="20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830" y="945232"/>
            <a:ext cx="7767634" cy="5441435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753415" y="2612095"/>
            <a:ext cx="3068777" cy="3383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/>
              <a:t>Národní metodická síť odborníků </a:t>
            </a:r>
            <a:r>
              <a:rPr lang="cs-CZ" dirty="0"/>
              <a:t>na témata krajského akčního plánování jako jednotného, přehledně členěného katalogu registrovaných odborníků – lidí potřebné kvalifikace a zkušeností v požadovaném </a:t>
            </a:r>
            <a:r>
              <a:rPr lang="cs-CZ" dirty="0" smtClean="0"/>
              <a:t>regionu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www.edusit.cz/katalog-registrovanych-odborniku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83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350" y="1188720"/>
            <a:ext cx="5245209" cy="475067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684008"/>
            <a:ext cx="12160250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>
                <a:latin typeface="+mn-lt"/>
              </a:rPr>
              <a:t>Projekt P-KAP</a:t>
            </a:r>
            <a:endParaRPr lang="cs-CZ" sz="3000" dirty="0"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2870" y="2286834"/>
            <a:ext cx="6415482" cy="3898669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UP členem národní pracovní skupiny (</a:t>
            </a:r>
            <a:r>
              <a:rPr lang="cs-CZ" sz="2000" dirty="0" err="1" smtClean="0">
                <a:solidFill>
                  <a:schemeClr val="tx1"/>
                </a:solidFill>
                <a:latin typeface="+mn-lt"/>
              </a:rPr>
              <a:t>think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 tank) 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Podpora kompetencí k podnikavosti, iniciativě </a:t>
            </a:r>
            <a:r>
              <a:rPr lang="cs-CZ" sz="2000" i="1" dirty="0">
                <a:solidFill>
                  <a:schemeClr val="tx1"/>
                </a:solidFill>
                <a:latin typeface="+mn-lt"/>
              </a:rPr>
              <a:t>a kreativitě 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                 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cs-CZ" sz="2000" dirty="0" err="1" smtClean="0">
                <a:solidFill>
                  <a:schemeClr val="tx1"/>
                </a:solidFill>
                <a:latin typeface="+mn-lt"/>
              </a:rPr>
              <a:t>ved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. Ing. Kateřina </a:t>
            </a:r>
            <a:r>
              <a:rPr lang="cs-CZ" sz="2000" dirty="0" err="1" smtClean="0">
                <a:solidFill>
                  <a:schemeClr val="tx1"/>
                </a:solidFill>
                <a:latin typeface="+mn-lt"/>
              </a:rPr>
              <a:t>Lichtenberková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)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cs-CZ" sz="2000" i="1" dirty="0">
                <a:solidFill>
                  <a:schemeClr val="tx1"/>
                </a:solidFill>
                <a:latin typeface="+mn-lt"/>
                <a:hlinkClick r:id="rId4"/>
              </a:rPr>
              <a:t>http://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  <a:hlinkClick r:id="rId4"/>
              </a:rPr>
              <a:t>www.nuv.cz/p-kap/podpora-kompetenci-k-podnikavosti-a-kreativite</a:t>
            </a:r>
            <a:endParaRPr lang="cs-CZ" sz="2000" i="1" dirty="0" smtClean="0">
              <a:solidFill>
                <a:schemeClr val="tx1"/>
              </a:solidFill>
              <a:latin typeface="+mn-lt"/>
            </a:endParaRPr>
          </a:p>
          <a:p>
            <a:pPr marL="0" indent="0" algn="just">
              <a:buNone/>
            </a:pPr>
            <a:endParaRPr lang="cs-CZ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5024" y="4128205"/>
            <a:ext cx="4081300" cy="2189884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8089752" y="5922645"/>
            <a:ext cx="3360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Evropský rámec kompetence k podnikavosti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0173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5193935"/>
            <a:ext cx="12160250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/>
              <a:t>Spolupráce KAP a MAP </a:t>
            </a:r>
            <a:endParaRPr lang="cs-CZ" sz="3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5727170"/>
            <a:ext cx="12160250" cy="640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Děkuji za pozornost…</a:t>
            </a:r>
          </a:p>
          <a:p>
            <a:pPr algn="ctr"/>
            <a:r>
              <a:rPr lang="cs-CZ" dirty="0">
                <a:hlinkClick r:id="rId3"/>
              </a:rPr>
              <a:t>h</a:t>
            </a:r>
            <a:r>
              <a:rPr lang="cs-CZ" dirty="0" smtClean="0">
                <a:hlinkClick r:id="rId3"/>
              </a:rPr>
              <a:t>ana.maresova@upol.cz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805" y="1580446"/>
            <a:ext cx="8212639" cy="3530800"/>
          </a:xfrm>
          <a:prstGeom prst="rect">
            <a:avLst/>
          </a:prstGeom>
        </p:spPr>
      </p:pic>
      <p:pic>
        <p:nvPicPr>
          <p:cNvPr id="2050" name="Picture 2" descr="https://www.pevnostpoznani.cz/wp-content/uploads/2020/12/olk-300x9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519" y="297224"/>
            <a:ext cx="28575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95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566" y="1684008"/>
            <a:ext cx="10886898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>
                <a:latin typeface="+mn-lt"/>
              </a:rPr>
              <a:t>Metodika propojení MAP a KAP </a:t>
            </a:r>
            <a:endParaRPr lang="cs-CZ" sz="3000" dirty="0"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  <a:latin typeface="+mn-lt"/>
              </a:rPr>
              <a:t>r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ealizace v rámci MAP I. i MAP II. (2016–2021)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Postupy MAP I.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a 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Postupy MAP II.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– povinnost pravidelného předávání informací z MAP do KAP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chemeClr val="tx1"/>
                </a:solidFill>
                <a:latin typeface="+mn-lt"/>
              </a:rPr>
              <a:t>Metodický list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pro příjemce MAP: obsahem informací jednotlivá témata/opatření stanovená v MAP, které směřují k podpoře „Doporučených opatření MAP“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MAP II. – podpora volitelných témat: Rozvoj podnikavosti a iniciativy dětí a žáků, Kariérové poradenství v základních školách, Rozvoj kompetencí dětí a žáků v polytechnickém vzdělávání (STEM a EVVO)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Zastoupení KAP v Řídicím výboru MAP (povinné)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28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566" y="1684008"/>
            <a:ext cx="10886898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>
                <a:latin typeface="+mn-lt"/>
              </a:rPr>
              <a:t>Metodika propojení MAP a KAP </a:t>
            </a:r>
            <a:endParaRPr lang="cs-CZ" sz="3000" dirty="0"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b="1" dirty="0" smtClean="0">
                <a:solidFill>
                  <a:srgbClr val="00B050"/>
                </a:solidFill>
                <a:latin typeface="+mn-lt"/>
              </a:rPr>
              <a:t>Témata MAP relevantní pro KAP: </a:t>
            </a:r>
          </a:p>
          <a:p>
            <a:pPr marL="0" indent="0" algn="just">
              <a:buNone/>
            </a:pPr>
            <a:endParaRPr lang="cs-CZ" sz="2000" dirty="0" smtClean="0">
              <a:latin typeface="+mn-lt"/>
            </a:endParaRP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Rozvoj podnikavosti a iniciativy dětí a žáků 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Rozvoj kompetencí žáků v polytechnickém vzdělávání 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Kariérové poradenství na základních školách 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Podpora inkluze </a:t>
            </a:r>
          </a:p>
        </p:txBody>
      </p:sp>
    </p:spTree>
    <p:extLst>
      <p:ext uri="{BB962C8B-B14F-4D97-AF65-F5344CB8AC3E}">
        <p14:creationId xmlns:p14="http://schemas.microsoft.com/office/powerpoint/2010/main" val="303454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566" y="1684008"/>
            <a:ext cx="10886898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>
                <a:latin typeface="+mn-lt"/>
              </a:rPr>
              <a:t>Metodika propojení MAP a KAP </a:t>
            </a:r>
            <a:endParaRPr lang="cs-CZ" sz="3000" dirty="0"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b="1" dirty="0" smtClean="0">
                <a:solidFill>
                  <a:srgbClr val="00B050"/>
                </a:solidFill>
                <a:latin typeface="+mn-lt"/>
              </a:rPr>
              <a:t>Struktura informací z MAP do KAP (povinné): 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Cíl tématu/opatření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Návaznost na cíle KAP 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Seznam aktivit spolupráce škol (pouze u aktivit spolupráce MŠ/ZŠ a SŠ)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Plánované aktivity spolupráce mezi MŠ a ZŠ na území 2 a více MAP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Investiční záměry jednotlivých škol, která mají podpořit aktivity spolupráce se SŠ 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Investice do infrastruktury – nadstandardní a excelentní vzdělávací prostory (z toho 20 % kapacity dostupné pro jiné subjekty)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6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566" y="1684008"/>
            <a:ext cx="10886898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>
                <a:latin typeface="+mn-lt"/>
              </a:rPr>
              <a:t>Metodika propojení MAP a KAP </a:t>
            </a:r>
            <a:endParaRPr lang="cs-CZ" sz="3000" dirty="0"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2870" y="2286834"/>
            <a:ext cx="10255962" cy="38986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000" b="1" dirty="0">
                <a:solidFill>
                  <a:srgbClr val="00B050"/>
                </a:solidFill>
                <a:latin typeface="+mn-lt"/>
              </a:rPr>
              <a:t>Struktura informací z </a:t>
            </a:r>
            <a:r>
              <a:rPr lang="cs-CZ" sz="2000" b="1" dirty="0" smtClean="0">
                <a:solidFill>
                  <a:srgbClr val="00B050"/>
                </a:solidFill>
                <a:latin typeface="+mn-lt"/>
              </a:rPr>
              <a:t>KAP do MAP: </a:t>
            </a:r>
            <a:endParaRPr lang="cs-CZ" sz="2000" b="1" dirty="0">
              <a:solidFill>
                <a:srgbClr val="00B050"/>
              </a:solidFill>
              <a:latin typeface="+mn-lt"/>
            </a:endParaRP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seznam </a:t>
            </a:r>
            <a:r>
              <a:rPr lang="cs-CZ" sz="2000" dirty="0">
                <a:solidFill>
                  <a:schemeClr val="tx1"/>
                </a:solidFill>
                <a:latin typeface="+mn-lt"/>
              </a:rPr>
              <a:t>ZŠ, které jsou zapojeny do projektových záměrů na implementaci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KAP (povinné)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aktivity KAP, do nich je možné zapojit MŠ/ZŠ (např. projekt 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Mobilní polytechnická laboratoř – </a:t>
            </a:r>
            <a:r>
              <a:rPr lang="cs-CZ" sz="2000" i="1" dirty="0" err="1" smtClean="0">
                <a:solidFill>
                  <a:schemeClr val="tx1"/>
                </a:solidFill>
                <a:latin typeface="+mn-lt"/>
              </a:rPr>
              <a:t>Edubus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, nabídky akreditovaných seminářů DVPP NPI) 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zasílání informací o aktuálních aktivitách KAP (např. zveřejnění 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Školské inkluzivní koncepce Olomouckého kraje pro období 2020-2021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, závazná 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Metodika rovných příležitostí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povinná pro MAP i KAP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dotazníková šetření (např. sběr dat z MŠ a ZŠ pro přípravu školské inkluzivní koncepce)</a:t>
            </a:r>
          </a:p>
          <a:p>
            <a:pPr marL="457200" indent="-457200" algn="just">
              <a:buAutoNum type="alphaLcParenR"/>
            </a:pPr>
            <a:r>
              <a:rPr lang="cs-CZ" sz="2000" dirty="0">
                <a:solidFill>
                  <a:schemeClr val="tx1"/>
                </a:solidFill>
                <a:latin typeface="+mn-lt"/>
              </a:rPr>
              <a:t>p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ozvánky na akce KAP (např. pracovní setkání KAP 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První rok společného vzdělávání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ad.) </a:t>
            </a:r>
          </a:p>
          <a:p>
            <a:pPr marL="457200" indent="-457200" algn="just">
              <a:buAutoNum type="alphaLcParenR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platformy pro společné vzdělávání (např. </a:t>
            </a:r>
            <a:r>
              <a:rPr lang="cs-CZ" sz="2000" i="1" dirty="0" smtClean="0">
                <a:solidFill>
                  <a:schemeClr val="tx1"/>
                </a:solidFill>
                <a:latin typeface="+mn-lt"/>
              </a:rPr>
              <a:t>Další rozvoj krajské sítě podpory nadání) </a:t>
            </a:r>
            <a:endParaRPr lang="cs-CZ" sz="2000" dirty="0" smtClean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670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566" y="1684008"/>
            <a:ext cx="3791154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/>
              <a:t>Model spolupráce SŠ a MŠ/ZŠ – krajské metodické kabinety pro gramotnosti </a:t>
            </a:r>
            <a:endParaRPr lang="cs-CZ" sz="3000" dirty="0"/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69280" y="81898"/>
            <a:ext cx="6147593" cy="6147593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080760" y="6209145"/>
            <a:ext cx="5736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accent4"/>
                </a:solidFill>
              </a:rPr>
              <a:t>Platformy pro spolupráci učitelů, komunikaci mezi učiteli z různých škol, výměnu materiálů, dobré praxe</a:t>
            </a:r>
            <a:r>
              <a:rPr lang="cs-CZ" sz="1400" b="1" dirty="0" smtClean="0">
                <a:solidFill>
                  <a:schemeClr val="accent4"/>
                </a:solidFill>
              </a:rPr>
              <a:t>, atd</a:t>
            </a:r>
            <a:r>
              <a:rPr lang="cs-CZ" sz="1400" b="1" dirty="0">
                <a:solidFill>
                  <a:schemeClr val="accent4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56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6566" y="1684008"/>
            <a:ext cx="3791154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/>
              <a:t>Model spolupráce SŠ a MŠ/ZŠ – krajské metodické kabinety pro gramotnosti </a:t>
            </a:r>
            <a:endParaRPr lang="cs-CZ" sz="3000" dirty="0"/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471" y="80049"/>
            <a:ext cx="11341977" cy="676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98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684008"/>
            <a:ext cx="12160250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>
                <a:latin typeface="+mn-lt"/>
              </a:rPr>
              <a:t>Spolupráce Univerzity Palackého a KAP </a:t>
            </a:r>
            <a:endParaRPr lang="cs-CZ" sz="3000" dirty="0"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2870" y="2286834"/>
            <a:ext cx="10566858" cy="38986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000" b="1" dirty="0" smtClean="0">
                <a:solidFill>
                  <a:srgbClr val="00B050"/>
                </a:solidFill>
                <a:latin typeface="+mn-lt"/>
              </a:rPr>
              <a:t>Spolupráce fakult UP v rámci aktivit projektu KAP</a:t>
            </a:r>
            <a:endParaRPr lang="cs-CZ" sz="2000" b="1" dirty="0">
              <a:solidFill>
                <a:srgbClr val="00B050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cs-CZ" sz="2000" b="1" dirty="0" smtClean="0">
                <a:solidFill>
                  <a:schemeClr val="tx1"/>
                </a:solidFill>
                <a:latin typeface="+mn-lt"/>
              </a:rPr>
              <a:t>a) </a:t>
            </a:r>
            <a:r>
              <a:rPr lang="cs-CZ" sz="2000" b="1" dirty="0" err="1" smtClean="0">
                <a:solidFill>
                  <a:schemeClr val="tx1"/>
                </a:solidFill>
                <a:latin typeface="+mn-lt"/>
              </a:rPr>
              <a:t>PdF</a:t>
            </a:r>
            <a:r>
              <a:rPr lang="cs-CZ" sz="2000" b="1" dirty="0" smtClean="0">
                <a:solidFill>
                  <a:schemeClr val="tx1"/>
                </a:solidFill>
                <a:latin typeface="+mn-lt"/>
              </a:rPr>
              <a:t> UP: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členové pracovních skupin/platforem KAP (např. kariérové poradenství, pracovní skupina pro rovné příležitosti – Školská inkluzivní koncepce OK pro období 2020-2021),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krajských metodických kabinetů (např. čtenářská gramotnost),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účast na konferencích projektu KAP (např. digitální gramotnost, polytechnická výchova ad.),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součást strategie KAP Olomouckého kraje – kvalifikace výchovných poradců dle § 8 vyhlášky č. 317/2005 Sb. ke splnění dalších kvalifikačních předpokladů, kurzy CŽV zaměřené na pedagogickou diagnostiku, pedagogicko-psychologické a </a:t>
            </a:r>
            <a:r>
              <a:rPr lang="cs-CZ" sz="2000" dirty="0" err="1" smtClean="0">
                <a:solidFill>
                  <a:schemeClr val="tx1"/>
                </a:solidFill>
                <a:latin typeface="+mn-lt"/>
              </a:rPr>
              <a:t>speciálněpedagogické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 aspekty poradenství </a:t>
            </a:r>
          </a:p>
        </p:txBody>
      </p:sp>
    </p:spTree>
    <p:extLst>
      <p:ext uri="{BB962C8B-B14F-4D97-AF65-F5344CB8AC3E}">
        <p14:creationId xmlns:p14="http://schemas.microsoft.com/office/powerpoint/2010/main" val="360322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684008"/>
            <a:ext cx="12160250" cy="748080"/>
          </a:xfrm>
        </p:spPr>
        <p:txBody>
          <a:bodyPr>
            <a:noAutofit/>
          </a:bodyPr>
          <a:lstStyle/>
          <a:p>
            <a:pPr algn="ctr"/>
            <a:r>
              <a:rPr lang="cs-CZ" sz="3000" dirty="0" smtClean="0">
                <a:latin typeface="+mn-lt"/>
              </a:rPr>
              <a:t>Spolupráce Univerzity Palackého a KAP </a:t>
            </a:r>
            <a:endParaRPr lang="cs-CZ" sz="3000" dirty="0">
              <a:latin typeface="+mn-lt"/>
            </a:endParaRP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972870" y="6450675"/>
            <a:ext cx="9619119" cy="216000"/>
          </a:xfrm>
        </p:spPr>
        <p:txBody>
          <a:bodyPr/>
          <a:lstStyle/>
          <a:p>
            <a:r>
              <a:rPr lang="cs-CZ" i="1" dirty="0" smtClean="0"/>
              <a:t>Olomouc, 1. 12. 2021 </a:t>
            </a:r>
            <a:endParaRPr lang="cs-CZ" i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2870" y="2286834"/>
            <a:ext cx="6900114" cy="38986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000" b="1" dirty="0" smtClean="0">
                <a:solidFill>
                  <a:srgbClr val="00B050"/>
                </a:solidFill>
                <a:latin typeface="+mn-lt"/>
              </a:rPr>
              <a:t>Spolupráce fakult UP v rámci aktivit projektu KAP</a:t>
            </a:r>
            <a:endParaRPr lang="cs-CZ" sz="2000" b="1" dirty="0">
              <a:solidFill>
                <a:srgbClr val="00B050"/>
              </a:solidFill>
              <a:latin typeface="+mn-lt"/>
            </a:endParaRPr>
          </a:p>
          <a:p>
            <a:pPr marL="0" indent="0" algn="just">
              <a:buNone/>
            </a:pPr>
            <a:r>
              <a:rPr lang="cs-CZ" sz="2000" b="1" dirty="0" smtClean="0">
                <a:solidFill>
                  <a:schemeClr val="tx1"/>
                </a:solidFill>
                <a:latin typeface="+mn-lt"/>
              </a:rPr>
              <a:t>b) FTK UP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: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podpora pohybové gramotnosti v Olomouckém kraji                        (AC </a:t>
            </a:r>
            <a:r>
              <a:rPr lang="cs-CZ" sz="2000" dirty="0" err="1" smtClean="0">
                <a:solidFill>
                  <a:schemeClr val="tx1"/>
                </a:solidFill>
                <a:latin typeface="+mn-lt"/>
              </a:rPr>
              <a:t>Baluo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),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projekt I-KAP </a:t>
            </a:r>
            <a:r>
              <a:rPr lang="cs-CZ" sz="2000" i="1" dirty="0">
                <a:solidFill>
                  <a:schemeClr val="tx1"/>
                </a:solidFill>
                <a:latin typeface="+mn-lt"/>
              </a:rPr>
              <a:t>Rovný přístup ke vzdělávání s ohledem na lepší uplatnitelnost na trhu práce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–</a:t>
            </a:r>
            <a:r>
              <a:rPr lang="cs-CZ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podpora inkluzivního vzdělávání (Regionální centrum APA), rozvoj kompetencí pedagogických pracovníků v oblasti metodiky práce v inkluzivní tělesné výchově  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8885" y="2343620"/>
            <a:ext cx="3107407" cy="419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87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_prezentace_cz_16x9.potx" id="{193B350C-BD93-44C2-AA23-001E80B1E4DC}" vid="{080CA9D0-FE38-4C67-AC33-3149459E102F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UP_prezentace_cz_16x9 (1)</Template>
  <TotalTime>318</TotalTime>
  <Words>832</Words>
  <Application>Microsoft Office PowerPoint</Application>
  <PresentationFormat>Vlastní</PresentationFormat>
  <Paragraphs>92</Paragraphs>
  <Slides>14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Arial</vt:lpstr>
      <vt:lpstr>Calibri</vt:lpstr>
      <vt:lpstr>Motiv Office</vt:lpstr>
      <vt:lpstr>Spolupráce KAP a MAP </vt:lpstr>
      <vt:lpstr>Metodika propojení MAP a KAP </vt:lpstr>
      <vt:lpstr>Metodika propojení MAP a KAP </vt:lpstr>
      <vt:lpstr>Metodika propojení MAP a KAP </vt:lpstr>
      <vt:lpstr>Metodika propojení MAP a KAP </vt:lpstr>
      <vt:lpstr>Model spolupráce SŠ a MŠ/ZŠ – krajské metodické kabinety pro gramotnosti </vt:lpstr>
      <vt:lpstr>Model spolupráce SŠ a MŠ/ZŠ – krajské metodické kabinety pro gramotnosti </vt:lpstr>
      <vt:lpstr>Spolupráce Univerzity Palackého a KAP </vt:lpstr>
      <vt:lpstr>Spolupráce Univerzity Palackého a KAP </vt:lpstr>
      <vt:lpstr>Spolupráce Univerzity Palackého a KAP </vt:lpstr>
      <vt:lpstr>Projekt P-KAP</vt:lpstr>
      <vt:lpstr>Projekt P-KAP  - Edusíť   </vt:lpstr>
      <vt:lpstr>Projekt P-KAP</vt:lpstr>
      <vt:lpstr>Spolupráce KAP a MAP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maresh</dc:creator>
  <cp:lastModifiedBy>maresh</cp:lastModifiedBy>
  <cp:revision>71</cp:revision>
  <dcterms:created xsi:type="dcterms:W3CDTF">2021-05-28T08:50:46Z</dcterms:created>
  <dcterms:modified xsi:type="dcterms:W3CDTF">2021-11-29T07:10:32Z</dcterms:modified>
</cp:coreProperties>
</file>