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9" r:id="rId2"/>
    <p:sldId id="258" r:id="rId3"/>
    <p:sldId id="260" r:id="rId4"/>
    <p:sldId id="261" r:id="rId5"/>
    <p:sldId id="263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B9222-8B96-4403-A9C5-E83FD36A5CC4}" type="datetimeFigureOut">
              <a:rPr lang="cs-CZ" smtClean="0"/>
              <a:t>19.11.2021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6A1F6-BF1D-4883-AB14-B57C5F8A48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6198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-14514" y="-20638"/>
            <a:ext cx="12206514" cy="6878637"/>
            <a:chOff x="-14514" y="-20638"/>
            <a:chExt cx="12206514" cy="6878637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</p:grpSp>
      <p:pic>
        <p:nvPicPr>
          <p:cNvPr id="15" name="Obrázek 1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486400"/>
            <a:ext cx="12192000" cy="137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09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9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844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 userDrawn="1"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  <p:pic>
          <p:nvPicPr>
            <p:cNvPr id="10" name="Obrázek 9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1788" b="2153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</p:spPr>
        </p:pic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81098"/>
            <a:ext cx="12192000" cy="507092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2573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56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45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19.11.2021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0117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3144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19.11.2021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684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453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0543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255C2-9B2B-456E-9663-B2AAE2467F97}" type="datetimeFigureOut">
              <a:rPr lang="cs-CZ" smtClean="0"/>
              <a:t>19.11.2021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83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B050"/>
                </a:solidFill>
              </a:rPr>
              <a:t>Střední škola sociální péče </a:t>
            </a:r>
            <a:br>
              <a:rPr lang="cs-CZ" b="1" dirty="0">
                <a:solidFill>
                  <a:srgbClr val="00B050"/>
                </a:solidFill>
              </a:rPr>
            </a:br>
            <a:r>
              <a:rPr lang="cs-CZ" b="1" dirty="0">
                <a:solidFill>
                  <a:srgbClr val="00B050"/>
                </a:solidFill>
              </a:rPr>
              <a:t>a služeb Zábřeh</a:t>
            </a:r>
            <a:endParaRPr lang="cs-CZ" dirty="0">
              <a:solidFill>
                <a:srgbClr val="00B05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2" r="10467"/>
          <a:stretch/>
        </p:blipFill>
        <p:spPr bwMode="auto">
          <a:xfrm>
            <a:off x="8902732" y="2645175"/>
            <a:ext cx="2524215" cy="2557273"/>
          </a:xfrm>
          <a:prstGeom prst="ellipse">
            <a:avLst/>
          </a:prstGeom>
          <a:ln w="76200">
            <a:solidFill>
              <a:schemeClr val="bg2"/>
            </a:solidFill>
            <a:miter lim="800000"/>
            <a:headEnd/>
            <a:tailEnd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ál 4"/>
          <p:cNvSpPr/>
          <p:nvPr/>
        </p:nvSpPr>
        <p:spPr>
          <a:xfrm>
            <a:off x="293707" y="2530875"/>
            <a:ext cx="2905849" cy="2905849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5355548" y="3482032"/>
            <a:ext cx="1954692" cy="1954692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735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Studijní </a:t>
            </a:r>
            <a:r>
              <a:rPr lang="cs-CZ" dirty="0"/>
              <a:t>obor: </a:t>
            </a:r>
            <a:r>
              <a:rPr lang="cs-CZ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Sociální činnost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sz="1200" dirty="0" smtClean="0"/>
          </a:p>
          <a:p>
            <a:pPr marL="0" indent="0">
              <a:buNone/>
            </a:pPr>
            <a:r>
              <a:rPr lang="cs-CZ" dirty="0" smtClean="0"/>
              <a:t>Čtyřleté studium v denní  </a:t>
            </a:r>
            <a:r>
              <a:rPr lang="cs-CZ" dirty="0"/>
              <a:t>i </a:t>
            </a:r>
            <a:r>
              <a:rPr lang="cs-CZ" dirty="0" smtClean="0"/>
              <a:t>dálkové formě ukončené </a:t>
            </a:r>
            <a:r>
              <a:rPr lang="cs-CZ" dirty="0"/>
              <a:t>maturitní zkouškou</a:t>
            </a:r>
          </a:p>
          <a:p>
            <a:pPr marL="0" indent="0">
              <a:buNone/>
            </a:pPr>
            <a:r>
              <a:rPr lang="cs-CZ" b="1" dirty="0" smtClean="0"/>
              <a:t>Zaměření: </a:t>
            </a:r>
            <a:r>
              <a:rPr lang="cs-CZ" sz="3600" b="1" dirty="0" smtClean="0">
                <a:solidFill>
                  <a:srgbClr val="002060"/>
                </a:solidFill>
              </a:rPr>
              <a:t>Sociálně </a:t>
            </a:r>
            <a:r>
              <a:rPr lang="cs-CZ" sz="3600" b="1" dirty="0">
                <a:solidFill>
                  <a:srgbClr val="002060"/>
                </a:solidFill>
              </a:rPr>
              <a:t>správní </a:t>
            </a:r>
            <a:r>
              <a:rPr lang="cs-CZ" sz="3600" b="1" dirty="0" smtClean="0">
                <a:solidFill>
                  <a:srgbClr val="002060"/>
                </a:solidFill>
              </a:rPr>
              <a:t>činnost</a:t>
            </a:r>
          </a:p>
          <a:p>
            <a:endParaRPr lang="cs-CZ" sz="1400" b="1" dirty="0" smtClean="0"/>
          </a:p>
          <a:p>
            <a:endParaRPr lang="cs-CZ" sz="1400" b="1" dirty="0" smtClean="0"/>
          </a:p>
          <a:p>
            <a:pPr marL="0" indent="0">
              <a:buNone/>
            </a:pPr>
            <a:r>
              <a:rPr lang="cs-CZ" sz="2400" b="1" dirty="0"/>
              <a:t>Čemu se u nás naučíte:</a:t>
            </a:r>
            <a:endParaRPr lang="cs-CZ" sz="2400" dirty="0"/>
          </a:p>
          <a:p>
            <a:endParaRPr lang="cs-CZ" sz="2200" b="1" dirty="0" smtClean="0"/>
          </a:p>
          <a:p>
            <a:pPr marL="457200" lvl="0" indent="-457200"/>
            <a:r>
              <a:rPr lang="cs-CZ" dirty="0" smtClean="0"/>
              <a:t>vyznat </a:t>
            </a:r>
            <a:r>
              <a:rPr lang="cs-CZ" dirty="0"/>
              <a:t>se v organizaci a řízení sociálního zabezpečení</a:t>
            </a:r>
          </a:p>
          <a:p>
            <a:pPr marL="457200" lvl="0" indent="-457200"/>
            <a:r>
              <a:rPr lang="cs-CZ" dirty="0" smtClean="0"/>
              <a:t>komunikovat </a:t>
            </a:r>
            <a:r>
              <a:rPr lang="cs-CZ" dirty="0"/>
              <a:t>s klienty a reagovat na jejich problémy</a:t>
            </a:r>
          </a:p>
          <a:p>
            <a:pPr marL="457200" lvl="0" indent="-457200"/>
            <a:r>
              <a:rPr lang="cs-CZ" dirty="0"/>
              <a:t>orientovat se v problematice financí, účetnictví a daní</a:t>
            </a:r>
            <a:endParaRPr lang="cs-CZ" dirty="0">
              <a:solidFill>
                <a:srgbClr val="002060"/>
              </a:solidFill>
            </a:endParaRPr>
          </a:p>
          <a:p>
            <a:pPr marL="457200" indent="-457200"/>
            <a:r>
              <a:rPr lang="cs-CZ" dirty="0" smtClean="0"/>
              <a:t>mít </a:t>
            </a:r>
            <a:r>
              <a:rPr lang="cs-CZ" dirty="0"/>
              <a:t>znalosti o dávkách </a:t>
            </a:r>
            <a:r>
              <a:rPr lang="cs-CZ" dirty="0" smtClean="0"/>
              <a:t>zdravotního a sociálního pojištění a </a:t>
            </a:r>
            <a:r>
              <a:rPr lang="cs-CZ" dirty="0"/>
              <a:t>o systému státní sociální </a:t>
            </a:r>
            <a:r>
              <a:rPr lang="cs-CZ" dirty="0" smtClean="0"/>
              <a:t>podpory</a:t>
            </a:r>
            <a:endParaRPr lang="cs-CZ" dirty="0"/>
          </a:p>
        </p:txBody>
      </p:sp>
      <p:sp>
        <p:nvSpPr>
          <p:cNvPr id="4" name="Ovál 3"/>
          <p:cNvSpPr/>
          <p:nvPr/>
        </p:nvSpPr>
        <p:spPr>
          <a:xfrm>
            <a:off x="8403771" y="1820091"/>
            <a:ext cx="3692434" cy="3509554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5759735" y="2037806"/>
            <a:ext cx="2644036" cy="1907176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820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Studijní obor: </a:t>
            </a:r>
            <a:r>
              <a:rPr lang="cs-CZ" b="1" dirty="0">
                <a:solidFill>
                  <a:srgbClr val="0070C0"/>
                </a:solidFill>
                <a:latin typeface="Arial Black" panose="020B0A04020102020204" pitchFamily="34" charset="0"/>
              </a:rPr>
              <a:t>Sociální činnost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/>
              <a:t>Čtyřleté studium v denní  i dálkové formě ukončené maturitní zkouškou</a:t>
            </a:r>
          </a:p>
          <a:p>
            <a:pPr marL="0" indent="0">
              <a:buNone/>
            </a:pPr>
            <a:r>
              <a:rPr lang="cs-CZ" b="1" dirty="0" smtClean="0"/>
              <a:t>Zaměření</a:t>
            </a:r>
            <a:r>
              <a:rPr lang="cs-CZ" b="1" dirty="0"/>
              <a:t>: </a:t>
            </a:r>
            <a:r>
              <a:rPr lang="cs-CZ" sz="3600" b="1" dirty="0">
                <a:solidFill>
                  <a:srgbClr val="002060"/>
                </a:solidFill>
              </a:rPr>
              <a:t>Sociálně </a:t>
            </a:r>
            <a:r>
              <a:rPr lang="cs-CZ" sz="3600" b="1" dirty="0" smtClean="0">
                <a:solidFill>
                  <a:srgbClr val="002060"/>
                </a:solidFill>
              </a:rPr>
              <a:t>výchovná </a:t>
            </a:r>
            <a:r>
              <a:rPr lang="cs-CZ" sz="3600" b="1" dirty="0">
                <a:solidFill>
                  <a:srgbClr val="002060"/>
                </a:solidFill>
              </a:rPr>
              <a:t>činnost</a:t>
            </a:r>
          </a:p>
          <a:p>
            <a:endParaRPr lang="cs-CZ" sz="3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cs-CZ" b="1" dirty="0"/>
              <a:t>Čemu se u nás naučíte:</a:t>
            </a:r>
            <a:endParaRPr lang="cs-CZ" dirty="0"/>
          </a:p>
          <a:p>
            <a:pPr marL="457200" lvl="0" indent="-457200"/>
            <a:r>
              <a:rPr lang="cs-CZ" dirty="0"/>
              <a:t>základům ošetřovatelské </a:t>
            </a:r>
            <a:r>
              <a:rPr lang="cs-CZ" dirty="0" smtClean="0"/>
              <a:t>péče</a:t>
            </a:r>
            <a:endParaRPr lang="cs-CZ" dirty="0"/>
          </a:p>
          <a:p>
            <a:pPr marL="457200" lvl="0" indent="-457200"/>
            <a:r>
              <a:rPr lang="cs-CZ" dirty="0"/>
              <a:t>připravovat volnočasové aktivity pro handicapované </a:t>
            </a:r>
          </a:p>
          <a:p>
            <a:pPr marL="457200" indent="-457200"/>
            <a:r>
              <a:rPr lang="cs-CZ" dirty="0"/>
              <a:t>zvládat základní dovednosti  z oblasti arteterapie, </a:t>
            </a:r>
          </a:p>
          <a:p>
            <a:pPr marL="0" indent="0">
              <a:buNone/>
            </a:pPr>
            <a:r>
              <a:rPr lang="cs-CZ" dirty="0"/>
              <a:t>      muzikoterapie, dramaterapie, ergoterapie </a:t>
            </a:r>
          </a:p>
          <a:p>
            <a:pPr marL="457200" indent="-457200"/>
            <a:r>
              <a:rPr lang="cs-CZ" dirty="0" smtClean="0"/>
              <a:t>zajišťovat </a:t>
            </a:r>
            <a:r>
              <a:rPr lang="cs-CZ" dirty="0"/>
              <a:t>sociální péči v terénu a v sociálních zařízeních</a:t>
            </a:r>
          </a:p>
          <a:p>
            <a:pPr marL="457200" lvl="0" indent="-457200"/>
            <a:r>
              <a:rPr lang="cs-CZ" dirty="0" smtClean="0"/>
              <a:t>pečovat </a:t>
            </a:r>
            <a:r>
              <a:rPr lang="cs-CZ" dirty="0"/>
              <a:t>o vybrané skupiny klientů (zdravotně postižené, seniory, děti)</a:t>
            </a:r>
          </a:p>
          <a:p>
            <a:endParaRPr lang="cs-CZ" dirty="0"/>
          </a:p>
        </p:txBody>
      </p:sp>
      <p:sp>
        <p:nvSpPr>
          <p:cNvPr id="4" name="Ovál 3"/>
          <p:cNvSpPr/>
          <p:nvPr/>
        </p:nvSpPr>
        <p:spPr>
          <a:xfrm>
            <a:off x="8665028" y="2153361"/>
            <a:ext cx="3440406" cy="3429577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vál 4"/>
          <p:cNvSpPr/>
          <p:nvPr/>
        </p:nvSpPr>
        <p:spPr>
          <a:xfrm>
            <a:off x="6409842" y="1484274"/>
            <a:ext cx="2569029" cy="2239574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694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cap="all" dirty="0" err="1" smtClean="0">
                <a:solidFill>
                  <a:srgbClr val="C00000"/>
                </a:solidFill>
              </a:rPr>
              <a:t>centRUM</a:t>
            </a:r>
            <a:r>
              <a:rPr lang="cs-CZ" b="1" cap="all" dirty="0" smtClean="0">
                <a:solidFill>
                  <a:srgbClr val="C00000"/>
                </a:solidFill>
              </a:rPr>
              <a:t> </a:t>
            </a:r>
            <a:r>
              <a:rPr lang="cs-CZ" b="1" cap="all" dirty="0">
                <a:solidFill>
                  <a:srgbClr val="C00000"/>
                </a:solidFill>
              </a:rPr>
              <a:t>kolegiální </a:t>
            </a:r>
            <a:r>
              <a:rPr lang="cs-CZ" b="1" cap="all" dirty="0" smtClean="0">
                <a:solidFill>
                  <a:srgbClr val="C00000"/>
                </a:solidFill>
              </a:rPr>
              <a:t>podpory - </a:t>
            </a:r>
            <a:r>
              <a:rPr lang="cs-CZ" b="1" cap="all" dirty="0">
                <a:solidFill>
                  <a:srgbClr val="C00000"/>
                </a:solidFill>
              </a:rPr>
              <a:t>CKP 01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Centrum </a:t>
            </a:r>
            <a:r>
              <a:rPr lang="cs-CZ" dirty="0"/>
              <a:t>pro </a:t>
            </a:r>
            <a:r>
              <a:rPr lang="cs-CZ" dirty="0" smtClean="0"/>
              <a:t>žáky ZŠ </a:t>
            </a:r>
            <a:r>
              <a:rPr lang="cs-CZ" dirty="0"/>
              <a:t>s nabídkou zájmových polytechnických aktivit </a:t>
            </a:r>
            <a:r>
              <a:rPr lang="cs-CZ" dirty="0" smtClean="0"/>
              <a:t>s </a:t>
            </a:r>
            <a:r>
              <a:rPr lang="cs-CZ" dirty="0"/>
              <a:t>důrazem na rozvoj </a:t>
            </a:r>
            <a:r>
              <a:rPr lang="cs-CZ" dirty="0" smtClean="0"/>
              <a:t>čtenářské gramotnosti</a:t>
            </a:r>
          </a:p>
          <a:p>
            <a:pPr marL="0" indent="0">
              <a:buNone/>
            </a:pPr>
            <a:endParaRPr lang="cs-CZ" sz="1200" dirty="0"/>
          </a:p>
          <a:p>
            <a:pPr marL="0" indent="0">
              <a:buNone/>
            </a:pPr>
            <a:r>
              <a:rPr lang="cs-CZ" sz="3600" b="1" cap="all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Workshopy</a:t>
            </a:r>
            <a:r>
              <a:rPr lang="cs-CZ" b="1" dirty="0" smtClean="0">
                <a:solidFill>
                  <a:srgbClr val="0070C0"/>
                </a:solidFill>
              </a:rPr>
              <a:t> </a:t>
            </a:r>
            <a:r>
              <a:rPr lang="cs-CZ" dirty="0" smtClean="0"/>
              <a:t>pro všechny zapojené školy:</a:t>
            </a:r>
          </a:p>
          <a:p>
            <a:pPr marL="0" indent="0">
              <a:buNone/>
            </a:pPr>
            <a:endParaRPr lang="cs-CZ" sz="12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/>
              <a:t>Velikonoční tradice a zvyky (30. 3. 2021) </a:t>
            </a:r>
          </a:p>
          <a:p>
            <a:pPr marL="0" indent="0">
              <a:buNone/>
            </a:pPr>
            <a:endParaRPr lang="cs-CZ" sz="1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/>
              <a:t>První </a:t>
            </a:r>
            <a:r>
              <a:rPr lang="cs-CZ" dirty="0"/>
              <a:t>pomoc a </a:t>
            </a:r>
            <a:r>
              <a:rPr lang="cs-CZ" dirty="0" smtClean="0"/>
              <a:t>zdravověda </a:t>
            </a:r>
          </a:p>
          <a:p>
            <a:pPr marL="0" indent="0">
              <a:buNone/>
            </a:pPr>
            <a:r>
              <a:rPr lang="cs-CZ" dirty="0" smtClean="0"/>
              <a:t>    (17.6.2021)</a:t>
            </a:r>
          </a:p>
          <a:p>
            <a:pPr marL="0" indent="0">
              <a:buNone/>
            </a:pPr>
            <a:endParaRPr lang="cs-CZ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/>
              <a:t>Podzim v zemědělství (7. 10. 2021)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 descr="ZŠ Dubicko na traktoru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66774" y="3964433"/>
            <a:ext cx="3325226" cy="2358829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Obrázek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7" t="28553" b="16329"/>
          <a:stretch/>
        </p:blipFill>
        <p:spPr>
          <a:xfrm>
            <a:off x="5108330" y="3390474"/>
            <a:ext cx="3332284" cy="264648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Obrázek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8" t="1543" r="7408" b="10275"/>
          <a:stretch/>
        </p:blipFill>
        <p:spPr bwMode="auto">
          <a:xfrm>
            <a:off x="7552593" y="1588330"/>
            <a:ext cx="3043604" cy="2500093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4331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cap="all" dirty="0" err="1">
                <a:solidFill>
                  <a:srgbClr val="C00000"/>
                </a:solidFill>
              </a:rPr>
              <a:t>centRUM</a:t>
            </a:r>
            <a:r>
              <a:rPr lang="cs-CZ" b="1" cap="all" dirty="0">
                <a:solidFill>
                  <a:srgbClr val="C00000"/>
                </a:solidFill>
              </a:rPr>
              <a:t> kolegiální podpory - CKP 01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b="1" cap="all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Příklady workshopů pro ZŠ </a:t>
            </a:r>
            <a:r>
              <a:rPr lang="cs-CZ" dirty="0" smtClean="0"/>
              <a:t>s metodickou podporou SŠ a </a:t>
            </a:r>
            <a:r>
              <a:rPr lang="cs-CZ" dirty="0"/>
              <a:t>s využitím čtenářské gramotnosti </a:t>
            </a:r>
            <a:r>
              <a:rPr lang="cs-CZ" dirty="0" smtClean="0"/>
              <a:t>:</a:t>
            </a:r>
          </a:p>
          <a:p>
            <a:endParaRPr lang="cs-CZ" dirty="0" smtClean="0"/>
          </a:p>
          <a:p>
            <a:r>
              <a:rPr lang="cs-CZ" dirty="0" smtClean="0"/>
              <a:t>Výroba </a:t>
            </a:r>
            <a:r>
              <a:rPr lang="cs-CZ" dirty="0"/>
              <a:t>sirupu ze šípků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Podzimní výzdoba školy</a:t>
            </a:r>
          </a:p>
          <a:p>
            <a:endParaRPr lang="cs-CZ" dirty="0"/>
          </a:p>
          <a:p>
            <a:r>
              <a:rPr lang="cs-CZ" dirty="0"/>
              <a:t>Med z pampelišek</a:t>
            </a:r>
            <a:endParaRPr lang="cs-CZ" dirty="0" smtClean="0"/>
          </a:p>
          <a:p>
            <a:endParaRPr lang="cs-CZ" dirty="0"/>
          </a:p>
          <a:p>
            <a:r>
              <a:rPr lang="cs-CZ" dirty="0"/>
              <a:t>Vyrob si svůj model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image1.jpg" descr="C:\Users\Acer\Downloads\20190212_101637.jp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804583" y="3985590"/>
            <a:ext cx="3214060" cy="2209925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image2.jpg" descr="Obsah obrázku osoba, interiér, batole&#10;&#10;Popis byl vytvořen automaticky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523019" y="3450866"/>
            <a:ext cx="2091323" cy="2801159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image3.jp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8574420" y="1751274"/>
            <a:ext cx="3447952" cy="2335695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Obrázek 6" descr="C:\Users\zsdubicko\Desktop\Podzimní aranžování 12.10.2021\IMG_20211012_120820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3" t="10923" r="7491" b="8210"/>
          <a:stretch/>
        </p:blipFill>
        <p:spPr bwMode="auto">
          <a:xfrm>
            <a:off x="4998114" y="1685677"/>
            <a:ext cx="3287146" cy="2585012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836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cap="all" dirty="0" err="1">
                <a:solidFill>
                  <a:srgbClr val="C00000"/>
                </a:solidFill>
              </a:rPr>
              <a:t>centRUM</a:t>
            </a:r>
            <a:r>
              <a:rPr lang="cs-CZ" b="1" cap="all" dirty="0">
                <a:solidFill>
                  <a:srgbClr val="C00000"/>
                </a:solidFill>
              </a:rPr>
              <a:t> kolegiální podpory - CKP 01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3600" b="1" cap="all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Kroužky:</a:t>
            </a:r>
            <a:endParaRPr lang="cs-CZ" sz="3600" b="1" cap="all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endParaRPr lang="cs-CZ" dirty="0" smtClean="0"/>
          </a:p>
          <a:p>
            <a:r>
              <a:rPr lang="cs-CZ" dirty="0" smtClean="0"/>
              <a:t>Přírodovědný kroužek</a:t>
            </a:r>
          </a:p>
          <a:p>
            <a:pPr marL="457200" lvl="1" indent="0">
              <a:buNone/>
            </a:pPr>
            <a:r>
              <a:rPr lang="cs-CZ" dirty="0" smtClean="0"/>
              <a:t>ZŠ Dubicko</a:t>
            </a:r>
          </a:p>
          <a:p>
            <a:pPr marL="457200" lvl="1" indent="0">
              <a:buNone/>
            </a:pPr>
            <a:endParaRPr lang="cs-CZ" dirty="0"/>
          </a:p>
          <a:p>
            <a:r>
              <a:rPr lang="cs-CZ" dirty="0" err="1" smtClean="0"/>
              <a:t>Gastro</a:t>
            </a:r>
            <a:r>
              <a:rPr lang="cs-CZ" dirty="0" smtClean="0"/>
              <a:t> kroužek</a:t>
            </a:r>
          </a:p>
          <a:p>
            <a:pPr marL="457200" lvl="1" indent="0">
              <a:buNone/>
            </a:pPr>
            <a:r>
              <a:rPr lang="cs-CZ" dirty="0" err="1" smtClean="0"/>
              <a:t>SŠSPaS</a:t>
            </a:r>
            <a:r>
              <a:rPr lang="cs-CZ" dirty="0" smtClean="0"/>
              <a:t> Zábřeh</a:t>
            </a:r>
          </a:p>
          <a:p>
            <a:pPr marL="457200" lvl="1" indent="0">
              <a:buNone/>
            </a:pPr>
            <a:endParaRPr lang="cs-CZ" dirty="0"/>
          </a:p>
          <a:p>
            <a:r>
              <a:rPr lang="cs-CZ" dirty="0" smtClean="0"/>
              <a:t>Floristický kroužek</a:t>
            </a:r>
          </a:p>
          <a:p>
            <a:pPr marL="457200" lvl="1" indent="0">
              <a:buNone/>
            </a:pPr>
            <a:r>
              <a:rPr lang="cs-CZ" dirty="0" err="1"/>
              <a:t>SŠSPaS</a:t>
            </a:r>
            <a:r>
              <a:rPr lang="cs-CZ" dirty="0"/>
              <a:t> Zábřeh</a:t>
            </a:r>
          </a:p>
          <a:p>
            <a:pPr marL="457200" lvl="1" indent="0">
              <a:buNone/>
            </a:pPr>
            <a:endParaRPr lang="cs-CZ" dirty="0"/>
          </a:p>
        </p:txBody>
      </p:sp>
      <p:pic>
        <p:nvPicPr>
          <p:cNvPr id="4" name="Obrázek 3" descr="C:\Users\zsdubicko\Downloads\1634820156677 (1)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4" t="21229" r="13513" b="11071"/>
          <a:stretch/>
        </p:blipFill>
        <p:spPr bwMode="auto">
          <a:xfrm>
            <a:off x="3552091" y="1246017"/>
            <a:ext cx="3526131" cy="2631392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ázek 6" descr="C:\Users\urbankova\Desktop\CKP\Nová složka\foto kroužek 20.10\429B6BCD-C43D-489F-863B-C2007050A5BF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371" y="3534823"/>
            <a:ext cx="3587265" cy="2717202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Obrázek 7" descr="C:\Users\urbankova\Desktop\CKP\Nová složka\foto kroužek 20.10\IMG_20211021_123033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00" b="11285"/>
          <a:stretch/>
        </p:blipFill>
        <p:spPr bwMode="auto">
          <a:xfrm>
            <a:off x="9249505" y="1732084"/>
            <a:ext cx="2690447" cy="3675878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0998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cap="all" dirty="0" err="1">
                <a:solidFill>
                  <a:srgbClr val="C00000"/>
                </a:solidFill>
              </a:rPr>
              <a:t>centRUM</a:t>
            </a:r>
            <a:r>
              <a:rPr lang="cs-CZ" b="1" cap="all" dirty="0">
                <a:solidFill>
                  <a:srgbClr val="C00000"/>
                </a:solidFill>
              </a:rPr>
              <a:t> kolegiální podpory - CKP 01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3600" b="1" cap="all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Soutěže:</a:t>
            </a:r>
          </a:p>
          <a:p>
            <a:pPr algn="ctr"/>
            <a:r>
              <a:rPr lang="cs-CZ" b="1" dirty="0" smtClean="0"/>
              <a:t>Soutěž </a:t>
            </a:r>
            <a:r>
              <a:rPr lang="cs-CZ" b="1" dirty="0"/>
              <a:t>pro žáky </a:t>
            </a:r>
            <a:r>
              <a:rPr lang="cs-CZ" b="1" dirty="0" smtClean="0"/>
              <a:t>ZŠ a SŠ </a:t>
            </a:r>
          </a:p>
          <a:p>
            <a:pPr marL="0" indent="0">
              <a:buNone/>
            </a:pPr>
            <a:r>
              <a:rPr lang="cs-CZ" b="1" dirty="0" smtClean="0"/>
              <a:t>„O </a:t>
            </a:r>
            <a:r>
              <a:rPr lang="cs-CZ" b="1" dirty="0"/>
              <a:t>nejoriginálnější kraslici</a:t>
            </a:r>
            <a:r>
              <a:rPr lang="cs-CZ" b="1" dirty="0" smtClean="0"/>
              <a:t>“ (31.3.21)	       „V </a:t>
            </a:r>
            <a:r>
              <a:rPr lang="cs-CZ" b="1" dirty="0"/>
              <a:t>odborných </a:t>
            </a:r>
            <a:r>
              <a:rPr lang="cs-CZ" b="1" dirty="0" smtClean="0"/>
              <a:t>dovednostech“ (7.10.21)</a:t>
            </a:r>
          </a:p>
          <a:p>
            <a:endParaRPr lang="cs-CZ" b="1" dirty="0"/>
          </a:p>
          <a:p>
            <a:endParaRPr lang="cs-CZ" b="1" dirty="0" smtClean="0"/>
          </a:p>
          <a:p>
            <a:endParaRPr lang="cs-CZ" b="1" dirty="0" smtClean="0"/>
          </a:p>
          <a:p>
            <a:endParaRPr lang="cs-CZ" sz="3600" b="1" cap="all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endParaRPr lang="cs-CZ" sz="3600" b="1" cap="all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endParaRPr lang="cs-CZ" sz="3600" b="1" cap="all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Obrázek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1" t="19796" r="12113" b="14071"/>
          <a:stretch/>
        </p:blipFill>
        <p:spPr bwMode="auto">
          <a:xfrm>
            <a:off x="2945422" y="2852393"/>
            <a:ext cx="2333625" cy="3085465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Obrázek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80" y="2755679"/>
            <a:ext cx="2390140" cy="3185795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Obrázek 8" descr="poznávačka bylinek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384" y="2963007"/>
            <a:ext cx="2789970" cy="2357437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Obrázek 9" descr="traktor 2.ZŠ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91" y="2755679"/>
            <a:ext cx="2527250" cy="349634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8142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cap="all" dirty="0">
                <a:solidFill>
                  <a:srgbClr val="7030A0"/>
                </a:solidFill>
              </a:rPr>
              <a:t>Podpora čtenářské gramotnosti</a:t>
            </a:r>
            <a:r>
              <a:rPr lang="cs-CZ" sz="3600" b="1" cap="all" dirty="0">
                <a:solidFill>
                  <a:srgbClr val="7030A0"/>
                </a:solidFill>
              </a:rPr>
              <a:t/>
            </a:r>
            <a:br>
              <a:rPr lang="cs-CZ" sz="3600" b="1" cap="all" dirty="0">
                <a:solidFill>
                  <a:srgbClr val="7030A0"/>
                </a:solidFill>
              </a:rPr>
            </a:br>
            <a:endParaRPr lang="cs-CZ" sz="3600" b="1" cap="all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cs-CZ" dirty="0" smtClean="0"/>
              <a:t>Čtenářské </a:t>
            </a:r>
            <a:r>
              <a:rPr lang="cs-CZ" dirty="0"/>
              <a:t>dílny v rámci </a:t>
            </a:r>
            <a:r>
              <a:rPr lang="cs-CZ" dirty="0" smtClean="0"/>
              <a:t>výuky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cs-CZ" sz="18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cs-CZ" dirty="0"/>
              <a:t>Nákup knih do školní </a:t>
            </a:r>
            <a:r>
              <a:rPr lang="cs-CZ" dirty="0" smtClean="0"/>
              <a:t>knihovny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cs-CZ" sz="18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cs-CZ" dirty="0" smtClean="0"/>
              <a:t>Zapojení </a:t>
            </a:r>
            <a:r>
              <a:rPr lang="cs-CZ" dirty="0"/>
              <a:t>do soutěží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cs-CZ" dirty="0"/>
              <a:t>Zlaté dítě (ocenění třídy 3.D za projekt Kuchaři čtou a pečou knihu Světoví Češi</a:t>
            </a:r>
            <a:r>
              <a:rPr lang="cs-CZ" dirty="0" smtClean="0"/>
              <a:t>)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endParaRPr lang="cs-CZ" sz="1800" dirty="0"/>
          </a:p>
          <a:p>
            <a:r>
              <a:rPr lang="cs-CZ" dirty="0"/>
              <a:t>Školní projekty – 100leté noviny, Projekt k výročí založení republiky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88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cap="all" dirty="0">
                <a:solidFill>
                  <a:srgbClr val="7030A0"/>
                </a:solidFill>
              </a:rPr>
              <a:t>Podpora čtenářské gramotnosti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cs-CZ" dirty="0" smtClean="0"/>
              <a:t>Zřízení Krajského metodického kabinetu na podporu čtenářské gramotnosti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cs-CZ" sz="18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cs-CZ" dirty="0" smtClean="0"/>
              <a:t>Semináře </a:t>
            </a:r>
            <a:r>
              <a:rPr lang="cs-CZ" dirty="0"/>
              <a:t>na různá témata v oblasti čtenářské gramotnosti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cs-CZ" dirty="0"/>
              <a:t>(poslední - </a:t>
            </a:r>
            <a:r>
              <a:rPr lang="cs-CZ" b="1" dirty="0"/>
              <a:t>Čeština všelijak </a:t>
            </a:r>
            <a:r>
              <a:rPr lang="cs-CZ" dirty="0"/>
              <a:t>s Mgr. Jarmilem Vepřkem</a:t>
            </a:r>
            <a:r>
              <a:rPr lang="cs-CZ" dirty="0" smtClean="0"/>
              <a:t>)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endParaRPr lang="cs-CZ" sz="18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cs-CZ" dirty="0" smtClean="0"/>
              <a:t>Metodická pomoc při organizování projektů </a:t>
            </a:r>
            <a:r>
              <a:rPr lang="cs-CZ" smtClean="0"/>
              <a:t>a workshopů </a:t>
            </a:r>
            <a:r>
              <a:rPr lang="cs-CZ" dirty="0" smtClean="0"/>
              <a:t>se žáky SŠ a ZŠ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cs-CZ" sz="18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cs-CZ" dirty="0" smtClean="0"/>
              <a:t>Podpora </a:t>
            </a:r>
            <a:r>
              <a:rPr lang="cs-CZ" dirty="0"/>
              <a:t>celoživotního vzdělávání pedagogických </a:t>
            </a:r>
            <a:r>
              <a:rPr lang="cs-CZ" dirty="0" smtClean="0"/>
              <a:t>pracovníků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940532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Erasmus+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Čtrnáctidenní (pracovní a poznávací pobyty v Itálii se žáky učebních oborů 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Kuchař – číšník, Zahradník a Farmář</a:t>
            </a:r>
          </a:p>
          <a:p>
            <a:pPr marL="0" indent="0">
              <a:buNone/>
            </a:pPr>
            <a:endParaRPr lang="cs-CZ" sz="1400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Březen 2019 – 1 skupina - 10 žáků (K-Č)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Květen 2019 -  1 skupina – 18 žáků (Fa, Za)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Květen 2021 - 1 skupina - 15 žáků (Fa, Za)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Září 2021 - 1 </a:t>
            </a:r>
            <a:r>
              <a:rPr lang="cs-CZ" dirty="0"/>
              <a:t>skupina </a:t>
            </a:r>
            <a:r>
              <a:rPr lang="cs-CZ" dirty="0" smtClean="0"/>
              <a:t>- 18 žáků (K-Č, Fa, Za)</a:t>
            </a:r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7418" y="1557197"/>
            <a:ext cx="3394260" cy="2547817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809" y="3746202"/>
            <a:ext cx="3947218" cy="222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5660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Výhody zapojení do IKAP OK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Vybudování </a:t>
            </a:r>
            <a:r>
              <a:rPr lang="cs-CZ" dirty="0" err="1" smtClean="0">
                <a:solidFill>
                  <a:srgbClr val="7030A0"/>
                </a:solidFill>
                <a:latin typeface="Bauhaus 93" panose="04030905020B02020C02" pitchFamily="82" charset="0"/>
              </a:rPr>
              <a:t>gastro</a:t>
            </a:r>
            <a:r>
              <a:rPr lang="cs-CZ" dirty="0" smtClean="0">
                <a:solidFill>
                  <a:srgbClr val="7030A0"/>
                </a:solidFill>
                <a:latin typeface="Bauhaus 93" panose="04030905020B02020C02" pitchFamily="82" charset="0"/>
              </a:rPr>
              <a:t> studia </a:t>
            </a:r>
            <a:r>
              <a:rPr lang="cs-CZ" dirty="0" smtClean="0"/>
              <a:t>pro komplexní výuku odborných předmětů </a:t>
            </a:r>
          </a:p>
          <a:p>
            <a:pPr marL="0" indent="0">
              <a:buNone/>
            </a:pPr>
            <a:r>
              <a:rPr lang="cs-CZ" dirty="0" smtClean="0"/>
              <a:t>oboru kuchař-číšník</a:t>
            </a:r>
          </a:p>
          <a:p>
            <a:endParaRPr lang="cs-CZ" sz="800" dirty="0"/>
          </a:p>
          <a:p>
            <a:r>
              <a:rPr lang="cs-CZ" dirty="0" smtClean="0"/>
              <a:t>Příspěvek z OK		750 000 Kč</a:t>
            </a:r>
          </a:p>
          <a:p>
            <a:r>
              <a:rPr lang="cs-CZ" dirty="0" smtClean="0"/>
              <a:t>Příspěvek z IKAP 		</a:t>
            </a:r>
            <a:r>
              <a:rPr lang="cs-CZ" dirty="0" smtClean="0"/>
              <a:t>808 </a:t>
            </a:r>
            <a:r>
              <a:rPr lang="cs-CZ" dirty="0" smtClean="0"/>
              <a:t>000 </a:t>
            </a:r>
            <a:r>
              <a:rPr lang="cs-CZ" dirty="0" smtClean="0"/>
              <a:t>Kč</a:t>
            </a:r>
          </a:p>
          <a:p>
            <a:r>
              <a:rPr lang="cs-CZ" dirty="0" smtClean="0"/>
              <a:t>Vlastní zdroje		200 000 Kč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3"/>
          <a:stretch/>
        </p:blipFill>
        <p:spPr>
          <a:xfrm>
            <a:off x="9226102" y="1683945"/>
            <a:ext cx="2646574" cy="407304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96"/>
          <a:stretch/>
        </p:blipFill>
        <p:spPr>
          <a:xfrm>
            <a:off x="5955676" y="1783534"/>
            <a:ext cx="2697498" cy="407304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76" r="12717" b="32843"/>
          <a:stretch/>
        </p:blipFill>
        <p:spPr>
          <a:xfrm>
            <a:off x="2168461" y="3922289"/>
            <a:ext cx="2786094" cy="230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9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Učební obor: </a:t>
            </a:r>
            <a:r>
              <a:rPr lang="cs-CZ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Zemědělec - farmář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cs-CZ" dirty="0"/>
              <a:t>zaměření: </a:t>
            </a:r>
            <a:endParaRPr lang="cs-CZ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cs-CZ" b="1" dirty="0" smtClean="0"/>
              <a:t>  </a:t>
            </a:r>
            <a:r>
              <a:rPr lang="cs-CZ" b="1" dirty="0">
                <a:solidFill>
                  <a:srgbClr val="002060"/>
                </a:solidFill>
              </a:rPr>
              <a:t>mechanizátor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1800" dirty="0"/>
              <a:t> </a:t>
            </a:r>
            <a:r>
              <a:rPr lang="cs-CZ" dirty="0"/>
              <a:t> </a:t>
            </a:r>
            <a:r>
              <a:rPr lang="cs-CZ" b="1" dirty="0">
                <a:solidFill>
                  <a:srgbClr val="002060"/>
                </a:solidFill>
              </a:rPr>
              <a:t>chovatel koní a hospodářských zvířat</a:t>
            </a:r>
          </a:p>
          <a:p>
            <a:pPr marL="0" indent="0">
              <a:buNone/>
            </a:pPr>
            <a:endParaRPr lang="cs-CZ" b="1" dirty="0">
              <a:solidFill>
                <a:srgbClr val="FFFF66"/>
              </a:solidFill>
            </a:endParaRPr>
          </a:p>
          <a:p>
            <a:pPr marL="457200" indent="-457200"/>
            <a:r>
              <a:rPr lang="cs-CZ" dirty="0"/>
              <a:t>tříletý učební obor</a:t>
            </a:r>
          </a:p>
          <a:p>
            <a:pPr marL="457200" indent="-457200"/>
            <a:r>
              <a:rPr lang="cs-CZ" dirty="0"/>
              <a:t>zakončený závěrečnou zkouškou s výučním </a:t>
            </a:r>
            <a:r>
              <a:rPr lang="cs-CZ" dirty="0" smtClean="0"/>
              <a:t>listem</a:t>
            </a:r>
          </a:p>
          <a:p>
            <a:pPr marL="457200" indent="-457200"/>
            <a:endParaRPr lang="cs-CZ" dirty="0"/>
          </a:p>
          <a:p>
            <a:pPr marL="457200" indent="-457200"/>
            <a:r>
              <a:rPr lang="cs-CZ" b="1" dirty="0"/>
              <a:t>obor podporovaný Olomouckým krajem formou </a:t>
            </a: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     stipendia </a:t>
            </a:r>
            <a:r>
              <a:rPr lang="cs-CZ" b="1" dirty="0" smtClean="0">
                <a:solidFill>
                  <a:schemeClr val="bg2">
                    <a:lumMod val="25000"/>
                  </a:schemeClr>
                </a:solidFill>
              </a:rPr>
              <a:t>s možností získat až 13 000 Kč za celou dobu studia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Ovál 3"/>
          <p:cNvSpPr/>
          <p:nvPr/>
        </p:nvSpPr>
        <p:spPr>
          <a:xfrm>
            <a:off x="8333639" y="1889667"/>
            <a:ext cx="3294887" cy="3294887"/>
          </a:xfrm>
          <a:prstGeom prst="ellipse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604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70C0"/>
                </a:solidFill>
                <a:latin typeface="Algerian" panose="04020705040A02060702" pitchFamily="82" charset="0"/>
              </a:rPr>
              <a:t>Mechanizátor</a:t>
            </a:r>
            <a:endParaRPr lang="cs-CZ" dirty="0">
              <a:solidFill>
                <a:srgbClr val="0070C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Čemu se u nás naučíte:</a:t>
            </a:r>
            <a:endParaRPr lang="cs-CZ" dirty="0"/>
          </a:p>
          <a:p>
            <a:pPr marL="342900" lvl="0" indent="-342900"/>
            <a:r>
              <a:rPr lang="cs-CZ" dirty="0"/>
              <a:t>technologické činnosti při pěstování rostlin pomocí mechanizace </a:t>
            </a:r>
          </a:p>
          <a:p>
            <a:pPr marL="342900" lvl="0" indent="-342900"/>
            <a:r>
              <a:rPr lang="cs-CZ" dirty="0"/>
              <a:t>v chovu zvířat připravovat krmiva, krmit, ošetřovat a dojit</a:t>
            </a:r>
          </a:p>
          <a:p>
            <a:pPr marL="342900" lvl="0" indent="-342900"/>
            <a:r>
              <a:rPr lang="cs-CZ" dirty="0"/>
              <a:t>provádění </a:t>
            </a:r>
            <a:r>
              <a:rPr lang="cs-CZ" dirty="0" smtClean="0"/>
              <a:t>základních </a:t>
            </a:r>
            <a:r>
              <a:rPr lang="cs-CZ" dirty="0"/>
              <a:t>oprav zemědělské </a:t>
            </a:r>
            <a:r>
              <a:rPr lang="cs-CZ" dirty="0" smtClean="0"/>
              <a:t>techniky</a:t>
            </a:r>
            <a:endParaRPr lang="cs-CZ" dirty="0"/>
          </a:p>
          <a:p>
            <a:pPr marL="342900" lvl="0" indent="-342900"/>
            <a:r>
              <a:rPr lang="cs-CZ" dirty="0"/>
              <a:t>řidičský průkaz v rozsahu skupin T, B a C</a:t>
            </a:r>
          </a:p>
        </p:txBody>
      </p:sp>
      <p:sp>
        <p:nvSpPr>
          <p:cNvPr id="4" name="Ovál 3"/>
          <p:cNvSpPr/>
          <p:nvPr/>
        </p:nvSpPr>
        <p:spPr>
          <a:xfrm>
            <a:off x="7964454" y="2017384"/>
            <a:ext cx="4140460" cy="414046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vál 4"/>
          <p:cNvSpPr/>
          <p:nvPr/>
        </p:nvSpPr>
        <p:spPr>
          <a:xfrm>
            <a:off x="636712" y="4087614"/>
            <a:ext cx="1979713" cy="1979713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332" y="3815261"/>
            <a:ext cx="3123445" cy="2342583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37526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b="1" dirty="0" smtClean="0">
                <a:solidFill>
                  <a:srgbClr val="0070C0"/>
                </a:solidFill>
                <a:latin typeface="Arial Rounded MT Bold" panose="020F0704030504030204" pitchFamily="34" charset="0"/>
              </a:rPr>
              <a:t>Chovatel koní a hospodářských zvířat</a:t>
            </a:r>
            <a:endParaRPr lang="cs-CZ" sz="3200" dirty="0">
              <a:solidFill>
                <a:srgbClr val="0070C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216267"/>
            <a:ext cx="12192000" cy="5070927"/>
          </a:xfrm>
        </p:spPr>
        <p:txBody>
          <a:bodyPr/>
          <a:lstStyle/>
          <a:p>
            <a:r>
              <a:rPr lang="cs-CZ" b="1" dirty="0"/>
              <a:t>Čemu se u nás naučíte:</a:t>
            </a:r>
            <a:endParaRPr lang="cs-CZ" dirty="0"/>
          </a:p>
          <a:p>
            <a:pPr marL="342900" lvl="0" indent="-342900"/>
            <a:r>
              <a:rPr lang="cs-CZ" dirty="0"/>
              <a:t>technologické činnosti při chovu hospodářských zvířat – krmení a ošetřování, dojení, vedení stájové evidence, provádění základních veterinárních opatření</a:t>
            </a:r>
          </a:p>
          <a:p>
            <a:pPr marL="342900" lvl="0" indent="-342900"/>
            <a:r>
              <a:rPr lang="cs-CZ" dirty="0"/>
              <a:t>provádění základní manuální práce v rostlinné výrobě</a:t>
            </a:r>
          </a:p>
          <a:p>
            <a:pPr marL="342900" lvl="0" indent="-342900"/>
            <a:r>
              <a:rPr lang="cs-CZ" dirty="0"/>
              <a:t>řidičský průkaz v rozsahu skupin T a B</a:t>
            </a:r>
          </a:p>
        </p:txBody>
      </p:sp>
      <p:sp>
        <p:nvSpPr>
          <p:cNvPr id="4" name="Ovál 3"/>
          <p:cNvSpPr/>
          <p:nvPr/>
        </p:nvSpPr>
        <p:spPr>
          <a:xfrm>
            <a:off x="8044960" y="2525499"/>
            <a:ext cx="3733763" cy="3681872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15" y="3503779"/>
            <a:ext cx="3604789" cy="2703592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611" y="3541125"/>
            <a:ext cx="3554995" cy="266624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93267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79131"/>
            <a:ext cx="8678008" cy="970397"/>
          </a:xfrm>
        </p:spPr>
        <p:txBody>
          <a:bodyPr/>
          <a:lstStyle/>
          <a:p>
            <a:r>
              <a:rPr lang="cs-CZ" dirty="0" smtClean="0"/>
              <a:t>Učební obor: </a:t>
            </a:r>
            <a:r>
              <a:rPr lang="cs-CZ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Zahradník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98683"/>
            <a:ext cx="12192000" cy="5070927"/>
          </a:xfrm>
        </p:spPr>
        <p:txBody>
          <a:bodyPr>
            <a:normAutofit lnSpcReduction="10000"/>
          </a:bodyPr>
          <a:lstStyle/>
          <a:p>
            <a:pPr marL="457200" indent="-457200"/>
            <a:r>
              <a:rPr lang="cs-CZ" dirty="0"/>
              <a:t>tříletý učební </a:t>
            </a:r>
            <a:r>
              <a:rPr lang="cs-CZ" dirty="0" smtClean="0"/>
              <a:t>obor zaměřený na aranžování květin a okrasné zahradnictví</a:t>
            </a:r>
            <a:endParaRPr lang="cs-CZ" dirty="0"/>
          </a:p>
          <a:p>
            <a:pPr marL="457200" indent="-457200"/>
            <a:r>
              <a:rPr lang="cs-CZ" dirty="0"/>
              <a:t>zakončený závěrečnou zkouškou s výučním listem</a:t>
            </a:r>
          </a:p>
          <a:p>
            <a:pPr marL="457200" indent="-457200"/>
            <a:r>
              <a:rPr lang="cs-CZ" b="1" dirty="0" smtClean="0"/>
              <a:t>obor </a:t>
            </a:r>
            <a:r>
              <a:rPr lang="cs-CZ" b="1" dirty="0"/>
              <a:t>podporovaný Olomouckým krajem formou </a:t>
            </a:r>
            <a:r>
              <a:rPr lang="cs-CZ" b="1" dirty="0" smtClean="0"/>
              <a:t>stipendia 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chemeClr val="bg2">
                    <a:lumMod val="25000"/>
                  </a:schemeClr>
                </a:solidFill>
              </a:rPr>
              <a:t>     s </a:t>
            </a:r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možností </a:t>
            </a:r>
            <a:r>
              <a:rPr lang="cs-CZ" b="1" dirty="0"/>
              <a:t>získat až 13 000 Kč za celou dobu studia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dirty="0"/>
              <a:t>Čemu se u nás naučíte:</a:t>
            </a:r>
            <a:endParaRPr lang="cs-CZ" dirty="0"/>
          </a:p>
          <a:p>
            <a:pPr marL="342900" lvl="0" indent="-342900"/>
            <a:r>
              <a:rPr lang="cs-CZ" dirty="0" smtClean="0"/>
              <a:t>vázat </a:t>
            </a:r>
            <a:r>
              <a:rPr lang="cs-CZ" dirty="0"/>
              <a:t>a aranžovat květiny a zahradnické produkty</a:t>
            </a:r>
          </a:p>
          <a:p>
            <a:pPr marL="342900" lvl="0" indent="-342900"/>
            <a:r>
              <a:rPr lang="cs-CZ" dirty="0"/>
              <a:t>navrhovat sadové úpravy a zahradní stavby</a:t>
            </a:r>
          </a:p>
          <a:p>
            <a:pPr marL="342900" lvl="0" indent="-342900"/>
            <a:r>
              <a:rPr lang="cs-CZ" dirty="0"/>
              <a:t>provádět řez a tvarování dřevin</a:t>
            </a:r>
          </a:p>
          <a:p>
            <a:pPr marL="342900" indent="-342900"/>
            <a:r>
              <a:rPr lang="cs-CZ" dirty="0" smtClean="0"/>
              <a:t>ovládat </a:t>
            </a:r>
            <a:r>
              <a:rPr lang="cs-CZ" dirty="0"/>
              <a:t>postupy při pěstování hlavních druhů ovoce, zeleniny a květin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Ovál 6"/>
          <p:cNvSpPr/>
          <p:nvPr/>
        </p:nvSpPr>
        <p:spPr>
          <a:xfrm>
            <a:off x="8747643" y="2086702"/>
            <a:ext cx="3294887" cy="3294887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40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Učební obor: </a:t>
            </a:r>
            <a:r>
              <a:rPr lang="cs-CZ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Pekař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/>
            <a:r>
              <a:rPr lang="cs-CZ" dirty="0"/>
              <a:t>tříletý učební obor </a:t>
            </a:r>
            <a:r>
              <a:rPr lang="cs-CZ" dirty="0" smtClean="0"/>
              <a:t>zakončený závěrečnou zkouškou s výučním listem</a:t>
            </a:r>
          </a:p>
          <a:p>
            <a:pPr marL="457200" indent="-457200"/>
            <a:r>
              <a:rPr lang="cs-CZ" b="1" dirty="0" smtClean="0"/>
              <a:t>obor </a:t>
            </a:r>
            <a:r>
              <a:rPr lang="cs-CZ" b="1" dirty="0"/>
              <a:t>podporovaný Olomouckým krajem formou stipendia </a:t>
            </a:r>
          </a:p>
          <a:p>
            <a:pPr marL="0" indent="0">
              <a:buNone/>
            </a:pPr>
            <a:r>
              <a:rPr lang="cs-CZ" b="1" dirty="0">
                <a:solidFill>
                  <a:schemeClr val="bg2">
                    <a:lumMod val="25000"/>
                  </a:schemeClr>
                </a:solidFill>
              </a:rPr>
              <a:t>     s možností </a:t>
            </a:r>
            <a:r>
              <a:rPr lang="cs-CZ" b="1" dirty="0"/>
              <a:t>získat až 13 000 Kč za celou dobu studia</a:t>
            </a:r>
          </a:p>
          <a:p>
            <a:endParaRPr lang="cs-CZ" b="1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cs-CZ" b="1" dirty="0"/>
              <a:t>Čemu se u nás naučíte:</a:t>
            </a:r>
          </a:p>
          <a:p>
            <a:pPr marL="342900" indent="-342900"/>
            <a:r>
              <a:rPr lang="cs-CZ" dirty="0"/>
              <a:t>zpracovávat základní suroviny, pomocné látky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a </a:t>
            </a:r>
            <a:r>
              <a:rPr lang="cs-CZ" dirty="0"/>
              <a:t>přísady pro výrobu pekařských výrobků</a:t>
            </a:r>
          </a:p>
          <a:p>
            <a:pPr marL="342900" indent="-342900"/>
            <a:r>
              <a:rPr lang="cs-CZ" dirty="0" smtClean="0"/>
              <a:t>ovládat </a:t>
            </a:r>
            <a:r>
              <a:rPr lang="cs-CZ" dirty="0"/>
              <a:t>správné technologické postupy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a </a:t>
            </a:r>
            <a:r>
              <a:rPr lang="cs-CZ" dirty="0"/>
              <a:t>hygienické normy při výrobě chleba a pečiva</a:t>
            </a:r>
          </a:p>
          <a:p>
            <a:pPr marL="342900" indent="-342900"/>
            <a:r>
              <a:rPr lang="cs-CZ" dirty="0" smtClean="0"/>
              <a:t>ovládat obsluhu </a:t>
            </a:r>
            <a:r>
              <a:rPr lang="cs-CZ" dirty="0"/>
              <a:t>a základní údržbu potravinářských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strojů </a:t>
            </a:r>
            <a:r>
              <a:rPr lang="cs-CZ" dirty="0"/>
              <a:t>a zařízení</a:t>
            </a:r>
          </a:p>
          <a:p>
            <a:pPr marL="342900" indent="-342900"/>
            <a:r>
              <a:rPr lang="cs-CZ" dirty="0" smtClean="0"/>
              <a:t>vykonávat </a:t>
            </a:r>
            <a:r>
              <a:rPr lang="cs-CZ" dirty="0"/>
              <a:t>činnosti související s prodejem pekařských výrobků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90"/>
          <a:stretch/>
        </p:blipFill>
        <p:spPr>
          <a:xfrm>
            <a:off x="8153969" y="1616029"/>
            <a:ext cx="3902648" cy="3977634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9120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Učební obor: </a:t>
            </a:r>
            <a:r>
              <a:rPr lang="cs-CZ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Kuchař - číšník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cs-CZ" dirty="0"/>
              <a:t>tříletý učební </a:t>
            </a:r>
            <a:r>
              <a:rPr lang="cs-CZ" dirty="0" smtClean="0"/>
              <a:t>obor zakončený </a:t>
            </a:r>
            <a:r>
              <a:rPr lang="cs-CZ" dirty="0"/>
              <a:t>závěrečnou zkouškou s výučním listem</a:t>
            </a:r>
          </a:p>
          <a:p>
            <a:pPr marL="457200" indent="-457200"/>
            <a:r>
              <a:rPr lang="cs-CZ" dirty="0"/>
              <a:t>možnost získání certifikátu po absolvování barmanského a  </a:t>
            </a:r>
            <a:r>
              <a:rPr lang="cs-CZ" dirty="0" err="1"/>
              <a:t>someliérského</a:t>
            </a:r>
            <a:r>
              <a:rPr lang="cs-CZ" dirty="0"/>
              <a:t> </a:t>
            </a:r>
            <a:r>
              <a:rPr lang="cs-CZ" dirty="0" smtClean="0"/>
              <a:t>kurzu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Čemu </a:t>
            </a:r>
            <a:r>
              <a:rPr lang="cs-CZ" b="1" dirty="0"/>
              <a:t>se u nás naučíte:</a:t>
            </a:r>
            <a:endParaRPr lang="cs-CZ" dirty="0"/>
          </a:p>
          <a:p>
            <a:pPr marL="342900" lvl="0" indent="-342900"/>
            <a:r>
              <a:rPr lang="cs-CZ" dirty="0" smtClean="0"/>
              <a:t>připravuje </a:t>
            </a:r>
            <a:r>
              <a:rPr lang="cs-CZ" dirty="0"/>
              <a:t>pokrmy české i mezinárodní kuchyně, </a:t>
            </a:r>
            <a:endParaRPr lang="cs-CZ" dirty="0" smtClean="0"/>
          </a:p>
          <a:p>
            <a:pPr marL="0" lvl="0" indent="0">
              <a:buNone/>
            </a:pPr>
            <a:r>
              <a:rPr lang="cs-CZ" dirty="0"/>
              <a:t> </a:t>
            </a:r>
            <a:r>
              <a:rPr lang="cs-CZ" dirty="0" smtClean="0"/>
              <a:t>    racionální výživy a dietního stravování</a:t>
            </a:r>
          </a:p>
          <a:p>
            <a:pPr marL="342900" lvl="0" indent="-342900"/>
            <a:r>
              <a:rPr lang="cs-CZ" dirty="0" smtClean="0"/>
              <a:t>aktivně </a:t>
            </a:r>
            <a:r>
              <a:rPr lang="cs-CZ" dirty="0"/>
              <a:t>ovládá techniku obsluhy, </a:t>
            </a:r>
            <a:r>
              <a:rPr lang="cs-CZ" dirty="0" smtClean="0"/>
              <a:t>provádí složitou</a:t>
            </a:r>
          </a:p>
          <a:p>
            <a:pPr marL="0" lvl="0" indent="0">
              <a:buNone/>
            </a:pPr>
            <a:r>
              <a:rPr lang="cs-CZ" dirty="0"/>
              <a:t> </a:t>
            </a:r>
            <a:r>
              <a:rPr lang="cs-CZ" dirty="0" smtClean="0"/>
              <a:t>   i </a:t>
            </a:r>
            <a:r>
              <a:rPr lang="cs-CZ" dirty="0"/>
              <a:t>banketní obsluhu, připravuje míchané nápoje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4" name="Ovál 3"/>
          <p:cNvSpPr/>
          <p:nvPr/>
        </p:nvSpPr>
        <p:spPr>
          <a:xfrm>
            <a:off x="8654544" y="3048396"/>
            <a:ext cx="3431949" cy="3203629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vál 4"/>
          <p:cNvSpPr/>
          <p:nvPr/>
        </p:nvSpPr>
        <p:spPr>
          <a:xfrm>
            <a:off x="7494613" y="2136748"/>
            <a:ext cx="2319861" cy="2329743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367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>
                <a:solidFill>
                  <a:srgbClr val="0070C0"/>
                </a:solidFill>
                <a:latin typeface="Arial Black" panose="020B0A04020102020204" pitchFamily="34" charset="0"/>
                <a:ea typeface="+mn-ea"/>
                <a:cs typeface="+mn-cs"/>
              </a:rPr>
              <a:t>Učební obory pro žáky se SVP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nutné doporučení poradenského zařízení (min. 3. stupeň podpůrných opatření)</a:t>
            </a:r>
          </a:p>
          <a:p>
            <a:endParaRPr lang="cs-CZ" b="1" dirty="0" smtClean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Opravářské </a:t>
            </a:r>
            <a:r>
              <a:rPr lang="cs-CZ" b="1" dirty="0">
                <a:solidFill>
                  <a:srgbClr val="0070C0"/>
                </a:solidFill>
                <a:latin typeface="Arial Black" panose="020B0A04020102020204" pitchFamily="34" charset="0"/>
              </a:rPr>
              <a:t>práce </a:t>
            </a:r>
            <a:r>
              <a:rPr lang="cs-CZ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	   Zahradnické práce     Stravovací služby</a:t>
            </a:r>
          </a:p>
          <a:p>
            <a:endParaRPr lang="cs-CZ" dirty="0"/>
          </a:p>
        </p:txBody>
      </p:sp>
      <p:sp>
        <p:nvSpPr>
          <p:cNvPr id="4" name="Ovál 3"/>
          <p:cNvSpPr/>
          <p:nvPr/>
        </p:nvSpPr>
        <p:spPr>
          <a:xfrm>
            <a:off x="0" y="2773547"/>
            <a:ext cx="3376246" cy="3327959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vál 4"/>
          <p:cNvSpPr/>
          <p:nvPr/>
        </p:nvSpPr>
        <p:spPr>
          <a:xfrm>
            <a:off x="8767047" y="2762165"/>
            <a:ext cx="3294887" cy="3294887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4424203" y="2762166"/>
            <a:ext cx="3294887" cy="3294887"/>
          </a:xfrm>
          <a:prstGeom prst="ellipse">
            <a:avLst/>
          </a:prstGeom>
          <a:blipFill dpi="0" rotWithShape="0">
            <a:blip r:embed="rId4" cstate="print"/>
            <a:srcRect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858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Nástavbový obor</a:t>
            </a:r>
            <a:r>
              <a:rPr lang="cs-CZ" dirty="0"/>
              <a:t>: </a:t>
            </a:r>
            <a:r>
              <a:rPr lang="cs-CZ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Podnikání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cs-CZ" dirty="0"/>
              <a:t>denní dvouleté </a:t>
            </a:r>
            <a:r>
              <a:rPr lang="cs-CZ" dirty="0" smtClean="0"/>
              <a:t>studium nebo dálkové </a:t>
            </a:r>
            <a:r>
              <a:rPr lang="cs-CZ" dirty="0"/>
              <a:t>tříleté </a:t>
            </a:r>
            <a:r>
              <a:rPr lang="cs-CZ" dirty="0" smtClean="0"/>
              <a:t>studium ukončené </a:t>
            </a:r>
            <a:r>
              <a:rPr lang="cs-CZ" dirty="0"/>
              <a:t>maturitní zkouškou</a:t>
            </a:r>
          </a:p>
          <a:p>
            <a:pPr marL="457200" indent="-457200"/>
            <a:r>
              <a:rPr lang="cs-CZ" dirty="0" smtClean="0"/>
              <a:t>pro absolventy učebních oborů</a:t>
            </a:r>
          </a:p>
          <a:p>
            <a:pPr marL="457200" indent="-457200"/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Čemu </a:t>
            </a:r>
            <a:r>
              <a:rPr lang="cs-CZ" b="1" dirty="0"/>
              <a:t>se u nás naučíte:</a:t>
            </a:r>
            <a:endParaRPr lang="cs-CZ" dirty="0"/>
          </a:p>
          <a:p>
            <a:pPr marL="342900" indent="-342900"/>
            <a:r>
              <a:rPr lang="cs-CZ" dirty="0"/>
              <a:t>zvládat podnikatelské </a:t>
            </a:r>
            <a:r>
              <a:rPr lang="cs-CZ" dirty="0" smtClean="0"/>
              <a:t>aktivity </a:t>
            </a:r>
          </a:p>
          <a:p>
            <a:pPr marL="342900" indent="-342900"/>
            <a:r>
              <a:rPr lang="cs-CZ" dirty="0" smtClean="0"/>
              <a:t>ovládat </a:t>
            </a:r>
            <a:r>
              <a:rPr lang="cs-CZ" dirty="0"/>
              <a:t>techniky projektového řízení</a:t>
            </a:r>
          </a:p>
          <a:p>
            <a:pPr marL="342900" indent="-342900"/>
            <a:r>
              <a:rPr lang="cs-CZ" dirty="0"/>
              <a:t>využívat písemné a elektronické komunikace</a:t>
            </a:r>
          </a:p>
          <a:p>
            <a:pPr marL="342900" lvl="0" indent="-342900"/>
            <a:r>
              <a:rPr lang="cs-CZ" dirty="0" smtClean="0"/>
              <a:t>aplikovat </a:t>
            </a:r>
            <a:r>
              <a:rPr lang="cs-CZ" dirty="0"/>
              <a:t>poznatky a dovednosti z </a:t>
            </a:r>
            <a:r>
              <a:rPr lang="cs-CZ" dirty="0" smtClean="0"/>
              <a:t>ekonomiky </a:t>
            </a:r>
            <a:r>
              <a:rPr lang="cs-CZ" dirty="0"/>
              <a:t>podniku, účetnictví, práva, managementu, marketingu a psychologie </a:t>
            </a:r>
          </a:p>
          <a:p>
            <a:pPr marL="457200" indent="-457200"/>
            <a:endParaRPr lang="cs-CZ" dirty="0"/>
          </a:p>
          <a:p>
            <a:endParaRPr lang="cs-CZ" dirty="0"/>
          </a:p>
        </p:txBody>
      </p:sp>
      <p:sp>
        <p:nvSpPr>
          <p:cNvPr id="4" name="Ovál 3"/>
          <p:cNvSpPr/>
          <p:nvPr/>
        </p:nvSpPr>
        <p:spPr>
          <a:xfrm>
            <a:off x="8567270" y="1679331"/>
            <a:ext cx="3513361" cy="3454703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vál 4"/>
          <p:cNvSpPr/>
          <p:nvPr/>
        </p:nvSpPr>
        <p:spPr>
          <a:xfrm>
            <a:off x="5555175" y="1600199"/>
            <a:ext cx="3012095" cy="289267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917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694</Words>
  <Application>Microsoft Office PowerPoint</Application>
  <PresentationFormat>Širokoúhlá obrazovka</PresentationFormat>
  <Paragraphs>168</Paragraphs>
  <Slides>19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8" baseType="lpstr">
      <vt:lpstr>Algerian</vt:lpstr>
      <vt:lpstr>Arial</vt:lpstr>
      <vt:lpstr>Arial Black</vt:lpstr>
      <vt:lpstr>Arial Rounded MT Bold</vt:lpstr>
      <vt:lpstr>Bauhaus 93</vt:lpstr>
      <vt:lpstr>Calibri</vt:lpstr>
      <vt:lpstr>Calibri Light</vt:lpstr>
      <vt:lpstr>Wingdings</vt:lpstr>
      <vt:lpstr>Motiv Office</vt:lpstr>
      <vt:lpstr>Střední škola sociální péče  a služeb Zábřeh</vt:lpstr>
      <vt:lpstr>Učební obor: Zemědělec - farmář</vt:lpstr>
      <vt:lpstr>Mechanizátor</vt:lpstr>
      <vt:lpstr>Chovatel koní a hospodářských zvířat</vt:lpstr>
      <vt:lpstr>Učební obor: Zahradník </vt:lpstr>
      <vt:lpstr>Učební obor: Pekař </vt:lpstr>
      <vt:lpstr>Učební obor: Kuchař - číšník </vt:lpstr>
      <vt:lpstr>Učební obory pro žáky se SVP</vt:lpstr>
      <vt:lpstr>Nástavbový obor: Podnikání </vt:lpstr>
      <vt:lpstr>Studijní obor: Sociální činnost</vt:lpstr>
      <vt:lpstr>Studijní obor: Sociální činnost</vt:lpstr>
      <vt:lpstr>centRUM kolegiální podpory - CKP 01 </vt:lpstr>
      <vt:lpstr>centRUM kolegiální podpory - CKP 01 </vt:lpstr>
      <vt:lpstr>centRUM kolegiální podpory - CKP 01 </vt:lpstr>
      <vt:lpstr>centRUM kolegiální podpory - CKP 01 </vt:lpstr>
      <vt:lpstr>Podpora čtenářské gramotnosti </vt:lpstr>
      <vt:lpstr>Podpora čtenářské gramotnosti</vt:lpstr>
      <vt:lpstr>Erasmus+</vt:lpstr>
      <vt:lpstr>Výhody zapojení do IKAP OK</vt:lpstr>
    </vt:vector>
  </TitlesOfParts>
  <Company>AQE advisors,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Sedláček</dc:creator>
  <cp:lastModifiedBy>Jiří Matějček</cp:lastModifiedBy>
  <cp:revision>45</cp:revision>
  <dcterms:created xsi:type="dcterms:W3CDTF">2021-01-19T15:31:23Z</dcterms:created>
  <dcterms:modified xsi:type="dcterms:W3CDTF">2021-11-19T09:23:23Z</dcterms:modified>
</cp:coreProperties>
</file>